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3" r:id="rId18"/>
    <p:sldId id="271" r:id="rId19"/>
    <p:sldId id="276" r:id="rId20"/>
    <p:sldId id="274" r:id="rId21"/>
    <p:sldId id="278" r:id="rId22"/>
    <p:sldId id="279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88A945"/>
    <a:srgbClr val="A1C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A890-0539-45D0-B659-D85408DFCEA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11D1-C9D4-446A-A74C-E98C0FE55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A890-0539-45D0-B659-D85408DFCEA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11D1-C9D4-446A-A74C-E98C0FE55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A890-0539-45D0-B659-D85408DFCEA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11D1-C9D4-446A-A74C-E98C0FE55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A890-0539-45D0-B659-D85408DFCEA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11D1-C9D4-446A-A74C-E98C0FE55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A890-0539-45D0-B659-D85408DFCEA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11D1-C9D4-446A-A74C-E98C0FE55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A890-0539-45D0-B659-D85408DFCEA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11D1-C9D4-446A-A74C-E98C0FE55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A890-0539-45D0-B659-D85408DFCEA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11D1-C9D4-446A-A74C-E98C0FE55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A890-0539-45D0-B659-D85408DFCEA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11D1-C9D4-446A-A74C-E98C0FE55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A890-0539-45D0-B659-D85408DFCEA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11D1-C9D4-446A-A74C-E98C0FE55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A890-0539-45D0-B659-D85408DFCEA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11D1-C9D4-446A-A74C-E98C0FE55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A890-0539-45D0-B659-D85408DFCEA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11D1-C9D4-446A-A74C-E98C0FE55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0A890-0539-45D0-B659-D85408DFCEA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611D1-C9D4-446A-A74C-E98C0FE55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3.wav"/><Relationship Id="rId6" Type="http://schemas.openxmlformats.org/officeDocument/2006/relationships/image" Target="../media/image10.jpeg"/><Relationship Id="rId11" Type="http://schemas.openxmlformats.org/officeDocument/2006/relationships/image" Target="../media/image16.jpeg"/><Relationship Id="rId5" Type="http://schemas.openxmlformats.org/officeDocument/2006/relationships/image" Target="../media/image2.jpeg"/><Relationship Id="rId10" Type="http://schemas.openxmlformats.org/officeDocument/2006/relationships/image" Target="../media/image15.jpeg"/><Relationship Id="rId4" Type="http://schemas.openxmlformats.org/officeDocument/2006/relationships/image" Target="../media/image18.png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slide" Target="slide21.xml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12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11" Type="http://schemas.openxmlformats.org/officeDocument/2006/relationships/image" Target="../media/image27.gif"/><Relationship Id="rId5" Type="http://schemas.openxmlformats.org/officeDocument/2006/relationships/image" Target="../media/image21.png"/><Relationship Id="rId10" Type="http://schemas.openxmlformats.org/officeDocument/2006/relationships/image" Target="../media/image26.gif"/><Relationship Id="rId4" Type="http://schemas.openxmlformats.org/officeDocument/2006/relationships/image" Target="../media/image20.gif"/><Relationship Id="rId9" Type="http://schemas.openxmlformats.org/officeDocument/2006/relationships/image" Target="../media/image25.gif"/><Relationship Id="rId1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.jpe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6;&#1082;&#1088;&#1091;&#1078;\&#1087;&#1088;&#1080;&#1088;&#1086;&#1076;&#1072;3\Pesenka__Akademikov.mp3" TargetMode="External"/><Relationship Id="rId6" Type="http://schemas.openxmlformats.org/officeDocument/2006/relationships/slide" Target="slide17.xml"/><Relationship Id="rId5" Type="http://schemas.openxmlformats.org/officeDocument/2006/relationships/slide" Target="slide18.xml"/><Relationship Id="rId4" Type="http://schemas.openxmlformats.org/officeDocument/2006/relationships/slide" Target="slide19.xml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11" Type="http://schemas.openxmlformats.org/officeDocument/2006/relationships/image" Target="../media/image31.jpeg"/><Relationship Id="rId5" Type="http://schemas.openxmlformats.org/officeDocument/2006/relationships/image" Target="../media/image21.png"/><Relationship Id="rId10" Type="http://schemas.openxmlformats.org/officeDocument/2006/relationships/hyperlink" Target="bakterii.pptx" TargetMode="External"/><Relationship Id="rId4" Type="http://schemas.openxmlformats.org/officeDocument/2006/relationships/image" Target="../media/image20.gif"/><Relationship Id="rId9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2.jpeg"/><Relationship Id="rId7" Type="http://schemas.openxmlformats.org/officeDocument/2006/relationships/image" Target="../media/image3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22.gif"/><Relationship Id="rId4" Type="http://schemas.openxmlformats.org/officeDocument/2006/relationships/image" Target="../media/image33.gif"/><Relationship Id="rId9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collection.edu.ru/catalog/res/79e9df4f-0a01-022a-0165-d0e0941d11cf/view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3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>
          <a:xfrm>
            <a:off x="-1" y="-244637"/>
            <a:ext cx="9144001" cy="6876893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14348" y="2071678"/>
            <a:ext cx="7772400" cy="147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КАК УСТРОЕН МИР?</a:t>
            </a:r>
            <a:endParaRPr kumimoji="0" lang="ru-RU" sz="6600" b="1" i="0" u="none" strike="noStrike" kern="1200" cap="none" spc="0" normalizeH="0" baseline="0" noProof="0" dirty="0">
              <a:ln w="17780" cmpd="sng">
                <a:solidFill>
                  <a:srgbClr val="0033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2844" y="4071942"/>
            <a:ext cx="8643998" cy="571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класс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с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659155" cy="6858000"/>
          </a:xfrm>
          <a:prstGeom prst="rect">
            <a:avLst/>
          </a:prstGeom>
        </p:spPr>
      </p:pic>
      <p:pic>
        <p:nvPicPr>
          <p:cNvPr id="4" name="10">
            <a:hlinkClick r:id="" action="ppaction://media"/>
          </p:cNvPr>
          <p:cNvPicPr>
            <a:picLocks noRot="1" noChangeAspect="1"/>
          </p:cNvPicPr>
          <p:nvPr>
            <a:wavAudioFile r:embed="rId1" name="10"/>
          </p:nvPr>
        </p:nvPicPr>
        <p:blipFill>
          <a:blip r:embed="rId4" cstate="print"/>
          <a:stretch>
            <a:fillRect/>
          </a:stretch>
        </p:blipFill>
        <p:spPr>
          <a:xfrm>
            <a:off x="8991600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5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u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11">
            <a:hlinkClick r:id="" action="ppaction://media"/>
          </p:cNvPr>
          <p:cNvPicPr>
            <a:picLocks noRot="1" noChangeAspect="1"/>
          </p:cNvPicPr>
          <p:nvPr>
            <a:wavAudioFile r:embed="rId1" name="11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7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s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348967" cy="6858000"/>
          </a:xfrm>
          <a:prstGeom prst="rect">
            <a:avLst/>
          </a:prstGeom>
        </p:spPr>
      </p:pic>
      <p:pic>
        <p:nvPicPr>
          <p:cNvPr id="4" name="12">
            <a:hlinkClick r:id="" action="ppaction://media"/>
          </p:cNvPr>
          <p:cNvPicPr>
            <a:picLocks noRot="1" noChangeAspect="1"/>
          </p:cNvPicPr>
          <p:nvPr>
            <a:wavAudioFile r:embed="rId1" name="12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елов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-24"/>
            <a:ext cx="9144000" cy="7043810"/>
          </a:xfrm>
          <a:prstGeom prst="rect">
            <a:avLst/>
          </a:prstGeom>
        </p:spPr>
      </p:pic>
      <p:pic>
        <p:nvPicPr>
          <p:cNvPr id="4" name="13">
            <a:hlinkClick r:id="" action="ppaction://media"/>
          </p:cNvPr>
          <p:cNvPicPr>
            <a:picLocks noRot="1" noChangeAspect="1"/>
          </p:cNvPicPr>
          <p:nvPr>
            <a:wavAudioFile r:embed="rId1" name="13"/>
          </p:nvPr>
        </p:nvPicPr>
        <p:blipFill>
          <a:blip r:embed="rId4" cstate="print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3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3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>
          <a:xfrm>
            <a:off x="-1" y="-1"/>
            <a:ext cx="9144001" cy="68768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571744"/>
            <a:ext cx="7772400" cy="1476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ПРИРОДА</a:t>
            </a:r>
            <a:endParaRPr lang="ru-RU" sz="6600" b="1" dirty="0">
              <a:ln w="17780" cmpd="sng">
                <a:solidFill>
                  <a:srgbClr val="0033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14">
            <a:hlinkClick r:id="" action="ppaction://media"/>
          </p:cNvPr>
          <p:cNvPicPr>
            <a:picLocks noRot="1" noChangeAspect="1"/>
          </p:cNvPicPr>
          <p:nvPr>
            <a:wavAudioFile r:embed="rId1" name="14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  <p:pic>
        <p:nvPicPr>
          <p:cNvPr id="9" name="Рисунок 8" descr="небо.jpg"/>
          <p:cNvPicPr>
            <a:picLocks noChangeAspect="1"/>
          </p:cNvPicPr>
          <p:nvPr/>
        </p:nvPicPr>
        <p:blipFill>
          <a:blip r:embed="rId5" cstate="print">
            <a:lum bright="-5000"/>
          </a:blip>
          <a:srcRect/>
          <a:stretch>
            <a:fillRect/>
          </a:stretch>
        </p:blipFill>
        <p:spPr>
          <a:xfrm rot="20391939">
            <a:off x="5512841" y="449032"/>
            <a:ext cx="1573394" cy="1180046"/>
          </a:xfrm>
          <a:prstGeom prst="rect">
            <a:avLst/>
          </a:prstGeom>
        </p:spPr>
      </p:pic>
      <p:pic>
        <p:nvPicPr>
          <p:cNvPr id="12" name="Рисунок 11" descr="горы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929454" y="2857496"/>
            <a:ext cx="1714512" cy="1252916"/>
          </a:xfrm>
          <a:prstGeom prst="rect">
            <a:avLst/>
          </a:prstGeom>
        </p:spPr>
      </p:pic>
      <p:pic>
        <p:nvPicPr>
          <p:cNvPr id="13" name="Рисунок 12" descr="птицы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747174">
            <a:off x="1905910" y="971593"/>
            <a:ext cx="1866893" cy="1316592"/>
          </a:xfrm>
          <a:prstGeom prst="rect">
            <a:avLst/>
          </a:prstGeom>
        </p:spPr>
      </p:pic>
      <p:pic>
        <p:nvPicPr>
          <p:cNvPr id="10" name="Рисунок 9" descr="ветер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21326014">
            <a:off x="3835918" y="996615"/>
            <a:ext cx="1759435" cy="1319576"/>
          </a:xfrm>
          <a:prstGeom prst="rect">
            <a:avLst/>
          </a:prstGeom>
        </p:spPr>
      </p:pic>
      <p:pic>
        <p:nvPicPr>
          <p:cNvPr id="15" name="Рисунок 14" descr="лес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1928802"/>
            <a:ext cx="1928826" cy="1369466"/>
          </a:xfrm>
          <a:prstGeom prst="rect">
            <a:avLst/>
          </a:prstGeom>
        </p:spPr>
      </p:pic>
      <p:pic>
        <p:nvPicPr>
          <p:cNvPr id="16" name="Рисунок 15" descr="tuma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965145">
            <a:off x="6298016" y="4012935"/>
            <a:ext cx="1830723" cy="1373042"/>
          </a:xfrm>
          <a:prstGeom prst="rect">
            <a:avLst/>
          </a:prstGeom>
        </p:spPr>
      </p:pic>
      <p:pic>
        <p:nvPicPr>
          <p:cNvPr id="17" name="Рисунок 16" descr="rosa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 rot="908011">
            <a:off x="509318" y="3371860"/>
            <a:ext cx="1940434" cy="1423419"/>
          </a:xfrm>
          <a:prstGeom prst="rect">
            <a:avLst/>
          </a:prstGeom>
        </p:spPr>
      </p:pic>
      <p:pic>
        <p:nvPicPr>
          <p:cNvPr id="14" name="Рисунок 13" descr="птицы звери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57356" y="4500570"/>
            <a:ext cx="2190766" cy="1643075"/>
          </a:xfrm>
          <a:prstGeom prst="rect">
            <a:avLst/>
          </a:prstGeom>
        </p:spPr>
      </p:pic>
      <p:pic>
        <p:nvPicPr>
          <p:cNvPr id="18" name="Рисунок 17" descr="челов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 rot="20410500">
            <a:off x="4131903" y="4509560"/>
            <a:ext cx="2008507" cy="15471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3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>
          <a:xfrm>
            <a:off x="-1" y="-1"/>
            <a:ext cx="9144001" cy="6876893"/>
          </a:xfrm>
          <a:prstGeom prst="rect">
            <a:avLst/>
          </a:prstGeom>
        </p:spPr>
      </p:pic>
      <p:pic>
        <p:nvPicPr>
          <p:cNvPr id="6" name="Рисунок 5" descr="е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500306"/>
            <a:ext cx="1782570" cy="2519366"/>
          </a:xfrm>
          <a:prstGeom prst="rect">
            <a:avLst/>
          </a:prstGeom>
        </p:spPr>
      </p:pic>
      <p:pic>
        <p:nvPicPr>
          <p:cNvPr id="13" name="Рисунок 12" descr="подберез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3643314"/>
            <a:ext cx="681038" cy="1276351"/>
          </a:xfrm>
          <a:prstGeom prst="rect">
            <a:avLst/>
          </a:prstGeom>
        </p:spPr>
      </p:pic>
      <p:pic>
        <p:nvPicPr>
          <p:cNvPr id="7" name="Рисунок 6" descr="a5658fab4bf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2910" y="3214686"/>
            <a:ext cx="3143240" cy="1695732"/>
          </a:xfrm>
          <a:prstGeom prst="rect">
            <a:avLst/>
          </a:prstGeom>
        </p:spPr>
      </p:pic>
      <p:pic>
        <p:nvPicPr>
          <p:cNvPr id="14" name="Рисунок 13" descr="солнце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0892" y="285728"/>
            <a:ext cx="1143000" cy="1114425"/>
          </a:xfrm>
          <a:prstGeom prst="rect">
            <a:avLst/>
          </a:prstGeom>
        </p:spPr>
      </p:pic>
      <p:pic>
        <p:nvPicPr>
          <p:cNvPr id="12" name="Рисунок 11" descr="тучка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2066" y="857232"/>
            <a:ext cx="3071814" cy="1622942"/>
          </a:xfrm>
          <a:prstGeom prst="rect">
            <a:avLst/>
          </a:prstGeom>
        </p:spPr>
      </p:pic>
      <p:pic>
        <p:nvPicPr>
          <p:cNvPr id="11" name="Рисунок 10" descr="elk-1_02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6594" y="4286256"/>
            <a:ext cx="1731158" cy="1857388"/>
          </a:xfrm>
          <a:prstGeom prst="rect">
            <a:avLst/>
          </a:prstGeom>
        </p:spPr>
      </p:pic>
      <p:pic>
        <p:nvPicPr>
          <p:cNvPr id="18" name="Рисунок 17" descr="microscop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29520" y="3214686"/>
            <a:ext cx="1143717" cy="1843085"/>
          </a:xfrm>
          <a:prstGeom prst="rect">
            <a:avLst/>
          </a:prstGeom>
        </p:spPr>
      </p:pic>
      <p:pic>
        <p:nvPicPr>
          <p:cNvPr id="8" name="Рисунок 7" descr="bananas 5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15074" y="4214818"/>
            <a:ext cx="1571636" cy="1404126"/>
          </a:xfrm>
          <a:prstGeom prst="rect">
            <a:avLst/>
          </a:prstGeom>
        </p:spPr>
      </p:pic>
      <p:pic>
        <p:nvPicPr>
          <p:cNvPr id="9" name="Рисунок 8" descr="balls of yarn 3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00562" y="4857760"/>
            <a:ext cx="1743078" cy="1707138"/>
          </a:xfrm>
          <a:prstGeom prst="rect">
            <a:avLst/>
          </a:prstGeom>
        </p:spPr>
      </p:pic>
      <p:pic>
        <p:nvPicPr>
          <p:cNvPr id="19" name="Рисунок 18" descr="dobav_drojji_10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rot="20474867">
            <a:off x="732774" y="4787303"/>
            <a:ext cx="1090414" cy="1183565"/>
          </a:xfrm>
          <a:prstGeom prst="rect">
            <a:avLst/>
          </a:prstGeom>
        </p:spPr>
      </p:pic>
      <p:sp>
        <p:nvSpPr>
          <p:cNvPr id="15" name="TextBox 14">
            <a:hlinkClick r:id="rId13" action="ppaction://hlinksldjump"/>
          </p:cNvPr>
          <p:cNvSpPr txBox="1"/>
          <p:nvPr/>
        </p:nvSpPr>
        <p:spPr>
          <a:xfrm>
            <a:off x="7286644" y="4714884"/>
            <a:ext cx="4286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572528" y="6000768"/>
            <a:ext cx="360000" cy="360000"/>
          </a:xfrm>
          <a:prstGeom prst="actionButtonForwardNext">
            <a:avLst/>
          </a:prstGeom>
          <a:solidFill>
            <a:schemeClr val="accent3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calico cat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57554" y="3929066"/>
            <a:ext cx="1643074" cy="154448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6503E-6 L 0.62014 -0.0113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3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>
          <a:xfrm>
            <a:off x="-1" y="-1"/>
            <a:ext cx="9144001" cy="687689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57252" y="214290"/>
            <a:ext cx="7772400" cy="147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ПРИРОДА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3643306" y="1142984"/>
            <a:ext cx="5143536" cy="1857388"/>
          </a:xfrm>
          <a:prstGeom prst="rightArrow">
            <a:avLst>
              <a:gd name="adj1" fmla="val 69168"/>
              <a:gd name="adj2" fmla="val 38291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3300"/>
              </a:buClr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3300"/>
                </a:solidFill>
              </a:rPr>
              <a:t>Природа удивительно разнообразна.</a:t>
            </a:r>
          </a:p>
          <a:p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3643306" y="3000372"/>
            <a:ext cx="5143536" cy="1857388"/>
          </a:xfrm>
          <a:prstGeom prst="rightArrow">
            <a:avLst>
              <a:gd name="adj1" fmla="val 69168"/>
              <a:gd name="adj2" fmla="val 38291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3300"/>
              </a:buClr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3300"/>
                </a:solidFill>
              </a:rPr>
              <a:t>В природе всё взаимосвязано.</a:t>
            </a:r>
          </a:p>
          <a:p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3643306" y="4857760"/>
            <a:ext cx="5143536" cy="1857388"/>
          </a:xfrm>
          <a:prstGeom prst="rightArrow">
            <a:avLst>
              <a:gd name="adj1" fmla="val 69168"/>
              <a:gd name="adj2" fmla="val 38291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3300"/>
              </a:buClr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3300"/>
                </a:solidFill>
              </a:rPr>
              <a:t>Люди не могут жить         без природы.</a:t>
            </a:r>
          </a:p>
          <a:p>
            <a:endParaRPr lang="ru-RU" dirty="0"/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214282" y="4929198"/>
            <a:ext cx="3429024" cy="1643074"/>
          </a:xfrm>
          <a:prstGeom prst="roundRect">
            <a:avLst/>
          </a:prstGeom>
          <a:solidFill>
            <a:srgbClr val="A1C064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3300"/>
                </a:solidFill>
              </a:rPr>
              <a:t>Значение природы </a:t>
            </a:r>
          </a:p>
          <a:p>
            <a:pPr algn="ctr"/>
            <a:r>
              <a:rPr lang="ru-RU" sz="3200" dirty="0">
                <a:solidFill>
                  <a:srgbClr val="003300"/>
                </a:solidFill>
              </a:rPr>
              <a:t>д</a:t>
            </a:r>
            <a:r>
              <a:rPr lang="ru-RU" sz="3200" dirty="0" smtClean="0">
                <a:solidFill>
                  <a:srgbClr val="003300"/>
                </a:solidFill>
              </a:rPr>
              <a:t>ля человека</a:t>
            </a:r>
            <a:endParaRPr lang="ru-RU" sz="3200" dirty="0">
              <a:solidFill>
                <a:srgbClr val="003300"/>
              </a:solidFill>
            </a:endParaRPr>
          </a:p>
        </p:txBody>
      </p:sp>
      <p:sp>
        <p:nvSpPr>
          <p:cNvPr id="11" name="Скругленный прямоугольник 10">
            <a:hlinkClick r:id="rId5" action="ppaction://hlinksldjump"/>
          </p:cNvPr>
          <p:cNvSpPr/>
          <p:nvPr/>
        </p:nvSpPr>
        <p:spPr>
          <a:xfrm>
            <a:off x="214282" y="3071810"/>
            <a:ext cx="3429024" cy="164307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Связи в природе</a:t>
            </a:r>
            <a:endParaRPr lang="ru-RU" sz="3200" dirty="0"/>
          </a:p>
        </p:txBody>
      </p:sp>
      <p:sp>
        <p:nvSpPr>
          <p:cNvPr id="10" name="Скругленный прямоугольник 9">
            <a:hlinkClick r:id="rId6" action="ppaction://hlinksldjump"/>
          </p:cNvPr>
          <p:cNvSpPr/>
          <p:nvPr/>
        </p:nvSpPr>
        <p:spPr>
          <a:xfrm>
            <a:off x="214282" y="1285860"/>
            <a:ext cx="3429024" cy="164307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Разнообразие природы и её классификация</a:t>
            </a:r>
            <a:endParaRPr lang="ru-RU" sz="3200" dirty="0"/>
          </a:p>
        </p:txBody>
      </p:sp>
      <p:pic>
        <p:nvPicPr>
          <p:cNvPr id="16" name="Рисунок 15" descr="dobav_drojji_10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858016" y="285728"/>
            <a:ext cx="941153" cy="1021553"/>
          </a:xfrm>
          <a:prstGeom prst="rect">
            <a:avLst/>
          </a:prstGeom>
        </p:spPr>
      </p:pic>
      <p:sp>
        <p:nvSpPr>
          <p:cNvPr id="17" name="TextBox 16">
            <a:hlinkClick r:id="rId8" action="ppaction://hlinksldjump"/>
          </p:cNvPr>
          <p:cNvSpPr txBox="1"/>
          <p:nvPr/>
        </p:nvSpPr>
        <p:spPr>
          <a:xfrm>
            <a:off x="7500958" y="463616"/>
            <a:ext cx="4286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" name="Pesenka__Akademiko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1234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11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3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>
          <a:xfrm>
            <a:off x="0" y="-18893"/>
            <a:ext cx="9144001" cy="6876893"/>
          </a:xfrm>
          <a:prstGeom prst="rect">
            <a:avLst/>
          </a:prstGeom>
        </p:spPr>
      </p:pic>
      <p:pic>
        <p:nvPicPr>
          <p:cNvPr id="6" name="Рисунок 5" descr="е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500306"/>
            <a:ext cx="1782570" cy="2519366"/>
          </a:xfrm>
          <a:prstGeom prst="rect">
            <a:avLst/>
          </a:prstGeom>
        </p:spPr>
      </p:pic>
      <p:pic>
        <p:nvPicPr>
          <p:cNvPr id="13" name="Рисунок 12" descr="подберез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3643314"/>
            <a:ext cx="681038" cy="1276351"/>
          </a:xfrm>
          <a:prstGeom prst="rect">
            <a:avLst/>
          </a:prstGeom>
        </p:spPr>
      </p:pic>
      <p:pic>
        <p:nvPicPr>
          <p:cNvPr id="7" name="Рисунок 6" descr="a5658fab4bf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2910" y="3214686"/>
            <a:ext cx="3143240" cy="1695732"/>
          </a:xfrm>
          <a:prstGeom prst="rect">
            <a:avLst/>
          </a:prstGeom>
        </p:spPr>
      </p:pic>
      <p:pic>
        <p:nvPicPr>
          <p:cNvPr id="14" name="Рисунок 13" descr="солнце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0892" y="285728"/>
            <a:ext cx="1143000" cy="1114425"/>
          </a:xfrm>
          <a:prstGeom prst="rect">
            <a:avLst/>
          </a:prstGeom>
        </p:spPr>
      </p:pic>
      <p:pic>
        <p:nvPicPr>
          <p:cNvPr id="12" name="Рисунок 11" descr="тучка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2066" y="857232"/>
            <a:ext cx="3071814" cy="1622942"/>
          </a:xfrm>
          <a:prstGeom prst="rect">
            <a:avLst/>
          </a:prstGeom>
        </p:spPr>
      </p:pic>
      <p:pic>
        <p:nvPicPr>
          <p:cNvPr id="10" name="Рисунок 9" descr="calico cat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00364" y="3853081"/>
            <a:ext cx="2360772" cy="2219125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5786446" y="2500306"/>
            <a:ext cx="3143272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НЕЖИВАЯ </a:t>
            </a:r>
            <a:endParaRPr kumimoji="0" lang="ru-RU" sz="4000" b="1" i="0" u="none" strike="noStrike" kern="1200" cap="none" spc="0" normalizeH="0" baseline="0" noProof="0" dirty="0" smtClean="0">
              <a:ln w="17780" cmpd="sng">
                <a:solidFill>
                  <a:srgbClr val="0033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8596" y="1785926"/>
            <a:ext cx="3143272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ЖИВАЯ </a:t>
            </a:r>
            <a:endParaRPr kumimoji="0" lang="ru-RU" sz="4000" b="1" i="0" u="none" strike="noStrike" kern="1200" cap="none" spc="0" normalizeH="0" baseline="0" noProof="0" dirty="0" smtClean="0">
              <a:ln w="17780" cmpd="sng">
                <a:solidFill>
                  <a:srgbClr val="0033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0" y="0"/>
            <a:ext cx="6072198" cy="147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ПРИРОДА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928794" y="2428868"/>
            <a:ext cx="2571768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РАСТЕНИЯ</a:t>
            </a:r>
            <a:r>
              <a:rPr lang="ru-RU" sz="4000" b="1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kumimoji="0" lang="ru-RU" sz="4000" b="1" i="0" u="none" strike="noStrike" kern="1200" cap="none" spc="0" normalizeH="0" baseline="0" noProof="0" dirty="0" smtClean="0">
              <a:ln w="17780" cmpd="sng">
                <a:solidFill>
                  <a:srgbClr val="0033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071670" y="4929198"/>
            <a:ext cx="2571768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ЖИВОТНЫЕ</a:t>
            </a:r>
            <a:r>
              <a:rPr lang="ru-RU" sz="4000" b="1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kumimoji="0" lang="ru-RU" sz="4000" b="1" i="0" u="none" strike="noStrike" kern="1200" cap="none" spc="0" normalizeH="0" baseline="0" noProof="0" dirty="0" smtClean="0">
              <a:ln w="17780" cmpd="sng">
                <a:solidFill>
                  <a:srgbClr val="0033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571736" y="3071810"/>
            <a:ext cx="2571768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ГРИБЫ</a:t>
            </a:r>
            <a:r>
              <a:rPr lang="ru-RU" sz="4000" b="1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kumimoji="0" lang="ru-RU" sz="4000" b="1" i="0" u="none" strike="noStrike" kern="1200" cap="none" spc="0" normalizeH="0" baseline="0" noProof="0" dirty="0" smtClean="0">
              <a:ln w="17780" cmpd="sng">
                <a:solidFill>
                  <a:srgbClr val="0033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285852" y="5715016"/>
            <a:ext cx="2571768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БАКТЕРИИ</a:t>
            </a:r>
            <a:r>
              <a:rPr lang="ru-RU" sz="4000" b="1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kumimoji="0" lang="ru-RU" sz="4000" b="1" i="0" u="none" strike="noStrike" kern="1200" cap="none" spc="0" normalizeH="0" baseline="0" noProof="0" dirty="0" smtClean="0">
              <a:ln w="17780" cmpd="sng">
                <a:solidFill>
                  <a:srgbClr val="0033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2071670" y="1071546"/>
            <a:ext cx="928694" cy="64294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000364" y="928670"/>
            <a:ext cx="3786214" cy="164307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Управляющая кнопка: назад 29">
            <a:hlinkClick r:id="rId9" action="ppaction://hlinksldjump" highlightClick="1"/>
          </p:cNvPr>
          <p:cNvSpPr/>
          <p:nvPr/>
        </p:nvSpPr>
        <p:spPr>
          <a:xfrm>
            <a:off x="8501090" y="5929330"/>
            <a:ext cx="360000" cy="360000"/>
          </a:xfrm>
          <a:prstGeom prst="actionButtonBackPrevious">
            <a:avLst/>
          </a:prstGeom>
          <a:solidFill>
            <a:schemeClr val="accent3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5" descr="049056054124053048049049054056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57158" y="5143512"/>
            <a:ext cx="1190561" cy="895323"/>
          </a:xfrm>
          <a:prstGeom prst="ellipse">
            <a:avLst/>
          </a:prstGeom>
          <a:ln w="190500" cap="rnd">
            <a:solidFill>
              <a:srgbClr val="A1C064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6" name="Стрелка вправо 25"/>
          <p:cNvSpPr/>
          <p:nvPr/>
        </p:nvSpPr>
        <p:spPr>
          <a:xfrm>
            <a:off x="4572000" y="3071810"/>
            <a:ext cx="1643074" cy="714380"/>
          </a:xfrm>
          <a:prstGeom prst="rightArrow">
            <a:avLst/>
          </a:prstGeom>
          <a:solidFill>
            <a:srgbClr val="92D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</a:rPr>
              <a:t>ДЫШАТ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4286248" y="5929330"/>
            <a:ext cx="2071702" cy="714380"/>
          </a:xfrm>
          <a:prstGeom prst="rightArrow">
            <a:avLst/>
          </a:prstGeom>
          <a:solidFill>
            <a:srgbClr val="92D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</a:rPr>
              <a:t>ПИТАЮТСЯ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5286380" y="5357826"/>
            <a:ext cx="1571636" cy="714380"/>
          </a:xfrm>
          <a:prstGeom prst="rightArrow">
            <a:avLst/>
          </a:prstGeom>
          <a:solidFill>
            <a:srgbClr val="92D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</a:rPr>
              <a:t>РАСТУТ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4857752" y="3643314"/>
            <a:ext cx="2500330" cy="714380"/>
          </a:xfrm>
          <a:prstGeom prst="rightArrow">
            <a:avLst/>
          </a:prstGeom>
          <a:solidFill>
            <a:srgbClr val="92D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</a:rPr>
              <a:t>РАЗВИВАЮТСЯ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5214942" y="4214818"/>
            <a:ext cx="3786214" cy="714380"/>
          </a:xfrm>
          <a:prstGeom prst="rightArrow">
            <a:avLst/>
          </a:prstGeom>
          <a:solidFill>
            <a:srgbClr val="92D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</a:rPr>
              <a:t>ПРИНОСЯТ ПОТОМСТВО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5357818" y="4786322"/>
            <a:ext cx="1928826" cy="714380"/>
          </a:xfrm>
          <a:prstGeom prst="rightArrow">
            <a:avLst/>
          </a:prstGeom>
          <a:solidFill>
            <a:srgbClr val="92D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</a:rPr>
              <a:t>УМИРАЮТ</a:t>
            </a:r>
            <a:endParaRPr lang="ru-RU" sz="24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2" grpId="0"/>
      <p:bldP spid="24" grpId="0"/>
      <p:bldP spid="25" grpId="0"/>
      <p:bldP spid="30" grpId="0" animBg="1"/>
      <p:bldP spid="26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3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>
          <a:xfrm>
            <a:off x="-1" y="-1"/>
            <a:ext cx="9144001" cy="6876893"/>
          </a:xfrm>
          <a:prstGeom prst="rect">
            <a:avLst/>
          </a:prstGeom>
        </p:spPr>
      </p:pic>
      <p:pic>
        <p:nvPicPr>
          <p:cNvPr id="3" name="Рисунок 2" descr="ре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Bereza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1008990"/>
            <a:ext cx="3214710" cy="5329369"/>
          </a:xfrm>
          <a:prstGeom prst="rect">
            <a:avLst/>
          </a:prstGeom>
        </p:spPr>
      </p:pic>
      <p:pic>
        <p:nvPicPr>
          <p:cNvPr id="8" name="Рисунок 7" descr="солнце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214290"/>
            <a:ext cx="1143000" cy="1114425"/>
          </a:xfrm>
          <a:prstGeom prst="rect">
            <a:avLst/>
          </a:prstGeom>
        </p:spPr>
      </p:pic>
      <p:pic>
        <p:nvPicPr>
          <p:cNvPr id="9" name="Рисунок 8" descr="donderwolk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743506">
            <a:off x="2556663" y="84247"/>
            <a:ext cx="2667000" cy="3276600"/>
          </a:xfrm>
          <a:prstGeom prst="rect">
            <a:avLst/>
          </a:prstGeom>
        </p:spPr>
      </p:pic>
      <p:pic>
        <p:nvPicPr>
          <p:cNvPr id="11" name="Рисунок 10" descr="гриб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728" y="4929198"/>
            <a:ext cx="1071570" cy="1226496"/>
          </a:xfrm>
          <a:prstGeom prst="rect">
            <a:avLst/>
          </a:prstGeom>
        </p:spPr>
      </p:pic>
      <p:pic>
        <p:nvPicPr>
          <p:cNvPr id="12" name="Рисунок 11" descr="белка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8926" y="4929198"/>
            <a:ext cx="1771650" cy="1209675"/>
          </a:xfrm>
          <a:prstGeom prst="rect">
            <a:avLst/>
          </a:prstGeom>
        </p:spPr>
      </p:pic>
      <p:sp>
        <p:nvSpPr>
          <p:cNvPr id="13" name="Управляющая кнопка: назад 12">
            <a:hlinkClick r:id="rId9" action="ppaction://hlinksldjump" highlightClick="1"/>
          </p:cNvPr>
          <p:cNvSpPr/>
          <p:nvPr/>
        </p:nvSpPr>
        <p:spPr>
          <a:xfrm>
            <a:off x="8501090" y="5929330"/>
            <a:ext cx="360000" cy="360000"/>
          </a:xfrm>
          <a:prstGeom prst="actionButtonBackPrevious">
            <a:avLst/>
          </a:prstGeom>
          <a:solidFill>
            <a:schemeClr val="accent3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857884" y="928670"/>
            <a:ext cx="2214578" cy="642942"/>
          </a:xfrm>
          <a:prstGeom prst="horizontalScroll">
            <a:avLst/>
          </a:prstGeom>
          <a:solidFill>
            <a:srgbClr val="A1C064"/>
          </a:solidFill>
          <a:ln>
            <a:solidFill>
              <a:srgbClr val="003300"/>
            </a:solidFill>
          </a:ln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неживая</a:t>
            </a:r>
          </a:p>
        </p:txBody>
      </p:sp>
      <p:sp>
        <p:nvSpPr>
          <p:cNvPr id="14" name="Двойная стрелка вверх/вниз 13"/>
          <p:cNvSpPr/>
          <p:nvPr/>
        </p:nvSpPr>
        <p:spPr>
          <a:xfrm>
            <a:off x="6858016" y="1500174"/>
            <a:ext cx="500066" cy="1000132"/>
          </a:xfrm>
          <a:prstGeom prst="upDownArrow">
            <a:avLst/>
          </a:prstGeom>
          <a:solidFill>
            <a:srgbClr val="88A945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857884" y="2428868"/>
            <a:ext cx="2214578" cy="642942"/>
          </a:xfrm>
          <a:prstGeom prst="horizontalScroll">
            <a:avLst/>
          </a:prstGeom>
          <a:solidFill>
            <a:srgbClr val="A1C064"/>
          </a:solidFill>
          <a:ln>
            <a:solidFill>
              <a:srgbClr val="003300"/>
            </a:solidFill>
          </a:ln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живая</a:t>
            </a:r>
          </a:p>
        </p:txBody>
      </p:sp>
      <p:sp>
        <p:nvSpPr>
          <p:cNvPr id="16" name="Двойная стрелка вверх/вниз 15"/>
          <p:cNvSpPr/>
          <p:nvPr/>
        </p:nvSpPr>
        <p:spPr>
          <a:xfrm>
            <a:off x="6858016" y="3000372"/>
            <a:ext cx="500066" cy="1000132"/>
          </a:xfrm>
          <a:prstGeom prst="upDownArrow">
            <a:avLst/>
          </a:prstGeom>
          <a:solidFill>
            <a:srgbClr val="88A945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929322" y="3929066"/>
            <a:ext cx="2214578" cy="642942"/>
          </a:xfrm>
          <a:prstGeom prst="horizontalScroll">
            <a:avLst/>
          </a:prstGeom>
          <a:solidFill>
            <a:srgbClr val="A1C064"/>
          </a:solidFill>
          <a:ln>
            <a:solidFill>
              <a:srgbClr val="003300"/>
            </a:solidFill>
          </a:ln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живая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3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>
          <a:xfrm>
            <a:off x="-1" y="-1"/>
            <a:ext cx="9144001" cy="6876893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14612" y="1714488"/>
            <a:ext cx="3714776" cy="11429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+ </a:t>
            </a:r>
            <a:r>
              <a:rPr kumimoji="0" lang="ru-RU" sz="6600" b="1" i="0" u="none" strike="noStrike" kern="1200" cap="none" spc="0" normalizeH="0" noProof="0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none" spc="0" normalizeH="0" noProof="0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новое</a:t>
            </a:r>
            <a:endParaRPr kumimoji="0" lang="ru-RU" sz="3200" b="1" i="0" u="none" strike="noStrike" kern="1200" cap="none" spc="0" normalizeH="0" baseline="0" noProof="0" dirty="0" smtClean="0">
              <a:ln w="17780" cmpd="sng">
                <a:solidFill>
                  <a:srgbClr val="003300"/>
                </a:solidFill>
                <a:prstDash val="solid"/>
                <a:miter lim="800000"/>
              </a:ln>
              <a:solidFill>
                <a:srgbClr val="00330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20" y="428604"/>
            <a:ext cx="8572560" cy="11429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Учимся читать текст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786050" y="2857496"/>
            <a:ext cx="3500462" cy="11429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V</a:t>
            </a:r>
            <a:r>
              <a:rPr kumimoji="0" lang="ru-RU" sz="6600" b="1" i="0" u="none" strike="noStrike" kern="1200" cap="none" spc="0" normalizeH="0" baseline="0" noProof="0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lang="ru-RU" sz="3200" b="1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знаю</a:t>
            </a:r>
            <a:endParaRPr kumimoji="0" lang="ru-RU" sz="3200" b="1" i="0" u="none" strike="noStrike" kern="1200" cap="none" spc="0" normalizeH="0" baseline="0" noProof="0" dirty="0" smtClean="0">
              <a:ln w="17780" cmpd="sng">
                <a:solidFill>
                  <a:srgbClr val="003300"/>
                </a:solidFill>
                <a:prstDash val="solid"/>
                <a:miter lim="800000"/>
              </a:ln>
              <a:solidFill>
                <a:srgbClr val="00330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1472" y="4286256"/>
            <a:ext cx="8001056" cy="14287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Учебник стр.6,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второй  и третий абзац.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ебо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2">
            <a:hlinkClick r:id="" action="ppaction://media"/>
          </p:cNvPr>
          <p:cNvPicPr>
            <a:picLocks noRot="1" noChangeAspect="1"/>
          </p:cNvPicPr>
          <p:nvPr>
            <a:wavAudioFile r:embed="rId1" name="2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3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>
          <a:xfrm>
            <a:off x="-1" y="-1"/>
            <a:ext cx="9144001" cy="687689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14546" y="2714620"/>
            <a:ext cx="4643470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ПРИРОДА- ИСТОЧНИК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214546" y="928670"/>
            <a:ext cx="4643470" cy="642942"/>
          </a:xfrm>
          <a:prstGeom prst="horizontalScroll">
            <a:avLst/>
          </a:prstGeom>
          <a:solidFill>
            <a:srgbClr val="003300"/>
          </a:solidFill>
          <a:ln>
            <a:solidFill>
              <a:srgbClr val="FFFF00"/>
            </a:solidFill>
          </a:ln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ВОЗДУХА, ПИЩИ, ВОДЫ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643174" y="4286256"/>
            <a:ext cx="3857620" cy="2428892"/>
          </a:xfrm>
          <a:prstGeom prst="horizontalScroll">
            <a:avLst/>
          </a:prstGeom>
          <a:solidFill>
            <a:srgbClr val="003300"/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МАТЕРИАЛОВ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ДЛЯ ХОЗЯЙСТВЕННОЙ ДЕЯТЕЛЬНОСТИ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572264" y="1857364"/>
            <a:ext cx="2286016" cy="642942"/>
          </a:xfrm>
          <a:prstGeom prst="horizontalScroll">
            <a:avLst/>
          </a:prstGeom>
          <a:solidFill>
            <a:srgbClr val="003300"/>
          </a:solidFill>
          <a:ln>
            <a:solidFill>
              <a:srgbClr val="FFFF00"/>
            </a:solidFill>
          </a:ln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ЗДОРОВЬЯ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715140" y="3643314"/>
            <a:ext cx="2000296" cy="642942"/>
          </a:xfrm>
          <a:prstGeom prst="horizontalScroll">
            <a:avLst/>
          </a:prstGeom>
          <a:solidFill>
            <a:srgbClr val="003300"/>
          </a:solidFill>
          <a:ln>
            <a:solidFill>
              <a:srgbClr val="FFFF00"/>
            </a:solidFill>
          </a:ln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КРАСОТЫ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57158" y="3643314"/>
            <a:ext cx="2214578" cy="642942"/>
          </a:xfrm>
          <a:prstGeom prst="horizontalScroll">
            <a:avLst/>
          </a:prstGeom>
          <a:solidFill>
            <a:srgbClr val="003300"/>
          </a:solidFill>
          <a:ln>
            <a:solidFill>
              <a:srgbClr val="FFFF00"/>
            </a:solidFill>
          </a:ln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ДОБРОТЫ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14282" y="1785926"/>
            <a:ext cx="2428892" cy="642942"/>
          </a:xfrm>
          <a:prstGeom prst="horizontalScroll">
            <a:avLst/>
          </a:prstGeom>
          <a:solidFill>
            <a:srgbClr val="003300"/>
          </a:solidFill>
          <a:ln>
            <a:solidFill>
              <a:srgbClr val="FFFF00"/>
            </a:solidFill>
          </a:ln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ПОЗНАНИЯ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 flipH="1" flipV="1">
            <a:off x="3964777" y="2178835"/>
            <a:ext cx="1214446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857884" y="2214554"/>
            <a:ext cx="642942" cy="57150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V="1">
            <a:off x="2678893" y="2107397"/>
            <a:ext cx="714380" cy="64294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4000496" y="3857628"/>
            <a:ext cx="1143008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5893603" y="3321843"/>
            <a:ext cx="714380" cy="64294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643174" y="3286124"/>
            <a:ext cx="714380" cy="64294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Управляющая кнопка: назад 35">
            <a:hlinkClick r:id="rId3" action="ppaction://hlinksldjump" highlightClick="1"/>
          </p:cNvPr>
          <p:cNvSpPr/>
          <p:nvPr/>
        </p:nvSpPr>
        <p:spPr>
          <a:xfrm>
            <a:off x="8501090" y="5929330"/>
            <a:ext cx="360000" cy="360000"/>
          </a:xfrm>
          <a:prstGeom prst="actionButtonBackPrevious">
            <a:avLst/>
          </a:prstGeom>
          <a:solidFill>
            <a:schemeClr val="accent3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DA8E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DA8E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DA8E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DA8E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DA8E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DA8E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3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>
          <a:xfrm>
            <a:off x="-1" y="-1"/>
            <a:ext cx="9144001" cy="6876893"/>
          </a:xfrm>
          <a:prstGeom prst="rect">
            <a:avLst/>
          </a:prstGeom>
        </p:spPr>
      </p:pic>
      <p:pic>
        <p:nvPicPr>
          <p:cNvPr id="8" name="Рисунок 7" descr="dobav_drojji_10.jpg">
            <a:hlinkClick r:id="rId3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712459">
            <a:off x="6715140" y="285728"/>
            <a:ext cx="1869847" cy="202958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1714488"/>
            <a:ext cx="8572560" cy="278608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Являются</a:t>
            </a:r>
            <a:r>
              <a:rPr kumimoji="0" lang="ru-RU" sz="6600" b="1" i="0" u="none" strike="noStrike" kern="1200" cap="none" spc="0" normalizeH="0" noProof="0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ли дрожжи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noProof="0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частью природы?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baseline="0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Если</a:t>
            </a:r>
            <a:r>
              <a:rPr lang="ru-RU" sz="6600" b="1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да,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то куда их можно отнести?</a:t>
            </a:r>
            <a:endParaRPr kumimoji="0" lang="ru-RU" sz="6600" b="1" i="0" u="none" strike="noStrike" kern="1200" cap="none" spc="0" normalizeH="0" baseline="0" noProof="0" dirty="0" smtClean="0">
              <a:ln w="17780" cmpd="sng">
                <a:solidFill>
                  <a:srgbClr val="0033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/>
        </p:nvSpPr>
        <p:spPr>
          <a:xfrm>
            <a:off x="8501090" y="5929330"/>
            <a:ext cx="360000" cy="360000"/>
          </a:xfrm>
          <a:prstGeom prst="actionButtonReturn">
            <a:avLst/>
          </a:prstGeom>
          <a:solidFill>
            <a:srgbClr val="92D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3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>
          <a:xfrm>
            <a:off x="-1" y="-1"/>
            <a:ext cx="9144001" cy="6876893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71440" y="1000108"/>
            <a:ext cx="8572560" cy="32861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100" b="1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То, что мы знаем, – ограничено,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100" b="1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а то, чего мы не знаем, – бесконечно.</a:t>
            </a:r>
            <a:endParaRPr kumimoji="0" lang="ru-RU" sz="5100" b="1" i="0" u="none" strike="noStrike" kern="1200" cap="none" spc="0" normalizeH="0" baseline="0" noProof="0" dirty="0" smtClean="0">
              <a:ln w="17780" cmpd="sng">
                <a:solidFill>
                  <a:srgbClr val="0033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http://www.losev-library.ru/file/0223174155_1_laplas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27778" t="14852" r="16666" b="23266"/>
          <a:stretch>
            <a:fillRect/>
          </a:stretch>
        </p:blipFill>
        <p:spPr bwMode="auto">
          <a:xfrm>
            <a:off x="500034" y="642918"/>
            <a:ext cx="1143009" cy="1785951"/>
          </a:xfrm>
          <a:prstGeom prst="ellipse">
            <a:avLst/>
          </a:prstGeom>
          <a:ln w="228600" cap="sq" cmpd="thickThin">
            <a:solidFill>
              <a:srgbClr val="00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43042" y="4143380"/>
            <a:ext cx="7143768" cy="14287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>Пьер</a:t>
            </a:r>
            <a:r>
              <a:rPr kumimoji="0" lang="ru-RU" sz="3600" b="1" i="0" u="none" strike="noStrike" kern="1200" cap="none" spc="0" normalizeH="0" noProof="0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noProof="0" dirty="0" err="1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>Симон</a:t>
            </a:r>
            <a:r>
              <a:rPr kumimoji="0" lang="ru-RU" sz="3600" b="1" i="0" u="none" strike="noStrike" kern="1200" cap="none" spc="0" normalizeH="0" noProof="0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> Лаплас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noProof="0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>(1749-1827)</a:t>
            </a:r>
            <a:endParaRPr lang="ru-RU" sz="3600" noProof="0" dirty="0" smtClean="0">
              <a:ln w="17780" cmpd="sng">
                <a:solidFill>
                  <a:srgbClr val="003300"/>
                </a:solidFill>
                <a:prstDash val="solid"/>
                <a:miter lim="800000"/>
              </a:ln>
              <a:solidFill>
                <a:srgbClr val="0033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003300"/>
                </a:solidFill>
                <a:latin typeface="+mj-lt"/>
                <a:ea typeface="+mj-ea"/>
                <a:cs typeface="+mj-cs"/>
              </a:rPr>
              <a:t>ф</a:t>
            </a:r>
            <a:r>
              <a:rPr kumimoji="0" lang="ru-RU" sz="3600" i="0" u="none" strike="noStrike" kern="1200" cap="none" spc="0" normalizeH="0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>р. математик, физик, астроном</a:t>
            </a:r>
            <a:endParaRPr kumimoji="0" lang="ru-RU" sz="3600" i="0" u="none" strike="noStrike" kern="1200" cap="none" spc="0" normalizeH="0" noProof="0" dirty="0" smtClean="0">
              <a:ln w="17780" cmpd="sng">
                <a:solidFill>
                  <a:srgbClr val="003300"/>
                </a:solidFill>
                <a:prstDash val="solid"/>
                <a:miter lim="800000"/>
              </a:ln>
              <a:solidFill>
                <a:srgbClr val="0033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3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>
          <a:xfrm>
            <a:off x="-1" y="-1"/>
            <a:ext cx="9144001" cy="687689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0"/>
            <a:ext cx="8572560" cy="11429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Домашнее задание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1000108"/>
            <a:ext cx="9144000" cy="52863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Учебник стр.4-9, вывод наизусть с.7, рубрики: «Подумай» с.6</a:t>
            </a:r>
            <a:r>
              <a:rPr kumimoji="0" lang="ru-RU" sz="3200" b="1" i="0" u="none" strike="noStrike" kern="1200" cap="none" spc="0" normalizeH="0" noProof="0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№1,2; «Проверь себя» с.7;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noProof="0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«Задания» №1 с.8. – </a:t>
            </a:r>
            <a:r>
              <a:rPr lang="ru-RU" sz="3200" b="1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запись определения                в тетради на с.68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b="1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Тетрадь с.4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baseline="0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*По выбору: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ru-RU" sz="3200" b="1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Задание №2 с.2 о том, что знаешь о природе.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ru-RU" sz="3200" b="1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Пересказ с подготовкой «Кто такие микробы» учебник с.8-9.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ru-RU" sz="3200" b="1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Решение проблемы урока – письменно (доказательства) с указанием источников. </a:t>
            </a:r>
            <a:endParaRPr lang="ru-RU" sz="3200" b="1" baseline="0" dirty="0" smtClean="0">
              <a:ln w="17780" cmpd="sng">
                <a:solidFill>
                  <a:srgbClr val="003300"/>
                </a:solidFill>
                <a:prstDash val="solid"/>
                <a:miter lim="800000"/>
              </a:ln>
              <a:solidFill>
                <a:srgbClr val="003300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 w="17780" cmpd="sng">
                <a:solidFill>
                  <a:srgbClr val="003300"/>
                </a:solidFill>
                <a:prstDash val="solid"/>
                <a:miter lim="800000"/>
              </a:ln>
              <a:solidFill>
                <a:srgbClr val="00330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нц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~PP1145.WAV">
            <a:hlinkClick r:id="" action="ppaction://media"/>
          </p:cNvPr>
          <p:cNvPicPr>
            <a:picLocks noRot="1" noChangeAspect="1"/>
          </p:cNvPicPr>
          <p:nvPr>
            <a:wavAudioFile r:embed="rId1" name="~PP1145.WAV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тер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">
            <a:hlinkClick r:id="" action="ppaction://media"/>
          </p:cNvPr>
          <p:cNvPicPr>
            <a:picLocks noRot="1" noChangeAspect="1"/>
          </p:cNvPicPr>
          <p:nvPr>
            <a:wavAudioFile r:embed="rId1" name="4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3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уч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-71462"/>
            <a:ext cx="9150457" cy="6929462"/>
          </a:xfrm>
          <a:prstGeom prst="rect">
            <a:avLst/>
          </a:prstGeom>
        </p:spPr>
      </p:pic>
      <p:pic>
        <p:nvPicPr>
          <p:cNvPr id="5" name="5">
            <a:hlinkClick r:id="" action="ppaction://media"/>
          </p:cNvPr>
          <p:cNvPicPr>
            <a:picLocks noRot="1" noChangeAspect="1"/>
          </p:cNvPicPr>
          <p:nvPr>
            <a:wavAudioFile r:embed="rId1" name="5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2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ле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>
          <a:xfrm>
            <a:off x="0" y="0"/>
            <a:ext cx="9144000" cy="6929462"/>
          </a:xfrm>
          <a:prstGeom prst="rect">
            <a:avLst/>
          </a:prstGeom>
        </p:spPr>
      </p:pic>
      <p:pic>
        <p:nvPicPr>
          <p:cNvPr id="5" name="6">
            <a:hlinkClick r:id="" action="ppaction://media"/>
          </p:cNvPr>
          <p:cNvPicPr>
            <a:picLocks noRot="1" noChangeAspect="1"/>
          </p:cNvPicPr>
          <p:nvPr>
            <a:wavAudioFile r:embed="rId1" name="6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6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ы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-1"/>
            <a:ext cx="9429784" cy="6891019"/>
          </a:xfrm>
          <a:prstGeom prst="rect">
            <a:avLst/>
          </a:prstGeom>
        </p:spPr>
      </p:pic>
      <p:pic>
        <p:nvPicPr>
          <p:cNvPr id="5" name="7">
            <a:hlinkClick r:id="" action="ppaction://media"/>
          </p:cNvPr>
          <p:cNvPicPr>
            <a:picLocks noRot="1" noChangeAspect="1"/>
          </p:cNvPicPr>
          <p:nvPr>
            <a:wavAudioFile r:embed="rId1" name="7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тицы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724462" cy="6858000"/>
          </a:xfrm>
          <a:prstGeom prst="rect">
            <a:avLst/>
          </a:prstGeom>
        </p:spPr>
      </p:pic>
      <p:pic>
        <p:nvPicPr>
          <p:cNvPr id="4" name="8">
            <a:hlinkClick r:id="" action="ppaction://media"/>
          </p:cNvPr>
          <p:cNvPicPr>
            <a:picLocks noRot="1" noChangeAspect="1"/>
          </p:cNvPicPr>
          <p:nvPr>
            <a:wavAudioFile r:embed="rId1" name="8"/>
          </p:nvPr>
        </p:nvPicPr>
        <p:blipFill>
          <a:blip r:embed="rId4" cstate="print"/>
          <a:stretch>
            <a:fillRect/>
          </a:stretch>
        </p:blipFill>
        <p:spPr>
          <a:xfrm>
            <a:off x="9144000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тицы звер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9">
            <a:hlinkClick r:id="" action="ppaction://media"/>
          </p:cNvPr>
          <p:cNvPicPr>
            <a:picLocks noRot="1" noChangeAspect="1"/>
          </p:cNvPicPr>
          <p:nvPr>
            <a:wavAudioFile r:embed="rId1" name="9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00"/>
      </a:hlink>
      <a:folHlink>
        <a:srgbClr val="63242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217</Words>
  <Application>Microsoft Office PowerPoint</Application>
  <PresentationFormat>Экран (4:3)</PresentationFormat>
  <Paragraphs>59</Paragraphs>
  <Slides>23</Slides>
  <Notes>0</Notes>
  <HiddenSlides>5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ПРИРОДА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ОМ 3 кл</dc:title>
  <dc:subject>природа</dc:subject>
  <dc:creator>Елена Гликман</dc:creator>
  <cp:lastModifiedBy>Nata</cp:lastModifiedBy>
  <cp:revision>144</cp:revision>
  <dcterms:created xsi:type="dcterms:W3CDTF">2009-06-13T18:19:15Z</dcterms:created>
  <dcterms:modified xsi:type="dcterms:W3CDTF">2014-12-10T17:23:31Z</dcterms:modified>
</cp:coreProperties>
</file>