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3806" r:id="rId5"/>
    <p:sldMasterId id="2147483818" r:id="rId6"/>
    <p:sldMasterId id="2147483830" r:id="rId7"/>
  </p:sldMasterIdLst>
  <p:notesMasterIdLst>
    <p:notesMasterId r:id="rId23"/>
  </p:notesMasterIdLst>
  <p:sldIdLst>
    <p:sldId id="287" r:id="rId8"/>
    <p:sldId id="259" r:id="rId9"/>
    <p:sldId id="301" r:id="rId10"/>
    <p:sldId id="303" r:id="rId11"/>
    <p:sldId id="302" r:id="rId12"/>
    <p:sldId id="288" r:id="rId13"/>
    <p:sldId id="290" r:id="rId14"/>
    <p:sldId id="291" r:id="rId15"/>
    <p:sldId id="292" r:id="rId16"/>
    <p:sldId id="293" r:id="rId17"/>
    <p:sldId id="294" r:id="rId18"/>
    <p:sldId id="310" r:id="rId19"/>
    <p:sldId id="304" r:id="rId20"/>
    <p:sldId id="297" r:id="rId21"/>
    <p:sldId id="3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153FBA"/>
    <a:srgbClr val="FF9900"/>
    <a:srgbClr val="CCFFCC"/>
    <a:srgbClr val="EA5F00"/>
    <a:srgbClr val="E20000"/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3250" autoAdjust="0"/>
  </p:normalViewPr>
  <p:slideViewPr>
    <p:cSldViewPr>
      <p:cViewPr>
        <p:scale>
          <a:sx n="46" d="100"/>
          <a:sy n="4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494639-152E-4AEA-A33A-6F7EF338EE9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DC86BE-7997-4E4E-A15D-992D0EB7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15BDA0-D451-4605-9EC6-D3656C04F86F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098D-F342-4A84-9499-2852E5EEAEA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7C24-3BB6-45AB-A84E-CC310D491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89AE-CCF0-4986-8F4D-7EC1424B61B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8529-71C0-4443-B49B-F1AF73099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B028-58E8-492A-A025-9DE3C5F72BB2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FBF9-527A-4E93-9AE5-B3AC191C3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7222-FC6E-48C4-B151-69FA5FCBC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7083-5BA1-4A37-B106-43277A21D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2FCD-8CD1-4C96-A7BD-4C7E394B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A1C7-9085-4D9B-A9D9-F4149D7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9D21-B35F-4208-8811-D49364A43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5F14-18F0-4E5E-A1B8-BD54209C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52A-CB07-45EF-8D01-BC95E22B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C212-0596-4890-82CA-B062A768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7706-063A-48A8-9B5D-FABAF8EA15E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5193-03A1-49B1-8204-BC7E12956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05DF7-A479-4E20-A5CD-44B597DB9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52-0714-41DE-8B76-E34FF0FA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383A-CC02-438A-A5CB-6D01191F9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463D-2F24-4E15-BB5C-DD6DF208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F2DE-D014-4F0C-B446-FB741199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4F49-A50C-4A6D-A518-1233DBB97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D3E7-9995-44B7-8D73-E97D8AE2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2D0D-8B75-433A-A5D9-0170F3C5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2A12-FE3F-4529-81EB-528AE12F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5203-DAB8-43DA-A493-B30DBF8C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603D-BE32-4A24-9BA9-007A2CFF6F9A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418D-0A29-468B-A234-F4B9A6C7C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0A73-8E93-4FB2-9F1F-8A3CFB86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BCD4-2B04-4DC5-B83F-A84DA3BE8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A7C4-17BA-4AB0-B8C4-A3A723BDB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4942-5E44-498E-8196-6932D766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4E9CCF-1B1E-4063-98D8-F7033BC0CC5D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ADA77-6FC2-4896-8DDC-7C45859A8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415F1-B9F9-45C5-9712-0813957454B9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4D810F-8CEF-419F-9138-FAABA5CB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6DB131-6FA3-4D98-AB77-15131626CC64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70680D-7BE6-4F25-A0D7-BA5E0BB7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85680C-23E6-43C2-93EA-3EEE1884F0E4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CC40D-FEDA-448B-BA8B-FA6D1F05D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C411BC-1D9B-4F2B-8017-6DCE039517C6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04402B-8825-4BA6-92B5-9C11D98E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6AC4D0-2D77-4E99-B10C-07DB53E91EA0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91D88C-CAFF-473F-88DA-9A8C2FFC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9F08-652D-4408-9CFC-DB1FC03A61D9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61B8-AEE6-4CA8-8C16-99FA4E186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AE6B21-484A-4004-9B30-F25F752E0A70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90A58-FB79-4C68-9E8A-32BE413A7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3D762-8BE2-4AD6-94B4-8B500A5488E0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2C1928-EE02-4975-A112-92A906764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A741F6-2074-453C-B6D4-D16AA33DCAAD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F640F5-13DA-4B23-B77E-03108B72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50DCD5-4B01-40D3-AD34-E309CD4C52F0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0D2FDE-33FD-47BA-8E61-8E783D21F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9B23EC-6505-478B-8DFC-68CA5BC888A3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671F55-C1E1-480E-82E2-94F58B29E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6C7C-D106-4270-BFEA-750B996EE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CE0E-9F69-468A-BFE3-A3F7773D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B210-0C66-4901-A3FF-367DB2CE6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5242-60D7-4313-A7BA-7446EE265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9C0D-EF11-4EA6-A8A0-A5115574B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A082-911D-45C0-BE9F-8AEABA26A7D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7077-C589-4C26-9EB3-9FC4B440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6046-0F25-4AC5-B5B7-CF2B0991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9761-25D0-4376-B7D6-5C4D6AEB6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9E2D-104E-4164-B948-0EBA0CA5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6CD3-13A0-484C-A7A4-0A37D5FC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48C9-6D53-4E89-A0DC-8BE5F9337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7BF7-4F49-4DB8-ADDA-2AF48782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D9A9-89EC-4D84-942A-7DE1F4CE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B4C4-CE61-4C24-A4F5-FAAFBBB0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4F0C-F4B4-4485-989D-ECEE20975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36F4-063B-4ABF-8E02-82EE11D4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7523-A8DC-4D3B-8805-9F5437A45E1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25F4-6904-4491-A79E-2BFCDFA5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CF55-21F1-41D9-BB0C-6B83AB46A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63E3-4677-4D61-8F0A-254922BFA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B492-36D3-49B7-A4D4-16774A639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433-E666-47D6-A204-011E5433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CB46-92DF-44F2-B618-B075AA3F2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57C3-C7BA-4E86-95EE-4B7DE7E91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A18B-83BD-4787-ABDC-D1B6BE60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A4C1-AC98-41B7-A1BC-8686130F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53B2-0DFD-4C22-B7C1-4F9424C9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473C-5961-4EFC-A1B2-00C5E01C9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69AD-E2E1-4B5F-B6EF-CDB0B1D5FB3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17E-FF2B-4AAB-A9A9-800564D3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0827-F674-4210-AB53-D7FC03D6C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4FA-8D02-422D-9E1D-4729B0A05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A22B-4E18-472C-9CAF-2D62CC9B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E18F-7F27-44C4-8803-4C6C5B86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A712-5F08-4A8C-A92C-508813A3D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6F04E-2FC2-4A0D-B03F-ED117B48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32D12-A1DB-45C7-9BAC-5BF5F592A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0D9A-E847-46EA-A887-1F7C7157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3C00-57C6-4182-8664-F405708153B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842A-CB05-4F03-8803-50F974C6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54B1-6B1F-4A7E-B8D6-AAD0CEF2CBD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6120-A107-4973-9FE1-E334695A6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8327775-4291-40FE-A702-B5E810B0F05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523AF1D-8891-4157-8ACF-AA3941AF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15B647C-4C6B-4B8A-A08B-8F3D3E46C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AF697AB-9242-4349-8970-AFA7321F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B347F-BC58-4FAB-BADD-E235A9265386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Урок 1, слайд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8430FA-DD7C-4EDB-8B99-013B81F53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2703CB2-EF2D-453D-B442-1013834572D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FC1D116-01DF-4B26-A411-2DB687593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CFEAF5-D5FE-4869-BE81-315C0299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6B09788-A0D4-460A-B750-FADD76B0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Группа 15"/>
          <p:cNvGrpSpPr>
            <a:grpSpLocks/>
          </p:cNvGrpSpPr>
          <p:nvPr/>
        </p:nvGrpSpPr>
        <p:grpSpPr bwMode="auto">
          <a:xfrm>
            <a:off x="179388" y="1916113"/>
            <a:ext cx="8256587" cy="3684587"/>
            <a:chOff x="327267" y="1839052"/>
            <a:chExt cx="7364629" cy="3684532"/>
          </a:xfrm>
        </p:grpSpPr>
        <p:pic>
          <p:nvPicPr>
            <p:cNvPr id="30724" name="Picture 2" descr="Смайлик весёлый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 flipH="1">
              <a:off x="327267" y="3711222"/>
              <a:ext cx="1669817" cy="181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547861" y="1839052"/>
              <a:ext cx="6144035" cy="76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«Мир деятельности»</a:t>
              </a:r>
              <a:endPara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475040" y="3351916"/>
              <a:ext cx="1444323" cy="52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 bwMode="auto">
          <a:xfrm>
            <a:off x="4479925" y="830263"/>
            <a:ext cx="3714750" cy="8588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52229" name="TextBox 31"/>
          <p:cNvSpPr txBox="1">
            <a:spLocks noChangeArrowheads="1"/>
          </p:cNvSpPr>
          <p:nvPr/>
        </p:nvSpPr>
        <p:spPr bwMode="auto">
          <a:xfrm>
            <a:off x="4583113" y="968375"/>
            <a:ext cx="353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повторяю задание</a:t>
            </a:r>
          </a:p>
        </p:txBody>
      </p:sp>
      <p:grpSp>
        <p:nvGrpSpPr>
          <p:cNvPr id="52230" name="Группа 53"/>
          <p:cNvGrpSpPr>
            <a:grpSpLocks/>
          </p:cNvGrpSpPr>
          <p:nvPr/>
        </p:nvGrpSpPr>
        <p:grpSpPr bwMode="auto">
          <a:xfrm>
            <a:off x="4448175" y="2652713"/>
            <a:ext cx="3757613" cy="976312"/>
            <a:chOff x="4429124" y="3311229"/>
            <a:chExt cx="3746433" cy="9742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60780" y="3428457"/>
              <a:ext cx="3714777" cy="85703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2258" name="TextBox 33"/>
            <p:cNvSpPr txBox="1">
              <a:spLocks noChangeArrowheads="1"/>
            </p:cNvSpPr>
            <p:nvPr/>
          </p:nvSpPr>
          <p:spPr bwMode="auto">
            <a:xfrm>
              <a:off x="4429124" y="3311229"/>
              <a:ext cx="3714777" cy="95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2231" name="Группа 54"/>
          <p:cNvGrpSpPr>
            <a:grpSpLocks/>
          </p:cNvGrpSpPr>
          <p:nvPr/>
        </p:nvGrpSpPr>
        <p:grpSpPr bwMode="auto">
          <a:xfrm>
            <a:off x="4421188" y="3629025"/>
            <a:ext cx="3784600" cy="954088"/>
            <a:chOff x="4371351" y="4372115"/>
            <a:chExt cx="3772549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429901" y="4500915"/>
              <a:ext cx="3713999" cy="85584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2256" name="TextBox 34"/>
            <p:cNvSpPr txBox="1">
              <a:spLocks noChangeArrowheads="1"/>
            </p:cNvSpPr>
            <p:nvPr/>
          </p:nvSpPr>
          <p:spPr bwMode="auto">
            <a:xfrm>
              <a:off x="4371351" y="4372115"/>
              <a:ext cx="3672854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52232" name="Группа 55"/>
          <p:cNvGrpSpPr>
            <a:grpSpLocks/>
          </p:cNvGrpSpPr>
          <p:nvPr/>
        </p:nvGrpSpPr>
        <p:grpSpPr bwMode="auto">
          <a:xfrm>
            <a:off x="4445000" y="5789616"/>
            <a:ext cx="3760788" cy="610533"/>
            <a:chOff x="4768931" y="3830063"/>
            <a:chExt cx="3750094" cy="44237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811672" y="3830063"/>
              <a:ext cx="3707353" cy="42904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2254" name="TextBox 35"/>
            <p:cNvSpPr txBox="1">
              <a:spLocks noChangeArrowheads="1"/>
            </p:cNvSpPr>
            <p:nvPr/>
          </p:nvSpPr>
          <p:spPr bwMode="auto">
            <a:xfrm>
              <a:off x="4768931" y="3893327"/>
              <a:ext cx="3715268" cy="37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grpSp>
        <p:nvGrpSpPr>
          <p:cNvPr id="52233" name="Группа 52"/>
          <p:cNvGrpSpPr>
            <a:grpSpLocks/>
          </p:cNvGrpSpPr>
          <p:nvPr/>
        </p:nvGrpSpPr>
        <p:grpSpPr bwMode="auto">
          <a:xfrm>
            <a:off x="4470400" y="1727200"/>
            <a:ext cx="3735388" cy="954088"/>
            <a:chOff x="4450407" y="2202783"/>
            <a:chExt cx="3722601" cy="9516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459899" y="2285123"/>
              <a:ext cx="3713109" cy="8566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2252" name="TextBox 32"/>
            <p:cNvSpPr txBox="1">
              <a:spLocks noChangeArrowheads="1"/>
            </p:cNvSpPr>
            <p:nvPr/>
          </p:nvSpPr>
          <p:spPr bwMode="auto">
            <a:xfrm>
              <a:off x="4450407" y="2202783"/>
              <a:ext cx="3714690" cy="9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нахожу и повторяю  нужное правило</a:t>
              </a:r>
            </a:p>
          </p:txBody>
        </p:sp>
      </p:grpSp>
      <p:cxnSp>
        <p:nvCxnSpPr>
          <p:cNvPr id="33" name="Соединительная линия уступом 32"/>
          <p:cNvCxnSpPr>
            <a:stCxn id="50" idx="3"/>
            <a:endCxn id="41" idx="3"/>
          </p:cNvCxnSpPr>
          <p:nvPr/>
        </p:nvCxnSpPr>
        <p:spPr>
          <a:xfrm flipH="1" flipV="1">
            <a:off x="8194675" y="1260475"/>
            <a:ext cx="11113" cy="4824413"/>
          </a:xfrm>
          <a:prstGeom prst="bentConnector3">
            <a:avLst>
              <a:gd name="adj1" fmla="val -2056865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50" idx="1"/>
            <a:endCxn id="43" idx="4"/>
          </p:cNvCxnSpPr>
          <p:nvPr/>
        </p:nvCxnSpPr>
        <p:spPr>
          <a:xfrm rot="10800000">
            <a:off x="2874963" y="5730875"/>
            <a:ext cx="1612900" cy="354013"/>
          </a:xfrm>
          <a:prstGeom prst="bentConnector2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36" name="Группа 41"/>
          <p:cNvGrpSpPr>
            <a:grpSpLocks/>
          </p:cNvGrpSpPr>
          <p:nvPr/>
        </p:nvGrpSpPr>
        <p:grpSpPr bwMode="auto">
          <a:xfrm>
            <a:off x="1649413" y="4872038"/>
            <a:ext cx="2451100" cy="858837"/>
            <a:chOff x="544091" y="763965"/>
            <a:chExt cx="3726000" cy="858909"/>
          </a:xfrm>
        </p:grpSpPr>
        <p:sp>
          <p:nvSpPr>
            <p:cNvPr id="43" name="Овал 42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2250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5400000">
            <a:off x="6180138" y="1749425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80138" y="2749550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180137" y="3678238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108701" y="4606925"/>
            <a:ext cx="214312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157912" y="5624513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люс 52"/>
          <p:cNvSpPr/>
          <p:nvPr/>
        </p:nvSpPr>
        <p:spPr bwMode="auto">
          <a:xfrm>
            <a:off x="3983038" y="4356100"/>
            <a:ext cx="504825" cy="515938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812299" y="4252913"/>
            <a:ext cx="607801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40" name="Прямоугольник 50"/>
          <p:cNvSpPr/>
          <p:nvPr/>
        </p:nvSpPr>
        <p:spPr bwMode="auto">
          <a:xfrm>
            <a:off x="3946525" y="4743450"/>
            <a:ext cx="4540250" cy="787400"/>
          </a:xfrm>
          <a:prstGeom prst="flowChartDecisi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 bwMode="auto">
          <a:xfrm>
            <a:off x="4468813" y="830263"/>
            <a:ext cx="3705225" cy="8588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53253" name="TextBox 31"/>
          <p:cNvSpPr txBox="1">
            <a:spLocks noChangeArrowheads="1"/>
          </p:cNvSpPr>
          <p:nvPr/>
        </p:nvSpPr>
        <p:spPr bwMode="auto">
          <a:xfrm>
            <a:off x="4583113" y="968375"/>
            <a:ext cx="353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повторяю задание</a:t>
            </a:r>
          </a:p>
        </p:txBody>
      </p:sp>
      <p:grpSp>
        <p:nvGrpSpPr>
          <p:cNvPr id="53254" name="Группа 53"/>
          <p:cNvGrpSpPr>
            <a:grpSpLocks/>
          </p:cNvGrpSpPr>
          <p:nvPr/>
        </p:nvGrpSpPr>
        <p:grpSpPr bwMode="auto">
          <a:xfrm>
            <a:off x="4459288" y="2652713"/>
            <a:ext cx="3714750" cy="976312"/>
            <a:chOff x="4440739" y="3311229"/>
            <a:chExt cx="3703161" cy="9742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50234" y="3428457"/>
              <a:ext cx="3693666" cy="85703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3282" name="TextBox 33"/>
            <p:cNvSpPr txBox="1">
              <a:spLocks noChangeArrowheads="1"/>
            </p:cNvSpPr>
            <p:nvPr/>
          </p:nvSpPr>
          <p:spPr bwMode="auto">
            <a:xfrm>
              <a:off x="4440739" y="3311229"/>
              <a:ext cx="3703161" cy="95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3255" name="Группа 54"/>
          <p:cNvGrpSpPr>
            <a:grpSpLocks/>
          </p:cNvGrpSpPr>
          <p:nvPr/>
        </p:nvGrpSpPr>
        <p:grpSpPr bwMode="auto">
          <a:xfrm>
            <a:off x="4467225" y="3629025"/>
            <a:ext cx="3706813" cy="954088"/>
            <a:chOff x="4416464" y="4372115"/>
            <a:chExt cx="3695779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416464" y="4500915"/>
              <a:ext cx="3695779" cy="85584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3280" name="TextBox 34"/>
            <p:cNvSpPr txBox="1">
              <a:spLocks noChangeArrowheads="1"/>
            </p:cNvSpPr>
            <p:nvPr/>
          </p:nvSpPr>
          <p:spPr bwMode="auto">
            <a:xfrm>
              <a:off x="4429126" y="4372115"/>
              <a:ext cx="3637216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53256" name="Группа 55"/>
          <p:cNvGrpSpPr>
            <a:grpSpLocks/>
          </p:cNvGrpSpPr>
          <p:nvPr/>
        </p:nvGrpSpPr>
        <p:grpSpPr bwMode="auto">
          <a:xfrm>
            <a:off x="4467225" y="4672013"/>
            <a:ext cx="3690938" cy="792162"/>
            <a:chOff x="4742525" y="3864167"/>
            <a:chExt cx="3725846" cy="4290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42525" y="3864167"/>
              <a:ext cx="3725846" cy="42904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3278" name="TextBox 35"/>
            <p:cNvSpPr txBox="1">
              <a:spLocks noChangeArrowheads="1"/>
            </p:cNvSpPr>
            <p:nvPr/>
          </p:nvSpPr>
          <p:spPr bwMode="auto">
            <a:xfrm>
              <a:off x="4769768" y="3936391"/>
              <a:ext cx="3656937" cy="28287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grpSp>
        <p:nvGrpSpPr>
          <p:cNvPr id="53257" name="Группа 52"/>
          <p:cNvGrpSpPr>
            <a:grpSpLocks/>
          </p:cNvGrpSpPr>
          <p:nvPr/>
        </p:nvGrpSpPr>
        <p:grpSpPr bwMode="auto">
          <a:xfrm>
            <a:off x="4467225" y="1727200"/>
            <a:ext cx="3727450" cy="954088"/>
            <a:chOff x="4446530" y="2202783"/>
            <a:chExt cx="3715401" cy="9516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446530" y="2285123"/>
              <a:ext cx="3697995" cy="8566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3276" name="TextBox 32"/>
            <p:cNvSpPr txBox="1">
              <a:spLocks noChangeArrowheads="1"/>
            </p:cNvSpPr>
            <p:nvPr/>
          </p:nvSpPr>
          <p:spPr bwMode="auto">
            <a:xfrm>
              <a:off x="4446530" y="2202783"/>
              <a:ext cx="3715401" cy="9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нахожу  и повторяю нужное правило</a:t>
              </a:r>
            </a:p>
          </p:txBody>
        </p:sp>
      </p:grpSp>
      <p:cxnSp>
        <p:nvCxnSpPr>
          <p:cNvPr id="33" name="Соединительная линия уступом 32"/>
          <p:cNvCxnSpPr>
            <a:endCxn id="41" idx="3"/>
          </p:cNvCxnSpPr>
          <p:nvPr/>
        </p:nvCxnSpPr>
        <p:spPr>
          <a:xfrm rot="16200000" flipV="1">
            <a:off x="5925344" y="3509169"/>
            <a:ext cx="4876800" cy="379412"/>
          </a:xfrm>
          <a:prstGeom prst="bentConnector2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0800000">
            <a:off x="2782888" y="5899150"/>
            <a:ext cx="1698625" cy="257175"/>
          </a:xfrm>
          <a:prstGeom prst="bentConnector3">
            <a:avLst>
              <a:gd name="adj1" fmla="val 99508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люс 39"/>
          <p:cNvSpPr/>
          <p:nvPr/>
        </p:nvSpPr>
        <p:spPr>
          <a:xfrm>
            <a:off x="3883025" y="5621338"/>
            <a:ext cx="504825" cy="515937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7902" y="523299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grpSp>
        <p:nvGrpSpPr>
          <p:cNvPr id="53263" name="Группа 42"/>
          <p:cNvGrpSpPr>
            <a:grpSpLocks/>
          </p:cNvGrpSpPr>
          <p:nvPr/>
        </p:nvGrpSpPr>
        <p:grpSpPr bwMode="auto">
          <a:xfrm>
            <a:off x="1725613" y="4897438"/>
            <a:ext cx="2451100" cy="858837"/>
            <a:chOff x="544091" y="763965"/>
            <a:chExt cx="3726000" cy="858909"/>
          </a:xfrm>
        </p:grpSpPr>
        <p:sp>
          <p:nvSpPr>
            <p:cNvPr id="44" name="Овал 43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3274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5400000">
            <a:off x="6108701" y="4606925"/>
            <a:ext cx="214312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180137" y="5535613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08701" y="3749675"/>
            <a:ext cx="214312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037263" y="2749550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37262" y="1820863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50"/>
          <p:cNvSpPr/>
          <p:nvPr/>
        </p:nvSpPr>
        <p:spPr bwMode="auto">
          <a:xfrm>
            <a:off x="4011613" y="5743575"/>
            <a:ext cx="4541837" cy="787400"/>
          </a:xfrm>
          <a:prstGeom prst="flowChartDecision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071678"/>
          <a:ext cx="6072232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6600" b="1" baseline="0" dirty="0" smtClean="0">
                          <a:latin typeface="BatangChe" pitchFamily="49" charset="-127"/>
                          <a:ea typeface="BatangChe" pitchFamily="49" charset="-127"/>
                        </a:rPr>
                        <a:t> </a:t>
                      </a:r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1</a:t>
                      </a:r>
                      <a:endParaRPr lang="ru-RU" sz="6600" b="1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3</a:t>
                      </a:r>
                      <a:endParaRPr lang="ru-RU" sz="6600" b="1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786578" y="2071678"/>
          <a:ext cx="1500198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192880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?</a:t>
            </a:r>
            <a:endParaRPr lang="ru-RU" sz="8000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86" y="2071678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BatangChe" pitchFamily="49" charset="-127"/>
                <a:ea typeface="BatangChe" pitchFamily="49" charset="-127"/>
              </a:rPr>
              <a:t>5</a:t>
            </a:r>
            <a:endParaRPr lang="ru-RU" sz="66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69" y="1587507"/>
            <a:ext cx="562451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4" name="Группа 53"/>
          <p:cNvGrpSpPr>
            <a:grpSpLocks/>
          </p:cNvGrpSpPr>
          <p:nvPr/>
        </p:nvGrpSpPr>
        <p:grpSpPr bwMode="auto">
          <a:xfrm>
            <a:off x="2489211" y="976302"/>
            <a:ext cx="3725863" cy="952500"/>
            <a:chOff x="4644859" y="3339599"/>
            <a:chExt cx="3714414" cy="9516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44859" y="3434764"/>
              <a:ext cx="3678013" cy="85648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6346" name="TextBox 33"/>
            <p:cNvSpPr txBox="1">
              <a:spLocks noChangeArrowheads="1"/>
            </p:cNvSpPr>
            <p:nvPr/>
          </p:nvSpPr>
          <p:spPr bwMode="auto">
            <a:xfrm>
              <a:off x="4644859" y="3339599"/>
              <a:ext cx="3714414" cy="95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6325" name="Группа 54"/>
          <p:cNvGrpSpPr>
            <a:grpSpLocks/>
          </p:cNvGrpSpPr>
          <p:nvPr/>
        </p:nvGrpSpPr>
        <p:grpSpPr bwMode="auto">
          <a:xfrm>
            <a:off x="2438411" y="2112963"/>
            <a:ext cx="3705225" cy="954087"/>
            <a:chOff x="4450684" y="4352914"/>
            <a:chExt cx="3693216" cy="101853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64926" y="4500356"/>
              <a:ext cx="3678974" cy="8558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6344" name="TextBox 34"/>
            <p:cNvSpPr txBox="1">
              <a:spLocks noChangeArrowheads="1"/>
            </p:cNvSpPr>
            <p:nvPr/>
          </p:nvSpPr>
          <p:spPr bwMode="auto">
            <a:xfrm>
              <a:off x="4450684" y="4352914"/>
              <a:ext cx="3615681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два похожих задания</a:t>
              </a:r>
            </a:p>
          </p:txBody>
        </p:sp>
      </p:grpSp>
      <p:grpSp>
        <p:nvGrpSpPr>
          <p:cNvPr id="56326" name="Группа 15"/>
          <p:cNvGrpSpPr>
            <a:grpSpLocks/>
          </p:cNvGrpSpPr>
          <p:nvPr/>
        </p:nvGrpSpPr>
        <p:grpSpPr bwMode="auto">
          <a:xfrm>
            <a:off x="2454286" y="3376613"/>
            <a:ext cx="3689350" cy="860425"/>
            <a:chOff x="4468616" y="830546"/>
            <a:chExt cx="3689487" cy="85890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4468616" y="830546"/>
              <a:ext cx="3689487" cy="85890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6342" name="TextBox 31"/>
            <p:cNvSpPr txBox="1">
              <a:spLocks noChangeArrowheads="1"/>
            </p:cNvSpPr>
            <p:nvPr/>
          </p:nvSpPr>
          <p:spPr bwMode="auto">
            <a:xfrm>
              <a:off x="4582920" y="966830"/>
              <a:ext cx="3533906" cy="5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повторяю задание</a:t>
              </a:r>
            </a:p>
          </p:txBody>
        </p:sp>
      </p:grpSp>
      <p:grpSp>
        <p:nvGrpSpPr>
          <p:cNvPr id="56327" name="Группа 52"/>
          <p:cNvGrpSpPr>
            <a:grpSpLocks/>
          </p:cNvGrpSpPr>
          <p:nvPr/>
        </p:nvGrpSpPr>
        <p:grpSpPr bwMode="auto">
          <a:xfrm>
            <a:off x="2428860" y="4546614"/>
            <a:ext cx="3689350" cy="954088"/>
            <a:chOff x="2801243" y="5430038"/>
            <a:chExt cx="3698067" cy="95166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01243" y="5453791"/>
              <a:ext cx="3698067" cy="8566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6340" name="TextBox 32"/>
            <p:cNvSpPr txBox="1">
              <a:spLocks noChangeArrowheads="1"/>
            </p:cNvSpPr>
            <p:nvPr/>
          </p:nvSpPr>
          <p:spPr bwMode="auto">
            <a:xfrm>
              <a:off x="2820338" y="5430038"/>
              <a:ext cx="3678972" cy="95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нахожу и повторяю нужное правило</a:t>
              </a:r>
            </a:p>
          </p:txBody>
        </p:sp>
      </p:grpSp>
      <p:sp>
        <p:nvSpPr>
          <p:cNvPr id="3" name="Овал 2"/>
          <p:cNvSpPr/>
          <p:nvPr/>
        </p:nvSpPr>
        <p:spPr>
          <a:xfrm>
            <a:off x="2071670" y="1238238"/>
            <a:ext cx="503238" cy="47625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71670" y="2352675"/>
            <a:ext cx="504825" cy="47625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99CCFF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068498" y="4738700"/>
            <a:ext cx="503238" cy="47625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2066911" y="3538538"/>
            <a:ext cx="504825" cy="47625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616325" y="5708670"/>
            <a:ext cx="5257800" cy="577850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МОЙ РЕЗУЛЬТАТ</a:t>
            </a:r>
            <a:r>
              <a:rPr lang="ru-RU" sz="2400" b="1" dirty="0" smtClean="0">
                <a:solidFill>
                  <a:srgbClr val="002060"/>
                </a:solidFill>
              </a:rPr>
              <a:t>__________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086878" y="4989423"/>
            <a:ext cx="642923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ru-RU" sz="4800" b="1" dirty="0">
              <a:ln w="10541" cmpd="sng">
                <a:solidFill>
                  <a:srgbClr val="FF990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9900">
                      <a:tint val="40000"/>
                      <a:satMod val="250000"/>
                    </a:srgbClr>
                  </a:gs>
                  <a:gs pos="9000">
                    <a:srgbClr val="FF9900">
                      <a:tint val="52000"/>
                      <a:satMod val="300000"/>
                    </a:srgbClr>
                  </a:gs>
                  <a:gs pos="50000">
                    <a:srgbClr val="FF9900">
                      <a:shade val="20000"/>
                      <a:satMod val="300000"/>
                    </a:srgbClr>
                  </a:gs>
                  <a:gs pos="79000">
                    <a:srgbClr val="FF9900">
                      <a:tint val="52000"/>
                      <a:satMod val="300000"/>
                    </a:srgbClr>
                  </a:gs>
                  <a:gs pos="100000">
                    <a:srgbClr val="FF990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0" name="Плюс 29"/>
          <p:cNvSpPr/>
          <p:nvPr/>
        </p:nvSpPr>
        <p:spPr>
          <a:xfrm>
            <a:off x="7112000" y="5462588"/>
            <a:ext cx="642938" cy="641350"/>
          </a:xfrm>
          <a:prstGeom prst="mathPlus">
            <a:avLst/>
          </a:pr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0541" cmpd="sng">
                <a:solidFill>
                  <a:srgbClr val="FF9900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6338" name="TextBox 26"/>
          <p:cNvSpPr txBox="1">
            <a:spLocks noChangeArrowheads="1"/>
          </p:cNvSpPr>
          <p:nvPr/>
        </p:nvSpPr>
        <p:spPr bwMode="auto">
          <a:xfrm>
            <a:off x="0" y="1889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Как исправить свою ошибку?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79388" y="47958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5939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068638"/>
            <a:ext cx="56896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4282" y="2595563"/>
            <a:ext cx="7297737" cy="457200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Нет ошибок, понял, могу рассказать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282" y="3538839"/>
            <a:ext cx="7866090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Нет ошибок, остались вопросы, могу рассказать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407" name="TextBox 12"/>
          <p:cNvSpPr txBox="1">
            <a:spLocks noChangeArrowheads="1"/>
          </p:cNvSpPr>
          <p:nvPr/>
        </p:nvSpPr>
        <p:spPr bwMode="auto">
          <a:xfrm>
            <a:off x="214282" y="5181913"/>
            <a:ext cx="3857652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Есть ошибки, не понял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14282" y="4357694"/>
            <a:ext cx="7936403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Есть ошибки, остались вопросы, могу рассказать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714356"/>
            <a:ext cx="5386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ЛЕСЕНКА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УСПЕХА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59407" grpId="0" animBg="1"/>
      <p:bldP spid="594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42938" y="1357313"/>
          <a:ext cx="5500725" cy="171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75"/>
                <a:gridCol w="1833575"/>
                <a:gridCol w="1833575"/>
              </a:tblGrid>
              <a:tr h="1714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rot="5400000">
            <a:off x="965200" y="2249488"/>
            <a:ext cx="1212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571625" y="16430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571625" y="285591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571625" y="22145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429000" y="16430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071813" y="2855913"/>
            <a:ext cx="357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429000" y="22145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214938" y="1643063"/>
            <a:ext cx="357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857750" y="22145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857750" y="285591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000875" y="221456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000875" y="1641475"/>
            <a:ext cx="3571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000875" y="2855913"/>
            <a:ext cx="357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5572125" y="1500188"/>
            <a:ext cx="357188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786188" y="1500188"/>
            <a:ext cx="357187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786188" y="2071688"/>
            <a:ext cx="357187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928813" y="2643188"/>
            <a:ext cx="357187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1928813" y="2071688"/>
            <a:ext cx="357187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928813" y="1500188"/>
            <a:ext cx="357187" cy="35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5400000">
            <a:off x="2821782" y="2248694"/>
            <a:ext cx="12128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609307" y="2248694"/>
            <a:ext cx="12128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6750844" y="2250282"/>
            <a:ext cx="1214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6643688" y="1500188"/>
            <a:ext cx="357187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643688" y="2071688"/>
            <a:ext cx="357187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643688" y="2643188"/>
            <a:ext cx="357187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500563" y="2071688"/>
            <a:ext cx="357187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500563" y="2643188"/>
            <a:ext cx="357187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2714625" y="2643188"/>
            <a:ext cx="357188" cy="3571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643688" y="1357313"/>
            <a:ext cx="801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?</a:t>
            </a:r>
          </a:p>
        </p:txBody>
      </p:sp>
      <p:graphicFrame>
        <p:nvGraphicFramePr>
          <p:cNvPr id="116" name="Таблица 115"/>
          <p:cNvGraphicFramePr>
            <a:graphicFrameLocks noGrp="1"/>
          </p:cNvGraphicFramePr>
          <p:nvPr/>
        </p:nvGraphicFramePr>
        <p:xfrm>
          <a:off x="6143625" y="1357313"/>
          <a:ext cx="2000264" cy="171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64"/>
              </a:tblGrid>
              <a:tr h="1714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</a:t>
                      </a:r>
                      <a:endParaRPr lang="ru-RU" sz="6000" b="1" dirty="0">
                        <a:solidFill>
                          <a:srgbClr val="C00000"/>
                        </a:solidFill>
                        <a:latin typeface="BatangChe" pitchFamily="49" charset="-127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1500188" y="3902075"/>
            <a:ext cx="6215062" cy="1884363"/>
            <a:chOff x="3241" y="7691"/>
            <a:chExt cx="2700" cy="540"/>
          </a:xfrm>
        </p:grpSpPr>
        <p:pic>
          <p:nvPicPr>
            <p:cNvPr id="31793" name="Picture 11" descr="Рисунок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1" y="7691"/>
              <a:ext cx="25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94" name="Rectangle 12"/>
            <p:cNvSpPr>
              <a:spLocks noChangeArrowheads="1"/>
            </p:cNvSpPr>
            <p:nvPr/>
          </p:nvSpPr>
          <p:spPr bwMode="auto">
            <a:xfrm>
              <a:off x="3241" y="7691"/>
              <a:ext cx="27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071678"/>
          <a:ext cx="6072232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6600" b="1" baseline="0" dirty="0" smtClean="0">
                          <a:latin typeface="BatangChe" pitchFamily="49" charset="-127"/>
                          <a:ea typeface="BatangChe" pitchFamily="49" charset="-127"/>
                        </a:rPr>
                        <a:t> </a:t>
                      </a:r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1</a:t>
                      </a:r>
                      <a:endParaRPr lang="ru-RU" sz="6600" b="1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b="1" dirty="0" smtClean="0">
                          <a:latin typeface="BatangChe" pitchFamily="49" charset="-127"/>
                          <a:ea typeface="BatangChe" pitchFamily="49" charset="-127"/>
                        </a:rPr>
                        <a:t> 3</a:t>
                      </a:r>
                      <a:endParaRPr lang="ru-RU" sz="6600" b="1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786578" y="2071678"/>
          <a:ext cx="1500198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192880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?</a:t>
            </a:r>
            <a:endParaRPr lang="ru-RU" sz="8000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86" y="2071678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BatangChe" pitchFamily="49" charset="-127"/>
                <a:ea typeface="BatangChe" pitchFamily="49" charset="-127"/>
              </a:rPr>
              <a:t>5</a:t>
            </a:r>
            <a:endParaRPr lang="ru-RU" sz="66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43042" y="1068157"/>
            <a:ext cx="564360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ИСПРАВИТЬ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ОШИБКУ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642918"/>
            <a:ext cx="2510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1007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Прочитать каждый шаг алгоритма.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8868"/>
            <a:ext cx="807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Составить алгоритм.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691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Проверить свою работу.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Соединительная линия уступом 35"/>
          <p:cNvCxnSpPr/>
          <p:nvPr/>
        </p:nvCxnSpPr>
        <p:spPr>
          <a:xfrm rot="10800000">
            <a:off x="2357422" y="5572140"/>
            <a:ext cx="1619250" cy="258762"/>
          </a:xfrm>
          <a:prstGeom prst="bentConnector2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4071934" y="500042"/>
            <a:ext cx="3679825" cy="858837"/>
            <a:chOff x="4494017" y="830546"/>
            <a:chExt cx="3679961" cy="858909"/>
          </a:xfrm>
        </p:grpSpPr>
        <p:sp>
          <p:nvSpPr>
            <p:cNvPr id="41" name="Прямоугольник 40"/>
            <p:cNvSpPr/>
            <p:nvPr/>
          </p:nvSpPr>
          <p:spPr bwMode="auto">
            <a:xfrm>
              <a:off x="4494017" y="830546"/>
              <a:ext cx="3679961" cy="85890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39" name="TextBox 31"/>
            <p:cNvSpPr txBox="1">
              <a:spLocks noChangeArrowheads="1"/>
            </p:cNvSpPr>
            <p:nvPr/>
          </p:nvSpPr>
          <p:spPr bwMode="auto">
            <a:xfrm>
              <a:off x="4582920" y="967082"/>
              <a:ext cx="3533906" cy="52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повторяю задание</a:t>
              </a:r>
            </a:p>
          </p:txBody>
        </p:sp>
      </p:grpSp>
      <p:grpSp>
        <p:nvGrpSpPr>
          <p:cNvPr id="4" name="Группа 53"/>
          <p:cNvGrpSpPr>
            <a:grpSpLocks/>
          </p:cNvGrpSpPr>
          <p:nvPr/>
        </p:nvGrpSpPr>
        <p:grpSpPr bwMode="auto">
          <a:xfrm>
            <a:off x="4000496" y="2428868"/>
            <a:ext cx="3740177" cy="954087"/>
            <a:chOff x="4414853" y="3339599"/>
            <a:chExt cx="3729039" cy="95164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75025" y="3429855"/>
              <a:ext cx="3668867" cy="85505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37" name="TextBox 33"/>
            <p:cNvSpPr txBox="1">
              <a:spLocks noChangeArrowheads="1"/>
            </p:cNvSpPr>
            <p:nvPr/>
          </p:nvSpPr>
          <p:spPr bwMode="auto">
            <a:xfrm>
              <a:off x="4414853" y="3339599"/>
              <a:ext cx="3714767" cy="95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" name="Группа 54"/>
          <p:cNvGrpSpPr>
            <a:grpSpLocks/>
          </p:cNvGrpSpPr>
          <p:nvPr/>
        </p:nvGrpSpPr>
        <p:grpSpPr bwMode="auto">
          <a:xfrm>
            <a:off x="4071934" y="3403606"/>
            <a:ext cx="3694112" cy="954088"/>
            <a:chOff x="4429124" y="4372115"/>
            <a:chExt cx="3683118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429124" y="4500915"/>
              <a:ext cx="3683118" cy="85584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35" name="TextBox 34"/>
            <p:cNvSpPr txBox="1">
              <a:spLocks noChangeArrowheads="1"/>
            </p:cNvSpPr>
            <p:nvPr/>
          </p:nvSpPr>
          <p:spPr bwMode="auto">
            <a:xfrm>
              <a:off x="4443368" y="4372115"/>
              <a:ext cx="3622974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6" name="Группа 55"/>
          <p:cNvGrpSpPr>
            <a:grpSpLocks/>
          </p:cNvGrpSpPr>
          <p:nvPr/>
        </p:nvGrpSpPr>
        <p:grpSpPr bwMode="auto">
          <a:xfrm>
            <a:off x="4071934" y="4494226"/>
            <a:ext cx="3679825" cy="792162"/>
            <a:chOff x="4769569" y="3864167"/>
            <a:chExt cx="3668733" cy="4290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69569" y="3864167"/>
              <a:ext cx="3668733" cy="42904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33" name="TextBox 35"/>
            <p:cNvSpPr txBox="1">
              <a:spLocks noChangeArrowheads="1"/>
            </p:cNvSpPr>
            <p:nvPr/>
          </p:nvSpPr>
          <p:spPr bwMode="auto">
            <a:xfrm>
              <a:off x="4769569" y="3936391"/>
              <a:ext cx="3668733" cy="28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sp>
        <p:nvSpPr>
          <p:cNvPr id="51" name="Прямоугольник 50"/>
          <p:cNvSpPr/>
          <p:nvPr/>
        </p:nvSpPr>
        <p:spPr bwMode="auto">
          <a:xfrm>
            <a:off x="3714744" y="5429264"/>
            <a:ext cx="4446587" cy="787400"/>
          </a:xfrm>
          <a:prstGeom prst="flowChartDecisi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  <p:grpSp>
        <p:nvGrpSpPr>
          <p:cNvPr id="7" name="Группа 52"/>
          <p:cNvGrpSpPr>
            <a:grpSpLocks/>
          </p:cNvGrpSpPr>
          <p:nvPr/>
        </p:nvGrpSpPr>
        <p:grpSpPr bwMode="auto">
          <a:xfrm>
            <a:off x="4071934" y="1428736"/>
            <a:ext cx="3694113" cy="954088"/>
            <a:chOff x="4459189" y="2202783"/>
            <a:chExt cx="3682171" cy="9516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459189" y="2285123"/>
              <a:ext cx="3682171" cy="8566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31" name="TextBox 32"/>
            <p:cNvSpPr txBox="1">
              <a:spLocks noChangeArrowheads="1"/>
            </p:cNvSpPr>
            <p:nvPr/>
          </p:nvSpPr>
          <p:spPr bwMode="auto">
            <a:xfrm>
              <a:off x="4473431" y="2202783"/>
              <a:ext cx="3655270" cy="9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нахожу и повторяю нужное правило</a:t>
              </a:r>
            </a:p>
          </p:txBody>
        </p:sp>
      </p:grpSp>
      <p:sp>
        <p:nvSpPr>
          <p:cNvPr id="2" name="Плюс 1"/>
          <p:cNvSpPr/>
          <p:nvPr/>
        </p:nvSpPr>
        <p:spPr>
          <a:xfrm>
            <a:off x="3714744" y="5286388"/>
            <a:ext cx="504825" cy="515938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500063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cxnSp>
        <p:nvCxnSpPr>
          <p:cNvPr id="33" name="Соединительная линия уступом 32"/>
          <p:cNvCxnSpPr>
            <a:stCxn id="51" idx="3"/>
            <a:endCxn id="41" idx="3"/>
          </p:cNvCxnSpPr>
          <p:nvPr/>
        </p:nvCxnSpPr>
        <p:spPr>
          <a:xfrm flipH="1" flipV="1">
            <a:off x="7751759" y="929461"/>
            <a:ext cx="409572" cy="4893503"/>
          </a:xfrm>
          <a:prstGeom prst="bentConnector3">
            <a:avLst>
              <a:gd name="adj1" fmla="val -55814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5822960" y="3463925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822960" y="2463792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5823753" y="5391958"/>
            <a:ext cx="214313" cy="3175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406388" y="4786322"/>
            <a:ext cx="2451100" cy="858837"/>
            <a:chOff x="544091" y="763965"/>
            <a:chExt cx="3726000" cy="858909"/>
          </a:xfrm>
        </p:grpSpPr>
        <p:sp>
          <p:nvSpPr>
            <p:cNvPr id="73" name="Овал 72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7129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5400000">
            <a:off x="5822960" y="4392619"/>
            <a:ext cx="214312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5822960" y="1463661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 bwMode="auto">
          <a:xfrm>
            <a:off x="4508500" y="898525"/>
            <a:ext cx="3687763" cy="85883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49157" name="TextBox 31"/>
          <p:cNvSpPr txBox="1">
            <a:spLocks noChangeArrowheads="1"/>
          </p:cNvSpPr>
          <p:nvPr/>
        </p:nvSpPr>
        <p:spPr bwMode="auto">
          <a:xfrm>
            <a:off x="4583113" y="968375"/>
            <a:ext cx="353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повторяю задание</a:t>
            </a:r>
          </a:p>
        </p:txBody>
      </p:sp>
      <p:grpSp>
        <p:nvGrpSpPr>
          <p:cNvPr id="49158" name="Группа 53"/>
          <p:cNvGrpSpPr>
            <a:grpSpLocks/>
          </p:cNvGrpSpPr>
          <p:nvPr/>
        </p:nvGrpSpPr>
        <p:grpSpPr bwMode="auto">
          <a:xfrm>
            <a:off x="4462463" y="1793875"/>
            <a:ext cx="3725862" cy="976313"/>
            <a:chOff x="4429124" y="3311229"/>
            <a:chExt cx="3714776" cy="9742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75024" y="3428457"/>
              <a:ext cx="3668876" cy="85703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9182" name="TextBox 33"/>
            <p:cNvSpPr txBox="1">
              <a:spLocks noChangeArrowheads="1"/>
            </p:cNvSpPr>
            <p:nvPr/>
          </p:nvSpPr>
          <p:spPr bwMode="auto">
            <a:xfrm>
              <a:off x="4429124" y="3311229"/>
              <a:ext cx="3714776" cy="95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49159" name="Группа 54"/>
          <p:cNvGrpSpPr>
            <a:grpSpLocks/>
          </p:cNvGrpSpPr>
          <p:nvPr/>
        </p:nvGrpSpPr>
        <p:grpSpPr bwMode="auto">
          <a:xfrm>
            <a:off x="4508500" y="2770188"/>
            <a:ext cx="3679825" cy="955675"/>
            <a:chOff x="4443368" y="4372115"/>
            <a:chExt cx="3668877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443368" y="4500701"/>
              <a:ext cx="3668877" cy="85611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9180" name="TextBox 34"/>
            <p:cNvSpPr txBox="1">
              <a:spLocks noChangeArrowheads="1"/>
            </p:cNvSpPr>
            <p:nvPr/>
          </p:nvSpPr>
          <p:spPr bwMode="auto">
            <a:xfrm>
              <a:off x="4452865" y="4372115"/>
              <a:ext cx="3613480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49160" name="Группа 55"/>
          <p:cNvGrpSpPr>
            <a:grpSpLocks/>
          </p:cNvGrpSpPr>
          <p:nvPr/>
        </p:nvGrpSpPr>
        <p:grpSpPr bwMode="auto">
          <a:xfrm>
            <a:off x="4508500" y="3813175"/>
            <a:ext cx="3725863" cy="792163"/>
            <a:chOff x="4769568" y="3864167"/>
            <a:chExt cx="3714630" cy="4290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69568" y="3864167"/>
              <a:ext cx="3668731" cy="42904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9178" name="TextBox 35"/>
            <p:cNvSpPr txBox="1">
              <a:spLocks noChangeArrowheads="1"/>
            </p:cNvSpPr>
            <p:nvPr/>
          </p:nvSpPr>
          <p:spPr bwMode="auto">
            <a:xfrm>
              <a:off x="4769568" y="3936391"/>
              <a:ext cx="3714630" cy="28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cxnSp>
        <p:nvCxnSpPr>
          <p:cNvPr id="33" name="Соединительная линия уступом 32"/>
          <p:cNvCxnSpPr/>
          <p:nvPr/>
        </p:nvCxnSpPr>
        <p:spPr>
          <a:xfrm rot="5400000" flipH="1" flipV="1">
            <a:off x="6477000" y="3244851"/>
            <a:ext cx="3806825" cy="6350"/>
          </a:xfrm>
          <a:prstGeom prst="bentConnector4">
            <a:avLst>
              <a:gd name="adj1" fmla="val -2140"/>
              <a:gd name="adj2" fmla="val 7348000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50"/>
          <p:cNvSpPr/>
          <p:nvPr/>
        </p:nvSpPr>
        <p:spPr bwMode="auto">
          <a:xfrm>
            <a:off x="4244975" y="4854575"/>
            <a:ext cx="4359275" cy="787400"/>
          </a:xfrm>
          <a:prstGeom prst="flowChartDecisi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  <p:sp>
        <p:nvSpPr>
          <p:cNvPr id="38" name="Плюс 37"/>
          <p:cNvSpPr/>
          <p:nvPr/>
        </p:nvSpPr>
        <p:spPr>
          <a:xfrm>
            <a:off x="4013200" y="4616450"/>
            <a:ext cx="504825" cy="515938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300518" y="425956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grpSp>
        <p:nvGrpSpPr>
          <p:cNvPr id="49166" name="Группа 42"/>
          <p:cNvGrpSpPr>
            <a:grpSpLocks/>
          </p:cNvGrpSpPr>
          <p:nvPr/>
        </p:nvGrpSpPr>
        <p:grpSpPr bwMode="auto">
          <a:xfrm>
            <a:off x="1835150" y="4037013"/>
            <a:ext cx="2451100" cy="858837"/>
            <a:chOff x="544091" y="763965"/>
            <a:chExt cx="3726000" cy="858909"/>
          </a:xfrm>
        </p:grpSpPr>
        <p:sp>
          <p:nvSpPr>
            <p:cNvPr id="44" name="Овал 43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49176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5400000">
            <a:off x="6321425" y="1865313"/>
            <a:ext cx="214313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324601" y="2892425"/>
            <a:ext cx="214312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321425" y="3821113"/>
            <a:ext cx="214313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323012" y="4716463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35" idx="1"/>
          </p:cNvCxnSpPr>
          <p:nvPr/>
        </p:nvCxnSpPr>
        <p:spPr>
          <a:xfrm rot="10800000">
            <a:off x="2987675" y="4941888"/>
            <a:ext cx="1257300" cy="306387"/>
          </a:xfrm>
          <a:prstGeom prst="bentConnector3">
            <a:avLst>
              <a:gd name="adj1" fmla="val 100019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 bwMode="auto">
          <a:xfrm>
            <a:off x="4448175" y="830263"/>
            <a:ext cx="3725863" cy="8588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50181" name="TextBox 31"/>
          <p:cNvSpPr txBox="1">
            <a:spLocks noChangeArrowheads="1"/>
          </p:cNvSpPr>
          <p:nvPr/>
        </p:nvSpPr>
        <p:spPr bwMode="auto">
          <a:xfrm>
            <a:off x="4583113" y="968375"/>
            <a:ext cx="353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повторяю задание</a:t>
            </a:r>
          </a:p>
        </p:txBody>
      </p:sp>
      <p:grpSp>
        <p:nvGrpSpPr>
          <p:cNvPr id="50182" name="Группа 53"/>
          <p:cNvGrpSpPr>
            <a:grpSpLocks/>
          </p:cNvGrpSpPr>
          <p:nvPr/>
        </p:nvGrpSpPr>
        <p:grpSpPr bwMode="auto">
          <a:xfrm>
            <a:off x="4448175" y="2652713"/>
            <a:ext cx="3757613" cy="976312"/>
            <a:chOff x="4429124" y="3311229"/>
            <a:chExt cx="3746432" cy="9742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29124" y="3428457"/>
              <a:ext cx="3714776" cy="85703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0209" name="TextBox 33"/>
            <p:cNvSpPr txBox="1">
              <a:spLocks noChangeArrowheads="1"/>
            </p:cNvSpPr>
            <p:nvPr/>
          </p:nvSpPr>
          <p:spPr bwMode="auto">
            <a:xfrm>
              <a:off x="4460780" y="3311229"/>
              <a:ext cx="3714776" cy="95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0183" name="Группа 54"/>
          <p:cNvGrpSpPr>
            <a:grpSpLocks/>
          </p:cNvGrpSpPr>
          <p:nvPr/>
        </p:nvGrpSpPr>
        <p:grpSpPr bwMode="auto">
          <a:xfrm>
            <a:off x="4448175" y="3629025"/>
            <a:ext cx="3725863" cy="954088"/>
            <a:chOff x="4397467" y="4372115"/>
            <a:chExt cx="3714778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397467" y="4500915"/>
              <a:ext cx="3714778" cy="85584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0207" name="TextBox 34"/>
            <p:cNvSpPr txBox="1">
              <a:spLocks noChangeArrowheads="1"/>
            </p:cNvSpPr>
            <p:nvPr/>
          </p:nvSpPr>
          <p:spPr bwMode="auto">
            <a:xfrm>
              <a:off x="4397467" y="4372115"/>
              <a:ext cx="3668877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50184" name="Группа 55"/>
          <p:cNvGrpSpPr>
            <a:grpSpLocks/>
          </p:cNvGrpSpPr>
          <p:nvPr/>
        </p:nvGrpSpPr>
        <p:grpSpPr bwMode="auto">
          <a:xfrm>
            <a:off x="4448175" y="4672013"/>
            <a:ext cx="3771900" cy="792162"/>
            <a:chOff x="4723669" y="3864167"/>
            <a:chExt cx="3760529" cy="4290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23669" y="3864167"/>
              <a:ext cx="3714631" cy="42904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0205" name="TextBox 35"/>
            <p:cNvSpPr txBox="1">
              <a:spLocks noChangeArrowheads="1"/>
            </p:cNvSpPr>
            <p:nvPr/>
          </p:nvSpPr>
          <p:spPr bwMode="auto">
            <a:xfrm>
              <a:off x="4769568" y="3936391"/>
              <a:ext cx="3714630" cy="28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sp>
        <p:nvSpPr>
          <p:cNvPr id="47" name="Прямоугольник 46"/>
          <p:cNvSpPr/>
          <p:nvPr/>
        </p:nvSpPr>
        <p:spPr bwMode="auto">
          <a:xfrm>
            <a:off x="4456113" y="1757363"/>
            <a:ext cx="3717925" cy="858837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50186" name="TextBox 32"/>
          <p:cNvSpPr txBox="1">
            <a:spLocks noChangeArrowheads="1"/>
          </p:cNvSpPr>
          <p:nvPr/>
        </p:nvSpPr>
        <p:spPr bwMode="auto">
          <a:xfrm>
            <a:off x="4460875" y="1709738"/>
            <a:ext cx="3713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нахожу и повторяю  нужное правило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8205788" y="1298575"/>
            <a:ext cx="12700" cy="4727575"/>
          </a:xfrm>
          <a:prstGeom prst="bentConnector3">
            <a:avLst>
              <a:gd name="adj1" fmla="val 5199467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0800000">
            <a:off x="2903538" y="5767388"/>
            <a:ext cx="1619250" cy="258762"/>
          </a:xfrm>
          <a:prstGeom prst="bentConnector2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люс 37"/>
          <p:cNvSpPr/>
          <p:nvPr/>
        </p:nvSpPr>
        <p:spPr>
          <a:xfrm>
            <a:off x="3943350" y="5424488"/>
            <a:ext cx="504825" cy="515937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12715" y="5140325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grpSp>
        <p:nvGrpSpPr>
          <p:cNvPr id="50191" name="Группа 41"/>
          <p:cNvGrpSpPr>
            <a:grpSpLocks/>
          </p:cNvGrpSpPr>
          <p:nvPr/>
        </p:nvGrpSpPr>
        <p:grpSpPr bwMode="auto">
          <a:xfrm>
            <a:off x="1649413" y="4872038"/>
            <a:ext cx="2451100" cy="858837"/>
            <a:chOff x="544091" y="763965"/>
            <a:chExt cx="3726000" cy="858909"/>
          </a:xfrm>
        </p:grpSpPr>
        <p:sp>
          <p:nvSpPr>
            <p:cNvPr id="43" name="Овал 42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0203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5400000">
            <a:off x="6180137" y="1697038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180137" y="2722563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180137" y="3678238"/>
            <a:ext cx="214313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180138" y="4606925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178550" y="5535613"/>
            <a:ext cx="214313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50"/>
          <p:cNvSpPr/>
          <p:nvPr/>
        </p:nvSpPr>
        <p:spPr bwMode="auto">
          <a:xfrm>
            <a:off x="4000500" y="5632450"/>
            <a:ext cx="4541838" cy="787400"/>
          </a:xfrm>
          <a:prstGeom prst="flowChartDecisi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Группа 4"/>
          <p:cNvGrpSpPr>
            <a:grpSpLocks/>
          </p:cNvGrpSpPr>
          <p:nvPr/>
        </p:nvGrpSpPr>
        <p:grpSpPr bwMode="auto">
          <a:xfrm>
            <a:off x="4468813" y="830263"/>
            <a:ext cx="3692525" cy="858837"/>
            <a:chOff x="4468616" y="830546"/>
            <a:chExt cx="3692662" cy="858909"/>
          </a:xfrm>
        </p:grpSpPr>
        <p:sp>
          <p:nvSpPr>
            <p:cNvPr id="41" name="Прямоугольник 40"/>
            <p:cNvSpPr/>
            <p:nvPr/>
          </p:nvSpPr>
          <p:spPr bwMode="auto">
            <a:xfrm>
              <a:off x="4468616" y="830546"/>
              <a:ext cx="3692662" cy="85890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35" name="TextBox 31"/>
            <p:cNvSpPr txBox="1">
              <a:spLocks noChangeArrowheads="1"/>
            </p:cNvSpPr>
            <p:nvPr/>
          </p:nvSpPr>
          <p:spPr bwMode="auto">
            <a:xfrm>
              <a:off x="4582920" y="967082"/>
              <a:ext cx="3533906" cy="52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повторяю задание</a:t>
              </a:r>
            </a:p>
          </p:txBody>
        </p:sp>
      </p:grpSp>
      <p:grpSp>
        <p:nvGrpSpPr>
          <p:cNvPr id="51205" name="Группа 53"/>
          <p:cNvGrpSpPr>
            <a:grpSpLocks/>
          </p:cNvGrpSpPr>
          <p:nvPr/>
        </p:nvGrpSpPr>
        <p:grpSpPr bwMode="auto">
          <a:xfrm>
            <a:off x="4448175" y="2652713"/>
            <a:ext cx="3725863" cy="976312"/>
            <a:chOff x="4429124" y="3311229"/>
            <a:chExt cx="3714776" cy="97426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460780" y="3428457"/>
              <a:ext cx="3683120" cy="85703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33" name="TextBox 33"/>
            <p:cNvSpPr txBox="1">
              <a:spLocks noChangeArrowheads="1"/>
            </p:cNvSpPr>
            <p:nvPr/>
          </p:nvSpPr>
          <p:spPr bwMode="auto">
            <a:xfrm>
              <a:off x="4429124" y="3311229"/>
              <a:ext cx="3714776" cy="95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исправляю ошибку, проговаривая правило</a:t>
              </a:r>
            </a:p>
          </p:txBody>
        </p:sp>
      </p:grpSp>
      <p:grpSp>
        <p:nvGrpSpPr>
          <p:cNvPr id="51206" name="Группа 54"/>
          <p:cNvGrpSpPr>
            <a:grpSpLocks/>
          </p:cNvGrpSpPr>
          <p:nvPr/>
        </p:nvGrpSpPr>
        <p:grpSpPr bwMode="auto">
          <a:xfrm>
            <a:off x="4435475" y="3629025"/>
            <a:ext cx="3725863" cy="954088"/>
            <a:chOff x="4384806" y="4372115"/>
            <a:chExt cx="3714779" cy="10185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429124" y="4500915"/>
              <a:ext cx="3670461" cy="85584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31" name="TextBox 34"/>
            <p:cNvSpPr txBox="1">
              <a:spLocks noChangeArrowheads="1"/>
            </p:cNvSpPr>
            <p:nvPr/>
          </p:nvSpPr>
          <p:spPr bwMode="auto">
            <a:xfrm>
              <a:off x="4384806" y="4372115"/>
              <a:ext cx="3681540" cy="10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выбираю и решаю </a:t>
              </a: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2 похожих задания</a:t>
              </a:r>
            </a:p>
          </p:txBody>
        </p:sp>
      </p:grpSp>
      <p:grpSp>
        <p:nvGrpSpPr>
          <p:cNvPr id="51207" name="Группа 55"/>
          <p:cNvGrpSpPr>
            <a:grpSpLocks/>
          </p:cNvGrpSpPr>
          <p:nvPr/>
        </p:nvGrpSpPr>
        <p:grpSpPr bwMode="auto">
          <a:xfrm>
            <a:off x="4479925" y="4672013"/>
            <a:ext cx="3740150" cy="792162"/>
            <a:chOff x="4755324" y="3864167"/>
            <a:chExt cx="3728874" cy="4290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55324" y="3864167"/>
              <a:ext cx="3670314" cy="42904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29" name="TextBox 35"/>
            <p:cNvSpPr txBox="1">
              <a:spLocks noChangeArrowheads="1"/>
            </p:cNvSpPr>
            <p:nvPr/>
          </p:nvSpPr>
          <p:spPr bwMode="auto">
            <a:xfrm>
              <a:off x="4769569" y="3936391"/>
              <a:ext cx="3714629" cy="28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проверяю по образцу</a:t>
              </a:r>
            </a:p>
          </p:txBody>
        </p:sp>
      </p:grpSp>
      <p:grpSp>
        <p:nvGrpSpPr>
          <p:cNvPr id="51208" name="Группа 52"/>
          <p:cNvGrpSpPr>
            <a:grpSpLocks/>
          </p:cNvGrpSpPr>
          <p:nvPr/>
        </p:nvGrpSpPr>
        <p:grpSpPr bwMode="auto">
          <a:xfrm>
            <a:off x="4468813" y="1727200"/>
            <a:ext cx="3725862" cy="954088"/>
            <a:chOff x="4448112" y="2202783"/>
            <a:chExt cx="3713819" cy="9516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448112" y="2285123"/>
              <a:ext cx="3696413" cy="8566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27" name="TextBox 32"/>
            <p:cNvSpPr txBox="1">
              <a:spLocks noChangeArrowheads="1"/>
            </p:cNvSpPr>
            <p:nvPr/>
          </p:nvSpPr>
          <p:spPr bwMode="auto">
            <a:xfrm>
              <a:off x="4459188" y="2202783"/>
              <a:ext cx="3702743" cy="9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нахожу и повторяю нужное правило</a:t>
              </a:r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>
          <a:xfrm rot="10800000">
            <a:off x="2978150" y="5730875"/>
            <a:ext cx="1619250" cy="258763"/>
          </a:xfrm>
          <a:prstGeom prst="bentConnector2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люс 41"/>
          <p:cNvSpPr/>
          <p:nvPr/>
        </p:nvSpPr>
        <p:spPr>
          <a:xfrm>
            <a:off x="3975100" y="5414963"/>
            <a:ext cx="504825" cy="515937"/>
          </a:xfrm>
          <a:prstGeom prst="mathPlus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98701" y="5211075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9900">
                        <a:tint val="40000"/>
                        <a:satMod val="250000"/>
                      </a:srgbClr>
                    </a:gs>
                    <a:gs pos="9000">
                      <a:srgbClr val="FF9900">
                        <a:tint val="52000"/>
                        <a:satMod val="300000"/>
                      </a:srgbClr>
                    </a:gs>
                    <a:gs pos="50000">
                      <a:srgbClr val="FF9900">
                        <a:shade val="20000"/>
                        <a:satMod val="300000"/>
                      </a:srgbClr>
                    </a:gs>
                    <a:gs pos="79000">
                      <a:srgbClr val="FF9900">
                        <a:tint val="52000"/>
                        <a:satMod val="300000"/>
                      </a:srgbClr>
                    </a:gs>
                    <a:gs pos="100000">
                      <a:srgbClr val="FF99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grpSp>
        <p:nvGrpSpPr>
          <p:cNvPr id="51213" name="Группа 43"/>
          <p:cNvGrpSpPr>
            <a:grpSpLocks/>
          </p:cNvGrpSpPr>
          <p:nvPr/>
        </p:nvGrpSpPr>
        <p:grpSpPr bwMode="auto">
          <a:xfrm>
            <a:off x="1725613" y="4897438"/>
            <a:ext cx="2451100" cy="858837"/>
            <a:chOff x="544091" y="763965"/>
            <a:chExt cx="3726000" cy="858909"/>
          </a:xfrm>
        </p:grpSpPr>
        <p:sp>
          <p:nvSpPr>
            <p:cNvPr id="45" name="Овал 44"/>
            <p:cNvSpPr/>
            <p:nvPr/>
          </p:nvSpPr>
          <p:spPr bwMode="auto">
            <a:xfrm>
              <a:off x="544091" y="763965"/>
              <a:ext cx="3726000" cy="8589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9CCFF"/>
                </a:solidFill>
              </a:endParaRPr>
            </a:p>
          </p:txBody>
        </p:sp>
        <p:sp>
          <p:nvSpPr>
            <p:cNvPr id="51225" name="TextBox 42"/>
            <p:cNvSpPr txBox="1">
              <a:spLocks noChangeArrowheads="1"/>
            </p:cNvSpPr>
            <p:nvPr/>
          </p:nvSpPr>
          <p:spPr bwMode="auto">
            <a:xfrm>
              <a:off x="606835" y="925904"/>
              <a:ext cx="3600513" cy="5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 Narrow" pitchFamily="34" charset="0"/>
                </a:rPr>
                <a:t>МОЛОДЕЦ!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5400000">
            <a:off x="6180138" y="1749425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172200" y="2747963"/>
            <a:ext cx="214313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180138" y="3749675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6180138" y="4606925"/>
            <a:ext cx="214312" cy="1588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181725" y="5535613"/>
            <a:ext cx="214313" cy="1587"/>
          </a:xfrm>
          <a:prstGeom prst="straightConnector1">
            <a:avLst/>
          </a:prstGeom>
          <a:ln w="412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flipV="1">
            <a:off x="8199438" y="1262063"/>
            <a:ext cx="12700" cy="4727575"/>
          </a:xfrm>
          <a:prstGeom prst="bentConnector3">
            <a:avLst>
              <a:gd name="adj1" fmla="val 5199467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0"/>
          <p:cNvSpPr/>
          <p:nvPr/>
        </p:nvSpPr>
        <p:spPr bwMode="auto">
          <a:xfrm>
            <a:off x="4017963" y="5618163"/>
            <a:ext cx="4540250" cy="787400"/>
          </a:xfrm>
          <a:prstGeom prst="flowChartDecisi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70" dirty="0">
                <a:solidFill>
                  <a:srgbClr val="002060"/>
                </a:solidFill>
                <a:latin typeface="Arial Narrow" pitchFamily="34" charset="0"/>
              </a:rPr>
              <a:t>мой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3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Тема7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73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73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73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учебные вещ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Тема73</Template>
  <TotalTime>1367</TotalTime>
  <Words>266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Тема73</vt:lpstr>
      <vt:lpstr>1_colormaster</vt:lpstr>
      <vt:lpstr>2_colormaster</vt:lpstr>
      <vt:lpstr>учебные вещи</vt:lpstr>
      <vt:lpstr>Воздушный поток</vt:lpstr>
      <vt:lpstr>3_colormaster</vt:lpstr>
      <vt:lpstr>4_colormaster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Татьяна</cp:lastModifiedBy>
  <cp:revision>161</cp:revision>
  <dcterms:created xsi:type="dcterms:W3CDTF">2008-07-27T13:44:52Z</dcterms:created>
  <dcterms:modified xsi:type="dcterms:W3CDTF">2014-03-15T17:39:31Z</dcterms:modified>
</cp:coreProperties>
</file>