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86" r:id="rId9"/>
    <p:sldId id="288" r:id="rId10"/>
    <p:sldId id="284" r:id="rId11"/>
    <p:sldId id="262" r:id="rId12"/>
    <p:sldId id="263" r:id="rId13"/>
    <p:sldId id="265" r:id="rId14"/>
    <p:sldId id="268" r:id="rId15"/>
    <p:sldId id="269" r:id="rId16"/>
    <p:sldId id="272" r:id="rId17"/>
    <p:sldId id="274" r:id="rId18"/>
    <p:sldId id="276" r:id="rId19"/>
    <p:sldId id="277" r:id="rId20"/>
    <p:sldId id="280" r:id="rId21"/>
    <p:sldId id="264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9C8CA-8691-4878-AA34-BDC8F1F14B56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Раздел без заголовка" id="{477E1DC6-0767-4F35-995E-C6C1A35A7F48}">
          <p14:sldIdLst>
            <p14:sldId id="286"/>
            <p14:sldId id="288"/>
          </p14:sldIdLst>
        </p14:section>
        <p14:section name="Раздел без заголовка" id="{5DFDCF64-0472-48A7-822A-7842D853DBBB}">
          <p14:sldIdLst>
            <p14:sldId id="284"/>
            <p14:sldId id="262"/>
            <p14:sldId id="263"/>
            <p14:sldId id="265"/>
            <p14:sldId id="268"/>
            <p14:sldId id="269"/>
            <p14:sldId id="272"/>
            <p14:sldId id="274"/>
            <p14:sldId id="276"/>
            <p14:sldId id="277"/>
            <p14:sldId id="280"/>
            <p14:sldId id="264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04" autoAdjust="0"/>
  </p:normalViewPr>
  <p:slideViewPr>
    <p:cSldViewPr>
      <p:cViewPr varScale="1"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29B61-E363-42CD-B3C8-B357E8F195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0E7E0-1166-4B33-A645-1520BA57CED0}">
      <dgm:prSet phldrT="[Текст]"/>
      <dgm:spPr/>
      <dgm:t>
        <a:bodyPr/>
        <a:lstStyle/>
        <a:p>
          <a:r>
            <a:rPr lang="ru-RU" b="1" dirty="0" smtClean="0"/>
            <a:t>Единая коллекция цифровых образовательных ресурсов</a:t>
          </a:r>
          <a:endParaRPr lang="ru-RU" dirty="0"/>
        </a:p>
      </dgm:t>
    </dgm:pt>
    <dgm:pt modelId="{92089F6A-12BE-474D-B849-49C3D0BDAA28}" type="parTrans" cxnId="{AAD95815-16FF-434D-984C-8DFB717329BA}">
      <dgm:prSet/>
      <dgm:spPr/>
      <dgm:t>
        <a:bodyPr/>
        <a:lstStyle/>
        <a:p>
          <a:endParaRPr lang="ru-RU"/>
        </a:p>
      </dgm:t>
    </dgm:pt>
    <dgm:pt modelId="{F4736C77-B37B-4361-9274-AE9D0B5A4129}" type="sibTrans" cxnId="{AAD95815-16FF-434D-984C-8DFB717329BA}">
      <dgm:prSet/>
      <dgm:spPr/>
      <dgm:t>
        <a:bodyPr/>
        <a:lstStyle/>
        <a:p>
          <a:endParaRPr lang="ru-RU"/>
        </a:p>
      </dgm:t>
    </dgm:pt>
    <dgm:pt modelId="{C8A5C8D2-2141-4F29-8918-A551ECA723AC}">
      <dgm:prSet phldrT="[Текст]"/>
      <dgm:spPr/>
      <dgm:t>
        <a:bodyPr/>
        <a:lstStyle/>
        <a:p>
          <a:r>
            <a:rPr lang="ru-RU" dirty="0" smtClean="0"/>
            <a:t>Информационные источники</a:t>
          </a:r>
          <a:endParaRPr lang="ru-RU" dirty="0"/>
        </a:p>
      </dgm:t>
    </dgm:pt>
    <dgm:pt modelId="{7915F601-4412-48A7-AB0D-E92153226CB8}" type="parTrans" cxnId="{3D3D5B6B-7703-441F-9596-B5393DF84DE8}">
      <dgm:prSet/>
      <dgm:spPr/>
      <dgm:t>
        <a:bodyPr/>
        <a:lstStyle/>
        <a:p>
          <a:endParaRPr lang="ru-RU"/>
        </a:p>
      </dgm:t>
    </dgm:pt>
    <dgm:pt modelId="{1782EC23-E714-4EE9-8E0D-DBA7DB7D0250}" type="sibTrans" cxnId="{3D3D5B6B-7703-441F-9596-B5393DF84DE8}">
      <dgm:prSet/>
      <dgm:spPr/>
      <dgm:t>
        <a:bodyPr/>
        <a:lstStyle/>
        <a:p>
          <a:endParaRPr lang="ru-RU"/>
        </a:p>
      </dgm:t>
    </dgm:pt>
    <dgm:pt modelId="{FBE5F900-A626-40DF-AD90-90FFB4948EB6}">
      <dgm:prSet phldrT="[Текст]"/>
      <dgm:spPr/>
      <dgm:t>
        <a:bodyPr/>
        <a:lstStyle/>
        <a:p>
          <a:r>
            <a:rPr lang="ru-RU" dirty="0" smtClean="0"/>
            <a:t>Информационные инструменты</a:t>
          </a:r>
          <a:endParaRPr lang="ru-RU" dirty="0"/>
        </a:p>
      </dgm:t>
    </dgm:pt>
    <dgm:pt modelId="{F4437950-CAE8-4D49-ADC5-45684D78FBE6}" type="parTrans" cxnId="{BF1C17BB-7EC1-4212-A45C-C419A9351B21}">
      <dgm:prSet/>
      <dgm:spPr/>
      <dgm:t>
        <a:bodyPr/>
        <a:lstStyle/>
        <a:p>
          <a:endParaRPr lang="ru-RU"/>
        </a:p>
      </dgm:t>
    </dgm:pt>
    <dgm:pt modelId="{66092E28-F2F3-4069-9749-4F329DF4305E}" type="sibTrans" cxnId="{BF1C17BB-7EC1-4212-A45C-C419A9351B21}">
      <dgm:prSet/>
      <dgm:spPr/>
      <dgm:t>
        <a:bodyPr/>
        <a:lstStyle/>
        <a:p>
          <a:endParaRPr lang="ru-RU"/>
        </a:p>
      </dgm:t>
    </dgm:pt>
    <dgm:pt modelId="{FB8FDE3B-EBD5-4FDB-9775-D4FB2E8378EB}" type="pres">
      <dgm:prSet presAssocID="{C6629B61-E363-42CD-B3C8-B357E8F195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79B71F-5AF0-4A7C-9E51-589FEEA72CD8}" type="pres">
      <dgm:prSet presAssocID="{C840E7E0-1166-4B33-A645-1520BA57CED0}" presName="hierRoot1" presStyleCnt="0"/>
      <dgm:spPr/>
    </dgm:pt>
    <dgm:pt modelId="{692B46B3-A91D-4CF1-B6F8-0EC4C845F9AF}" type="pres">
      <dgm:prSet presAssocID="{C840E7E0-1166-4B33-A645-1520BA57CED0}" presName="composite" presStyleCnt="0"/>
      <dgm:spPr/>
    </dgm:pt>
    <dgm:pt modelId="{2CF13218-887B-4FD9-9361-EA3BF8CAC9AB}" type="pres">
      <dgm:prSet presAssocID="{C840E7E0-1166-4B33-A645-1520BA57CED0}" presName="background" presStyleLbl="node0" presStyleIdx="0" presStyleCnt="1"/>
      <dgm:spPr/>
    </dgm:pt>
    <dgm:pt modelId="{4CE588DC-B157-441E-8300-4C96EB6D83C7}" type="pres">
      <dgm:prSet presAssocID="{C840E7E0-1166-4B33-A645-1520BA57CED0}" presName="text" presStyleLbl="fgAcc0" presStyleIdx="0" presStyleCnt="1" custScaleX="288171" custLinFactNeighborX="8840" custLinFactNeighborY="1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D4ACB-952D-47CF-AD67-2DC0F83E4BB1}" type="pres">
      <dgm:prSet presAssocID="{C840E7E0-1166-4B33-A645-1520BA57CED0}" presName="hierChild2" presStyleCnt="0"/>
      <dgm:spPr/>
    </dgm:pt>
    <dgm:pt modelId="{C09D7F37-D254-4EFA-9589-C1EBE6E88FCB}" type="pres">
      <dgm:prSet presAssocID="{7915F601-4412-48A7-AB0D-E92153226C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62AB0D5-C490-4E31-84BD-200E5D68CEAE}" type="pres">
      <dgm:prSet presAssocID="{C8A5C8D2-2141-4F29-8918-A551ECA723AC}" presName="hierRoot2" presStyleCnt="0"/>
      <dgm:spPr/>
    </dgm:pt>
    <dgm:pt modelId="{6E0D6187-C6B2-4676-9961-D681DCDC1334}" type="pres">
      <dgm:prSet presAssocID="{C8A5C8D2-2141-4F29-8918-A551ECA723AC}" presName="composite2" presStyleCnt="0"/>
      <dgm:spPr/>
    </dgm:pt>
    <dgm:pt modelId="{2F3634D3-9209-4A43-A36D-DB6489AFE41C}" type="pres">
      <dgm:prSet presAssocID="{C8A5C8D2-2141-4F29-8918-A551ECA723AC}" presName="background2" presStyleLbl="node2" presStyleIdx="0" presStyleCnt="2"/>
      <dgm:spPr/>
    </dgm:pt>
    <dgm:pt modelId="{802EE849-910F-44EE-9775-01E6C500FB4B}" type="pres">
      <dgm:prSet presAssocID="{C8A5C8D2-2141-4F29-8918-A551ECA723AC}" presName="text2" presStyleLbl="fgAcc2" presStyleIdx="0" presStyleCnt="2" custScaleX="282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B23BF-7E8E-4489-99E4-CC6E9419780D}" type="pres">
      <dgm:prSet presAssocID="{C8A5C8D2-2141-4F29-8918-A551ECA723AC}" presName="hierChild3" presStyleCnt="0"/>
      <dgm:spPr/>
    </dgm:pt>
    <dgm:pt modelId="{1DF5B7B2-B13A-4768-AFE5-93B72874CB60}" type="pres">
      <dgm:prSet presAssocID="{F4437950-CAE8-4D49-ADC5-45684D78FBE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32DAC6D-3DAF-459D-A164-9C17F69949DD}" type="pres">
      <dgm:prSet presAssocID="{FBE5F900-A626-40DF-AD90-90FFB4948EB6}" presName="hierRoot2" presStyleCnt="0"/>
      <dgm:spPr/>
    </dgm:pt>
    <dgm:pt modelId="{66E4AC9B-7CBF-4996-852F-9358C49D609E}" type="pres">
      <dgm:prSet presAssocID="{FBE5F900-A626-40DF-AD90-90FFB4948EB6}" presName="composite2" presStyleCnt="0"/>
      <dgm:spPr/>
    </dgm:pt>
    <dgm:pt modelId="{40EA3D86-E514-412B-AF62-65DAEF45E047}" type="pres">
      <dgm:prSet presAssocID="{FBE5F900-A626-40DF-AD90-90FFB4948EB6}" presName="background2" presStyleLbl="node2" presStyleIdx="1" presStyleCnt="2"/>
      <dgm:spPr/>
    </dgm:pt>
    <dgm:pt modelId="{F7EF1015-1BC8-448E-A214-96BE89AE5F76}" type="pres">
      <dgm:prSet presAssocID="{FBE5F900-A626-40DF-AD90-90FFB4948EB6}" presName="text2" presStyleLbl="fgAcc2" presStyleIdx="1" presStyleCnt="2" custScaleX="326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ED7024-4F26-4458-86BC-413F99187705}" type="pres">
      <dgm:prSet presAssocID="{FBE5F900-A626-40DF-AD90-90FFB4948EB6}" presName="hierChild3" presStyleCnt="0"/>
      <dgm:spPr/>
    </dgm:pt>
  </dgm:ptLst>
  <dgm:cxnLst>
    <dgm:cxn modelId="{B0863D09-CDC9-42E3-9248-6E022BD18E25}" type="presOf" srcId="{C6629B61-E363-42CD-B3C8-B357E8F195CE}" destId="{FB8FDE3B-EBD5-4FDB-9775-D4FB2E8378EB}" srcOrd="0" destOrd="0" presId="urn:microsoft.com/office/officeart/2005/8/layout/hierarchy1"/>
    <dgm:cxn modelId="{8CD56ABF-E8DE-41D1-B760-EA028B9ACA53}" type="presOf" srcId="{FBE5F900-A626-40DF-AD90-90FFB4948EB6}" destId="{F7EF1015-1BC8-448E-A214-96BE89AE5F76}" srcOrd="0" destOrd="0" presId="urn:microsoft.com/office/officeart/2005/8/layout/hierarchy1"/>
    <dgm:cxn modelId="{BF1C17BB-7EC1-4212-A45C-C419A9351B21}" srcId="{C840E7E0-1166-4B33-A645-1520BA57CED0}" destId="{FBE5F900-A626-40DF-AD90-90FFB4948EB6}" srcOrd="1" destOrd="0" parTransId="{F4437950-CAE8-4D49-ADC5-45684D78FBE6}" sibTransId="{66092E28-F2F3-4069-9749-4F329DF4305E}"/>
    <dgm:cxn modelId="{0767A19D-599A-405A-BC2B-41160416F2C3}" type="presOf" srcId="{C8A5C8D2-2141-4F29-8918-A551ECA723AC}" destId="{802EE849-910F-44EE-9775-01E6C500FB4B}" srcOrd="0" destOrd="0" presId="urn:microsoft.com/office/officeart/2005/8/layout/hierarchy1"/>
    <dgm:cxn modelId="{3D3D5B6B-7703-441F-9596-B5393DF84DE8}" srcId="{C840E7E0-1166-4B33-A645-1520BA57CED0}" destId="{C8A5C8D2-2141-4F29-8918-A551ECA723AC}" srcOrd="0" destOrd="0" parTransId="{7915F601-4412-48A7-AB0D-E92153226CB8}" sibTransId="{1782EC23-E714-4EE9-8E0D-DBA7DB7D0250}"/>
    <dgm:cxn modelId="{35BB68D5-391A-44F7-8B41-6722667D8829}" type="presOf" srcId="{C840E7E0-1166-4B33-A645-1520BA57CED0}" destId="{4CE588DC-B157-441E-8300-4C96EB6D83C7}" srcOrd="0" destOrd="0" presId="urn:microsoft.com/office/officeart/2005/8/layout/hierarchy1"/>
    <dgm:cxn modelId="{1286253B-11AC-40A2-B862-D142AC33C149}" type="presOf" srcId="{F4437950-CAE8-4D49-ADC5-45684D78FBE6}" destId="{1DF5B7B2-B13A-4768-AFE5-93B72874CB60}" srcOrd="0" destOrd="0" presId="urn:microsoft.com/office/officeart/2005/8/layout/hierarchy1"/>
    <dgm:cxn modelId="{2731FCBA-AD2B-4DDF-8442-98EB66ADC55A}" type="presOf" srcId="{7915F601-4412-48A7-AB0D-E92153226CB8}" destId="{C09D7F37-D254-4EFA-9589-C1EBE6E88FCB}" srcOrd="0" destOrd="0" presId="urn:microsoft.com/office/officeart/2005/8/layout/hierarchy1"/>
    <dgm:cxn modelId="{AAD95815-16FF-434D-984C-8DFB717329BA}" srcId="{C6629B61-E363-42CD-B3C8-B357E8F195CE}" destId="{C840E7E0-1166-4B33-A645-1520BA57CED0}" srcOrd="0" destOrd="0" parTransId="{92089F6A-12BE-474D-B849-49C3D0BDAA28}" sibTransId="{F4736C77-B37B-4361-9274-AE9D0B5A4129}"/>
    <dgm:cxn modelId="{9EC0B264-7478-4612-ABF4-A849480F9684}" type="presParOf" srcId="{FB8FDE3B-EBD5-4FDB-9775-D4FB2E8378EB}" destId="{5F79B71F-5AF0-4A7C-9E51-589FEEA72CD8}" srcOrd="0" destOrd="0" presId="urn:microsoft.com/office/officeart/2005/8/layout/hierarchy1"/>
    <dgm:cxn modelId="{41AA3B7F-0F1A-4E92-96C6-7A94781EBDFD}" type="presParOf" srcId="{5F79B71F-5AF0-4A7C-9E51-589FEEA72CD8}" destId="{692B46B3-A91D-4CF1-B6F8-0EC4C845F9AF}" srcOrd="0" destOrd="0" presId="urn:microsoft.com/office/officeart/2005/8/layout/hierarchy1"/>
    <dgm:cxn modelId="{D2D7186C-893F-4A1C-BB0C-2F7BCB1FC6D1}" type="presParOf" srcId="{692B46B3-A91D-4CF1-B6F8-0EC4C845F9AF}" destId="{2CF13218-887B-4FD9-9361-EA3BF8CAC9AB}" srcOrd="0" destOrd="0" presId="urn:microsoft.com/office/officeart/2005/8/layout/hierarchy1"/>
    <dgm:cxn modelId="{A5B21CF9-16B1-4C9F-BF7F-4F865959FB79}" type="presParOf" srcId="{692B46B3-A91D-4CF1-B6F8-0EC4C845F9AF}" destId="{4CE588DC-B157-441E-8300-4C96EB6D83C7}" srcOrd="1" destOrd="0" presId="urn:microsoft.com/office/officeart/2005/8/layout/hierarchy1"/>
    <dgm:cxn modelId="{7BE740F8-2759-4B28-9DC7-B65D89F4DF40}" type="presParOf" srcId="{5F79B71F-5AF0-4A7C-9E51-589FEEA72CD8}" destId="{5DED4ACB-952D-47CF-AD67-2DC0F83E4BB1}" srcOrd="1" destOrd="0" presId="urn:microsoft.com/office/officeart/2005/8/layout/hierarchy1"/>
    <dgm:cxn modelId="{B1626E44-8E88-4E4C-AF6F-298625BBF5E2}" type="presParOf" srcId="{5DED4ACB-952D-47CF-AD67-2DC0F83E4BB1}" destId="{C09D7F37-D254-4EFA-9589-C1EBE6E88FCB}" srcOrd="0" destOrd="0" presId="urn:microsoft.com/office/officeart/2005/8/layout/hierarchy1"/>
    <dgm:cxn modelId="{ADE770C5-A6F0-40AD-888D-E38B0B0D141E}" type="presParOf" srcId="{5DED4ACB-952D-47CF-AD67-2DC0F83E4BB1}" destId="{162AB0D5-C490-4E31-84BD-200E5D68CEAE}" srcOrd="1" destOrd="0" presId="urn:microsoft.com/office/officeart/2005/8/layout/hierarchy1"/>
    <dgm:cxn modelId="{AC818E38-EB05-449D-83DE-E3B8D88DE598}" type="presParOf" srcId="{162AB0D5-C490-4E31-84BD-200E5D68CEAE}" destId="{6E0D6187-C6B2-4676-9961-D681DCDC1334}" srcOrd="0" destOrd="0" presId="urn:microsoft.com/office/officeart/2005/8/layout/hierarchy1"/>
    <dgm:cxn modelId="{506881B3-C8D2-498D-9C82-8D682AE894C8}" type="presParOf" srcId="{6E0D6187-C6B2-4676-9961-D681DCDC1334}" destId="{2F3634D3-9209-4A43-A36D-DB6489AFE41C}" srcOrd="0" destOrd="0" presId="urn:microsoft.com/office/officeart/2005/8/layout/hierarchy1"/>
    <dgm:cxn modelId="{BD054D03-B5F8-4381-8942-6FB8683C6D10}" type="presParOf" srcId="{6E0D6187-C6B2-4676-9961-D681DCDC1334}" destId="{802EE849-910F-44EE-9775-01E6C500FB4B}" srcOrd="1" destOrd="0" presId="urn:microsoft.com/office/officeart/2005/8/layout/hierarchy1"/>
    <dgm:cxn modelId="{A5DC844A-E091-4667-9989-D2385293E3D2}" type="presParOf" srcId="{162AB0D5-C490-4E31-84BD-200E5D68CEAE}" destId="{CD2B23BF-7E8E-4489-99E4-CC6E9419780D}" srcOrd="1" destOrd="0" presId="urn:microsoft.com/office/officeart/2005/8/layout/hierarchy1"/>
    <dgm:cxn modelId="{50D5CF80-8754-4896-BE4C-A1DAA391322B}" type="presParOf" srcId="{5DED4ACB-952D-47CF-AD67-2DC0F83E4BB1}" destId="{1DF5B7B2-B13A-4768-AFE5-93B72874CB60}" srcOrd="2" destOrd="0" presId="urn:microsoft.com/office/officeart/2005/8/layout/hierarchy1"/>
    <dgm:cxn modelId="{D8BC12C9-9A26-471E-A76C-569AF8B0900E}" type="presParOf" srcId="{5DED4ACB-952D-47CF-AD67-2DC0F83E4BB1}" destId="{632DAC6D-3DAF-459D-A164-9C17F69949DD}" srcOrd="3" destOrd="0" presId="urn:microsoft.com/office/officeart/2005/8/layout/hierarchy1"/>
    <dgm:cxn modelId="{67262193-C3FE-423B-838F-B7DD02374F21}" type="presParOf" srcId="{632DAC6D-3DAF-459D-A164-9C17F69949DD}" destId="{66E4AC9B-7CBF-4996-852F-9358C49D609E}" srcOrd="0" destOrd="0" presId="urn:microsoft.com/office/officeart/2005/8/layout/hierarchy1"/>
    <dgm:cxn modelId="{96E571D8-D7B4-4B79-BE86-7753C908737D}" type="presParOf" srcId="{66E4AC9B-7CBF-4996-852F-9358C49D609E}" destId="{40EA3D86-E514-412B-AF62-65DAEF45E047}" srcOrd="0" destOrd="0" presId="urn:microsoft.com/office/officeart/2005/8/layout/hierarchy1"/>
    <dgm:cxn modelId="{7490736B-916E-47F1-A305-6EDC0C32146E}" type="presParOf" srcId="{66E4AC9B-7CBF-4996-852F-9358C49D609E}" destId="{F7EF1015-1BC8-448E-A214-96BE89AE5F76}" srcOrd="1" destOrd="0" presId="urn:microsoft.com/office/officeart/2005/8/layout/hierarchy1"/>
    <dgm:cxn modelId="{FEE2E195-4567-40E6-950D-945B7EC3FDCA}" type="presParOf" srcId="{632DAC6D-3DAF-459D-A164-9C17F69949DD}" destId="{87ED7024-4F26-4458-86BC-413F991877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5B7B2-B13A-4768-AFE5-93B72874CB60}">
      <dsp:nvSpPr>
        <dsp:cNvPr id="0" name=""/>
        <dsp:cNvSpPr/>
      </dsp:nvSpPr>
      <dsp:spPr>
        <a:xfrm>
          <a:off x="4146399" y="964150"/>
          <a:ext cx="1833134" cy="27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1"/>
              </a:lnTo>
              <a:lnTo>
                <a:pt x="1833134" y="159861"/>
              </a:lnTo>
              <a:lnTo>
                <a:pt x="1833134" y="278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D7F37-D254-4EFA-9589-C1EBE6E88FCB}">
      <dsp:nvSpPr>
        <dsp:cNvPr id="0" name=""/>
        <dsp:cNvSpPr/>
      </dsp:nvSpPr>
      <dsp:spPr>
        <a:xfrm>
          <a:off x="1808282" y="964150"/>
          <a:ext cx="2338117" cy="278164"/>
        </a:xfrm>
        <a:custGeom>
          <a:avLst/>
          <a:gdLst/>
          <a:ahLst/>
          <a:cxnLst/>
          <a:rect l="0" t="0" r="0" b="0"/>
          <a:pathLst>
            <a:path>
              <a:moveTo>
                <a:pt x="2338117" y="0"/>
              </a:moveTo>
              <a:lnTo>
                <a:pt x="2338117" y="159861"/>
              </a:lnTo>
              <a:lnTo>
                <a:pt x="0" y="159861"/>
              </a:lnTo>
              <a:lnTo>
                <a:pt x="0" y="278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3218-887B-4FD9-9361-EA3BF8CAC9AB}">
      <dsp:nvSpPr>
        <dsp:cNvPr id="0" name=""/>
        <dsp:cNvSpPr/>
      </dsp:nvSpPr>
      <dsp:spPr>
        <a:xfrm>
          <a:off x="2306382" y="153235"/>
          <a:ext cx="3680032" cy="81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588DC-B157-441E-8300-4C96EB6D83C7}">
      <dsp:nvSpPr>
        <dsp:cNvPr id="0" name=""/>
        <dsp:cNvSpPr/>
      </dsp:nvSpPr>
      <dsp:spPr>
        <a:xfrm>
          <a:off x="2448275" y="288033"/>
          <a:ext cx="3680032" cy="810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Единая коллекция цифровых образовательных ресурсов</a:t>
          </a:r>
          <a:endParaRPr lang="ru-RU" sz="2200" kern="1200" dirty="0"/>
        </a:p>
      </dsp:txBody>
      <dsp:txXfrm>
        <a:off x="2472026" y="311784"/>
        <a:ext cx="3632530" cy="763412"/>
      </dsp:txXfrm>
    </dsp:sp>
    <dsp:sp modelId="{2F3634D3-9209-4A43-A36D-DB6489AFE41C}">
      <dsp:nvSpPr>
        <dsp:cNvPr id="0" name=""/>
        <dsp:cNvSpPr/>
      </dsp:nvSpPr>
      <dsp:spPr>
        <a:xfrm>
          <a:off x="4150" y="1242314"/>
          <a:ext cx="3608263" cy="81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EE849-910F-44EE-9775-01E6C500FB4B}">
      <dsp:nvSpPr>
        <dsp:cNvPr id="0" name=""/>
        <dsp:cNvSpPr/>
      </dsp:nvSpPr>
      <dsp:spPr>
        <a:xfrm>
          <a:off x="146042" y="1377112"/>
          <a:ext cx="3608263" cy="810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Информационные источники</a:t>
          </a:r>
          <a:endParaRPr lang="ru-RU" sz="2200" kern="1200" dirty="0"/>
        </a:p>
      </dsp:txBody>
      <dsp:txXfrm>
        <a:off x="169793" y="1400863"/>
        <a:ext cx="3560761" cy="763412"/>
      </dsp:txXfrm>
    </dsp:sp>
    <dsp:sp modelId="{40EA3D86-E514-412B-AF62-65DAEF45E047}">
      <dsp:nvSpPr>
        <dsp:cNvPr id="0" name=""/>
        <dsp:cNvSpPr/>
      </dsp:nvSpPr>
      <dsp:spPr>
        <a:xfrm>
          <a:off x="3896198" y="1242314"/>
          <a:ext cx="4166671" cy="81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1015-1BC8-448E-A214-96BE89AE5F76}">
      <dsp:nvSpPr>
        <dsp:cNvPr id="0" name=""/>
        <dsp:cNvSpPr/>
      </dsp:nvSpPr>
      <dsp:spPr>
        <a:xfrm>
          <a:off x="4038090" y="1377112"/>
          <a:ext cx="4166671" cy="810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Информационные инструменты</a:t>
          </a:r>
          <a:endParaRPr lang="ru-RU" sz="2200" kern="1200" dirty="0"/>
        </a:p>
      </dsp:txBody>
      <dsp:txXfrm>
        <a:off x="4061841" y="1400863"/>
        <a:ext cx="4119169" cy="76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4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2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9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3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9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0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92696"/>
            <a:ext cx="8276456" cy="331236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+mn-lt"/>
              </a:rPr>
              <a:t>Использование ИКТ</a:t>
            </a:r>
            <a:r>
              <a:rPr lang="en-US" sz="4800" dirty="0">
                <a:latin typeface="+mn-lt"/>
              </a:rPr>
              <a:t> </a:t>
            </a:r>
            <a:r>
              <a:rPr lang="ru-RU" sz="4800" dirty="0">
                <a:latin typeface="+mn-lt"/>
              </a:rPr>
              <a:t>и </a:t>
            </a:r>
            <a:r>
              <a:rPr lang="ru-RU" sz="4800" dirty="0" smtClean="0">
                <a:latin typeface="+mn-lt"/>
              </a:rPr>
              <a:t>Интернет – </a:t>
            </a:r>
            <a:r>
              <a:rPr lang="ru-RU" sz="4800" dirty="0">
                <a:latin typeface="+mn-lt"/>
              </a:rPr>
              <a:t>ресурсов</a:t>
            </a:r>
            <a:br>
              <a:rPr lang="ru-RU" sz="4800" dirty="0">
                <a:latin typeface="+mn-lt"/>
              </a:rPr>
            </a:br>
            <a:r>
              <a:rPr lang="ru-RU" sz="4800" dirty="0" smtClean="0">
                <a:latin typeface="+mn-lt"/>
              </a:rPr>
              <a:t>на </a:t>
            </a:r>
            <a:r>
              <a:rPr lang="ru-RU" sz="4800" dirty="0">
                <a:latin typeface="+mn-lt"/>
              </a:rPr>
              <a:t>уроках в начальной </a:t>
            </a:r>
            <a:br>
              <a:rPr lang="ru-RU" sz="4800" dirty="0">
                <a:latin typeface="+mn-lt"/>
              </a:rPr>
            </a:br>
            <a:r>
              <a:rPr lang="ru-RU" sz="4800" dirty="0" smtClean="0">
                <a:latin typeface="+mn-lt"/>
              </a:rPr>
              <a:t>школе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6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43443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Формы организации использования ИКТ в обучение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6234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абличка 2"/>
          <p:cNvSpPr/>
          <p:nvPr/>
        </p:nvSpPr>
        <p:spPr>
          <a:xfrm>
            <a:off x="342235" y="3593718"/>
            <a:ext cx="2933621" cy="201267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Компьютерный класс.</a:t>
            </a: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Трансляция презентация на компьютеры детей. Тестовые интерактивные задания. Электронные тетради.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5894939" y="3587238"/>
            <a:ext cx="3149645" cy="201915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Компьютер+проектор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Создание мультимедийной презентации. Самостоятельные и контрольные работы, тесты на основе мультимедийного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782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7763"/>
            <a:ext cx="24304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solidFill>
                  <a:schemeClr val="accent6">
                    <a:lumMod val="50000"/>
                  </a:schemeClr>
                </a:solidFill>
              </a:rPr>
              <a:t>НО,</a:t>
            </a:r>
            <a:endParaRPr lang="ru-RU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2027594" cy="12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27386" y="2567762"/>
            <a:ext cx="3949070" cy="2085373"/>
          </a:xfrm>
          <a:prstGeom prst="wedgeRoundRectCallout">
            <a:avLst>
              <a:gd name="adj1" fmla="val -113879"/>
              <a:gd name="adj2" fmla="val -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Недостатки: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Нет эмоциональной окраски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Нет развития речевой культуры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Контроль ограничен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Специальные знания от учителя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27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>Цифровые (электронные) образовательные ресурсы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800" b="1" dirty="0" smtClean="0"/>
              <a:t>ЦОР (ЭОР) - специальным образом сформированные блоки разнообразных информационных ресурсов, предназначенные для использования в учебном (образовательном) процессе,  представленные в цифровом (электронном) виде и функционирующие на базе средств информационных и коммуникационных технологий (ИКТ)</a:t>
            </a:r>
          </a:p>
        </p:txBody>
      </p:sp>
    </p:spTree>
    <p:extLst>
      <p:ext uri="{BB962C8B-B14F-4D97-AF65-F5344CB8AC3E}">
        <p14:creationId xmlns:p14="http://schemas.microsoft.com/office/powerpoint/2010/main" val="35525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467544" y="3717032"/>
            <a:ext cx="7632700" cy="167322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sz="3000" b="1" dirty="0" smtClean="0"/>
              <a:t>Единая коллекция цифровых образовательных ресурсов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b="1" dirty="0" smtClean="0"/>
              <a:t> Федеральный центр информационно-образовательных ресурсов</a:t>
            </a:r>
            <a:endParaRPr lang="ru-RU" sz="3000" b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88035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Обзор современных</a:t>
            </a:r>
            <a:br>
              <a:rPr lang="ru-RU" sz="3600" b="1" dirty="0" smtClean="0"/>
            </a:br>
            <a:r>
              <a:rPr lang="ru-RU" sz="3600" b="1" dirty="0" smtClean="0"/>
              <a:t>цифровых образовательных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590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152525"/>
            <a:ext cx="7620000" cy="990600"/>
          </a:xfrm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http://school-collection.edu.ru/</a:t>
            </a: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2429862"/>
              </p:ext>
            </p:extLst>
          </p:nvPr>
        </p:nvGraphicFramePr>
        <p:xfrm>
          <a:off x="323528" y="3501008"/>
          <a:ext cx="820891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pPr eaLnBrk="1" hangingPunct="1"/>
            <a:r>
              <a:rPr lang="ru-RU" b="1" dirty="0" smtClean="0"/>
              <a:t>Демонстрационные материалы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3296877" y="1556792"/>
            <a:ext cx="2447057" cy="53265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ru-RU" dirty="0" smtClean="0"/>
              <a:t>Плакат-схема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80231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Материалы </a:t>
            </a:r>
            <a:br>
              <a:rPr lang="ru-RU" b="1" dirty="0" smtClean="0"/>
            </a:br>
            <a:r>
              <a:rPr lang="ru-RU" b="1" dirty="0" smtClean="0"/>
              <a:t>для практических занятий</a:t>
            </a:r>
            <a:endParaRPr lang="ru-RU" b="1" dirty="0"/>
          </a:p>
        </p:txBody>
      </p:sp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148334" y="1667793"/>
            <a:ext cx="4247257" cy="53265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ru-RU" dirty="0" smtClean="0"/>
              <a:t>Интерактивные модели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4483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Материалы </a:t>
            </a:r>
            <a:br>
              <a:rPr lang="ru-RU" b="1" dirty="0" smtClean="0"/>
            </a:br>
            <a:r>
              <a:rPr lang="ru-RU" b="1" dirty="0" smtClean="0"/>
              <a:t>для контроля и аттестации</a:t>
            </a:r>
            <a:endParaRPr lang="ru-RU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81" y="3467864"/>
            <a:ext cx="434498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6" y="1638269"/>
            <a:ext cx="40433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7735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Материалы </a:t>
            </a:r>
            <a:br>
              <a:rPr lang="ru-RU" b="1" dirty="0" smtClean="0"/>
            </a:br>
            <a:r>
              <a:rPr lang="ru-RU" b="1" dirty="0" smtClean="0"/>
              <a:t>для контроля и аттестации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" y="1196752"/>
            <a:ext cx="46593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81" y="3454400"/>
            <a:ext cx="45354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188640" y="260648"/>
            <a:ext cx="11521280" cy="82413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Инновационная деятельность учителя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35689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ЦОР направлены на поддержку такого инновационного вида деятельности учителя как создание творческой работы в цифровом виде, которая в настоящее время приходит на смену традиционной деятельности педагога по созданию поурочных разработок в бумажной форме.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38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2150" y="1196752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Почему стало актуальным использование информационных технологий в начальной школе ?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mputr1"/>
          <p:cNvSpPr>
            <a:spLocks noEditPoints="1" noChangeArrowheads="1"/>
          </p:cNvSpPr>
          <p:nvPr/>
        </p:nvSpPr>
        <p:spPr bwMode="auto">
          <a:xfrm>
            <a:off x="5934752" y="44624"/>
            <a:ext cx="3173752" cy="3096344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Использование ИКТ позволяет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27584" y="476672"/>
            <a:ext cx="2232248" cy="540060"/>
          </a:xfrm>
          <a:prstGeom prst="wedgeRoundRectCallout">
            <a:avLst>
              <a:gd name="adj1" fmla="val 187582"/>
              <a:gd name="adj2" fmla="val -18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Повышать мотивацию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1268760"/>
            <a:ext cx="3571597" cy="864096"/>
          </a:xfrm>
          <a:prstGeom prst="wedgeRoundRectCallout">
            <a:avLst>
              <a:gd name="adj1" fmla="val 110389"/>
              <a:gd name="adj2" fmla="val -497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Развивать умение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риентироваться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информационных потоках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5341" y="2420888"/>
            <a:ext cx="3571597" cy="864096"/>
          </a:xfrm>
          <a:prstGeom prst="wedgeRoundRectCallout">
            <a:avLst>
              <a:gd name="adj1" fmla="val 110147"/>
              <a:gd name="adj2" fmla="val -94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Овладевать практическими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Способами работы с информацией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15942" y="3717032"/>
            <a:ext cx="3869230" cy="1008112"/>
          </a:xfrm>
          <a:prstGeom prst="wedgeRoundRectCallout">
            <a:avLst>
              <a:gd name="adj1" fmla="val 88800"/>
              <a:gd name="adj2" fmla="val -122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Развивать умение обмениваться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Информацией с помощью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Современных технических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862156" y="5766671"/>
            <a:ext cx="3132348" cy="757826"/>
          </a:xfrm>
          <a:prstGeom prst="wedgeRoundRectCallout">
            <a:avLst>
              <a:gd name="adj1" fmla="val 88814"/>
              <a:gd name="adj2" fmla="val -367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Осуществлять деятельности способ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601693" y="5487030"/>
            <a:ext cx="3398799" cy="822290"/>
          </a:xfrm>
          <a:prstGeom prst="wedgeRoundRectCallout">
            <a:avLst>
              <a:gd name="adj1" fmla="val 34195"/>
              <a:gd name="adj2" fmla="val -330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Активизировать познавательную деятельность детей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132856"/>
            <a:ext cx="8022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Хороший учитель начинает обучение с себя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                       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Аристотель</a:t>
            </a:r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5" descr="MCj04282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5112147"/>
            <a:ext cx="1962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4076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</a:rPr>
              <a:t>«Первейшая задача образовательной политики </a:t>
            </a:r>
            <a:endParaRPr lang="ru-RU" sz="3200" i="1" dirty="0" smtClean="0">
              <a:solidFill>
                <a:schemeClr val="tx2"/>
              </a:solidFill>
            </a:endParaRPr>
          </a:p>
          <a:p>
            <a:r>
              <a:rPr lang="ru-RU" sz="3200" i="1" dirty="0" smtClean="0">
                <a:solidFill>
                  <a:schemeClr val="tx2"/>
                </a:solidFill>
              </a:rPr>
              <a:t>на</a:t>
            </a:r>
            <a:r>
              <a:rPr lang="ru-RU" sz="3200" i="1" dirty="0">
                <a:solidFill>
                  <a:schemeClr val="tx2"/>
                </a:solidFill>
              </a:rPr>
              <a:t> современном этапе — достижение современного качества образования, его соответствия </a:t>
            </a:r>
            <a:endParaRPr lang="ru-RU" sz="3200" i="1" dirty="0" smtClean="0">
              <a:solidFill>
                <a:schemeClr val="tx2"/>
              </a:solidFill>
            </a:endParaRPr>
          </a:p>
          <a:p>
            <a:r>
              <a:rPr lang="ru-RU" sz="3200" i="1" dirty="0" smtClean="0">
                <a:solidFill>
                  <a:schemeClr val="tx2"/>
                </a:solidFill>
              </a:rPr>
              <a:t>актуальным </a:t>
            </a:r>
            <a:r>
              <a:rPr lang="ru-RU" sz="3200" i="1" dirty="0">
                <a:solidFill>
                  <a:schemeClr val="tx2"/>
                </a:solidFill>
              </a:rPr>
              <a:t>и перспективным потребностям </a:t>
            </a:r>
            <a:r>
              <a:rPr lang="ru-RU" sz="3200" i="1" dirty="0" err="1" smtClean="0">
                <a:solidFill>
                  <a:schemeClr val="tx2"/>
                </a:solidFill>
              </a:rPr>
              <a:t>личности,общества</a:t>
            </a:r>
            <a:r>
              <a:rPr lang="ru-RU" sz="3200" i="1" dirty="0" smtClean="0">
                <a:solidFill>
                  <a:schemeClr val="tx2"/>
                </a:solidFill>
              </a:rPr>
              <a:t> и государства».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4282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84" y="2780928"/>
            <a:ext cx="1962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348229" y="0"/>
            <a:ext cx="8659812" cy="20161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 2"/>
              <a:buNone/>
              <a:defRPr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Российское  </a:t>
            </a:r>
          </a:p>
          <a:p>
            <a:pPr>
              <a:spcBef>
                <a:spcPts val="0"/>
              </a:spcBef>
              <a:buFont typeface="Wingdings 2"/>
              <a:buNone/>
              <a:defRPr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 образование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32431" y="4221088"/>
            <a:ext cx="8458200" cy="207072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   образование                качество</a:t>
            </a:r>
            <a:br>
              <a:rPr lang="ru-RU" dirty="0" smtClean="0"/>
            </a:br>
            <a:r>
              <a:rPr lang="ru-RU" dirty="0" smtClean="0"/>
              <a:t>      для всех                 образования</a:t>
            </a:r>
            <a:br>
              <a:rPr lang="ru-RU" dirty="0" smtClean="0"/>
            </a:br>
            <a:r>
              <a:rPr lang="ru-RU" dirty="0" smtClean="0"/>
              <a:t>                                              каждому</a:t>
            </a:r>
            <a:endParaRPr lang="ru-RU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259632" y="3489910"/>
            <a:ext cx="1728787" cy="1008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652120" y="3501000"/>
            <a:ext cx="1655762" cy="1081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652120" y="980728"/>
            <a:ext cx="3384376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Информационно-коммуникационная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компетентность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5" descr="MCj04282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5112147"/>
            <a:ext cx="1962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91680" y="1168554"/>
            <a:ext cx="17281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Умение учиться, искать и находить нужные сведения в огромных информационных массивах, в том числе интернете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3645024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Способность структурировать и обрабатывать данные в зависимости от конкретной задачи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0012" y="4725144"/>
            <a:ext cx="194421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Применение полученных навыков и информации в организации процесса собственного труда для плодотворной работы в группе и творческом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коллективе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 rot="18961517">
            <a:off x="5561244" y="4221087"/>
            <a:ext cx="84795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941931">
            <a:off x="3838512" y="3501008"/>
            <a:ext cx="194421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308183">
            <a:off x="3838925" y="2031826"/>
            <a:ext cx="1738509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2013" y="1078929"/>
            <a:ext cx="7156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Варианты использования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ИКТ учителем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495" y="3063823"/>
            <a:ext cx="2413517" cy="108525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Объяснение нового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материала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3483412" y="4653136"/>
            <a:ext cx="2413517" cy="108525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Контроль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6688933" y="3063823"/>
            <a:ext cx="2413517" cy="108525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Закрепление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материала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27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207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358214" y="5857892"/>
            <a:ext cx="571504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005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5573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14223 C -0.26666 -0.10546 -0.2776 -0.06869 -0.2941 -0.02012 C -0.31059 0.02845 -0.34149 0.11101 -0.35451 0.14963 C -0.36753 0.18825 -0.375 0.21785 -0.37222 0.21161 C -0.36944 0.20536 -0.35017 0.145 -0.33802 0.11124 C -0.32587 0.07747 -0.31476 0.03746 -0.29965 0.00902 C -0.28455 -0.01943 -0.26441 -0.03955 -0.24757 -0.06013 C -0.23073 -0.08071 -0.21215 -0.10407 -0.19826 -0.11494 C -0.18437 -0.12581 -0.1743 -0.12512 -0.16406 -0.12581 C -0.15382 -0.1265 -0.14271 -0.12674 -0.13663 -0.11864 C -0.13055 -0.11055 -0.12569 -0.09482 -0.12708 -0.07655 C -0.12847 -0.05828 -0.13541 -0.0377 -0.14479 -0.00902 C -0.15416 0.01966 -0.17309 0.06545 -0.18316 0.09482 C -0.19323 0.12419 -0.20382 0.1494 -0.20521 0.1679 C -0.2066 0.1864 -0.20035 0.20236 -0.19149 0.20629 C -0.18264 0.21022 -0.16423 0.20028 -0.15173 0.19172 C -0.13923 0.18316 -0.12465 0.16374 -0.11614 0.15518 C -0.10764 0.14662 -0.10434 0.14362 -0.10104 0.1406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Найди в каждом ряду два одинаковых предмета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Содержимое 3" descr="Image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2143125"/>
            <a:ext cx="5429250" cy="3705225"/>
          </a:xfrm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8573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butterg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9288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357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g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57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00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g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343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4000" smtClean="0"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92500" y="2781300"/>
            <a:ext cx="2119313" cy="636588"/>
          </a:xfrm>
          <a:prstGeom prst="rect">
            <a:avLst/>
          </a:prstGeom>
          <a:solidFill>
            <a:srgbClr val="FFCCFF"/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FF0066"/>
                </a:solidFill>
              </a:rPr>
              <a:t>Растения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275388" y="4240213"/>
            <a:ext cx="2257425" cy="5572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Кустарники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58888" y="4240213"/>
            <a:ext cx="1736725" cy="557212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Деревья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14775" y="4240213"/>
            <a:ext cx="1377950" cy="557212"/>
          </a:xfrm>
          <a:prstGeom prst="rect">
            <a:avLst/>
          </a:prstGeom>
          <a:solidFill>
            <a:srgbClr val="99CCFF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Травы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55875" y="5526088"/>
            <a:ext cx="1433513" cy="495300"/>
          </a:xfrm>
          <a:prstGeom prst="rect">
            <a:avLst/>
          </a:prstGeom>
          <a:solidFill>
            <a:srgbClr val="CCCC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/>
              <a:t>хвойные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5288" y="5526088"/>
            <a:ext cx="1919287" cy="495300"/>
          </a:xfrm>
          <a:prstGeom prst="rect">
            <a:avLst/>
          </a:prstGeom>
          <a:solidFill>
            <a:srgbClr val="99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/>
              <a:t>лиственные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859338" y="5526088"/>
            <a:ext cx="1919287" cy="495300"/>
          </a:xfrm>
          <a:prstGeom prst="rect">
            <a:avLst/>
          </a:prstGeom>
          <a:solidFill>
            <a:srgbClr val="FFCCFF"/>
          </a:solidFill>
          <a:ln w="38100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/>
              <a:t>лиственные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315200" y="5526088"/>
            <a:ext cx="1433513" cy="495300"/>
          </a:xfrm>
          <a:prstGeom prst="rect">
            <a:avLst/>
          </a:prstGeom>
          <a:solidFill>
            <a:srgbClr val="33CCCC"/>
          </a:solidFill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/>
              <a:t>хвойные</a:t>
            </a: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4572000" y="3429000"/>
            <a:ext cx="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 flipH="1">
            <a:off x="2124075" y="3429000"/>
            <a:ext cx="1584325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5508625" y="3429000"/>
            <a:ext cx="1655763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 flipH="1">
            <a:off x="1258888" y="4797425"/>
            <a:ext cx="1008062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2268538" y="4797425"/>
            <a:ext cx="7905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 flipH="1">
            <a:off x="6011863" y="4797425"/>
            <a:ext cx="1223962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7235825" y="4797425"/>
            <a:ext cx="93662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728663" y="1677988"/>
            <a:ext cx="7804150" cy="63658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/>
              <a:t>Заполните  схему. Приведите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32866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animBg="1"/>
      <p:bldP spid="21509" grpId="0" build="allAtOnce" animBg="1"/>
      <p:bldP spid="21510" grpId="0" build="allAtOnce" animBg="1"/>
      <p:bldP spid="21511" grpId="0" build="allAtOnce" animBg="1"/>
      <p:bldP spid="21512" grpId="0" build="allAtOnce" animBg="1"/>
      <p:bldP spid="21513" grpId="0" build="allAtOnce" animBg="1"/>
      <p:bldP spid="21516" grpId="0" build="allAtOnce" animBg="1"/>
      <p:bldP spid="21517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324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Тема Office</vt:lpstr>
      <vt:lpstr>Использование ИКТ и Интернет – ресурсов на уроках в начальной 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в каждом ряду два одинаковых предмета</vt:lpstr>
      <vt:lpstr>Презентация PowerPoint</vt:lpstr>
      <vt:lpstr>Презентация PowerPoint</vt:lpstr>
      <vt:lpstr>Презентация PowerPoint</vt:lpstr>
      <vt:lpstr>Цифровые (электронные) образовательные ресурсы</vt:lpstr>
      <vt:lpstr>Обзор современных цифровых образовательных ресурсов</vt:lpstr>
      <vt:lpstr>http://school-collection.edu.ru/</vt:lpstr>
      <vt:lpstr>Демонстрационные материалы</vt:lpstr>
      <vt:lpstr>Материалы  для практических занятий</vt:lpstr>
      <vt:lpstr>Материалы  для контроля и аттестации</vt:lpstr>
      <vt:lpstr>Материалы  для контроля и аттестации</vt:lpstr>
      <vt:lpstr>Инновационная деятельность учителя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и Интернет – ресурсов на уроках в начальной  школе</dc:title>
  <dc:creator>RED</dc:creator>
  <cp:lastModifiedBy>ReD</cp:lastModifiedBy>
  <cp:revision>27</cp:revision>
  <dcterms:created xsi:type="dcterms:W3CDTF">2012-11-06T08:34:40Z</dcterms:created>
  <dcterms:modified xsi:type="dcterms:W3CDTF">2015-01-12T10:32:55Z</dcterms:modified>
</cp:coreProperties>
</file>