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57" r:id="rId6"/>
    <p:sldId id="259" r:id="rId7"/>
    <p:sldId id="258" r:id="rId8"/>
    <p:sldId id="260" r:id="rId9"/>
    <p:sldId id="267" r:id="rId10"/>
    <p:sldId id="268" r:id="rId11"/>
    <p:sldId id="269" r:id="rId12"/>
    <p:sldId id="261" r:id="rId13"/>
    <p:sldId id="262" r:id="rId14"/>
    <p:sldId id="263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EE723-8671-4517-BDED-6FAB26BE5CE2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137B-0811-4667-AC10-3A9C94B26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89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EE723-8671-4517-BDED-6FAB26BE5CE2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137B-0811-4667-AC10-3A9C94B26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816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EE723-8671-4517-BDED-6FAB26BE5CE2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137B-0811-4667-AC10-3A9C94B26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987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0822E-A38D-4F6B-A7BD-07B5151441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00403-3718-4979-B97D-C3EAD603F9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58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AB2A5-9793-494A-8B47-A60300ADEE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5BDF4-AF83-47CD-8881-C6269EF049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883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5C0F3-55D5-46A0-A655-13E5201D1BB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C6AD1-5F39-4B58-92BF-31401986AA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103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F1A17-D04E-4BD5-9144-6DA6AC32B00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86697-2C35-41E8-A8CA-A97A9A68BE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54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18AAE-F44B-42A5-9D7D-82E520A541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BC5D3-BAB6-46F1-A0AA-9597A540E0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034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5D883-756B-43CE-9726-6E84E5D5C8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D973A-A13E-430B-8F65-50D3A783F5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42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6BAD5-005C-46A0-9BF2-42D7B68142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58A44-46E7-4818-850F-F7674CA4E7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454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F6392-5A85-4415-96D8-ACAE0C3F469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AB15E-B645-4C4A-BEB7-9D1B573C568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263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EE723-8671-4517-BDED-6FAB26BE5CE2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137B-0811-4667-AC10-3A9C94B26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904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726AB-8166-4056-9EB4-7622E1E33E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B419B-5429-4BDB-9DB0-5931B33BAD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969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C436F-B49C-4CDD-9AC9-75C34729FC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B88EC-051C-4D36-8F4C-BB00DF13347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87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17C3C-6DBC-4FB7-B662-05CD5241FA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FD7D2-67B3-451D-823F-486F0E3925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7601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0822E-A38D-4F6B-A7BD-07B5151441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00403-3718-4979-B97D-C3EAD603F9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8608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AB2A5-9793-494A-8B47-A60300ADEE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5BDF4-AF83-47CD-8881-C6269EF049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5529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5C0F3-55D5-46A0-A655-13E5201D1BB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C6AD1-5F39-4B58-92BF-31401986AA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3142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F1A17-D04E-4BD5-9144-6DA6AC32B00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86697-2C35-41E8-A8CA-A97A9A68BE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2399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18AAE-F44B-42A5-9D7D-82E520A541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BC5D3-BAB6-46F1-A0AA-9597A540E0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4275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5D883-756B-43CE-9726-6E84E5D5C8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D973A-A13E-430B-8F65-50D3A783F5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8736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6BAD5-005C-46A0-9BF2-42D7B68142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58A44-46E7-4818-850F-F7674CA4E7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891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EE723-8671-4517-BDED-6FAB26BE5CE2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137B-0811-4667-AC10-3A9C94B26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1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F6392-5A85-4415-96D8-ACAE0C3F469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AB15E-B645-4C4A-BEB7-9D1B573C568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1885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726AB-8166-4056-9EB4-7622E1E33E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B419B-5429-4BDB-9DB0-5931B33BAD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7266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C436F-B49C-4CDD-9AC9-75C34729FC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B88EC-051C-4D36-8F4C-BB00DF13347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8463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17C3C-6DBC-4FB7-B662-05CD5241FA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FD7D2-67B3-451D-823F-486F0E3925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066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4D51CA-D70C-4894-B33F-7FE1DE46152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581931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D2BA5-1689-4ED9-835D-CBC1C6E4010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829835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3AF54-378C-4895-A0EE-1F3F0DBC621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754584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CEEFA-CC83-4CC0-AD42-9FE3EBEAD2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339831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735D2-B8E1-4197-B1CB-6D79834201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416686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BB56E-265C-49A6-A1E8-AAC6ED2A4B2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029054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EE723-8671-4517-BDED-6FAB26BE5CE2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137B-0811-4667-AC10-3A9C94B26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4336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E3704-7260-4DF8-BD69-30B5B94526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350089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E4793-15A0-4277-B198-72EE2F5978C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3943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2CC49-EA8E-4200-B22E-4835344DF18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017237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443C6-207D-4D93-80FD-5BB47C49D66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032808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DC4BB-D605-466C-8F4C-CEB26956A03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841766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D4421-92F5-41C6-B4C3-4EFD028AB65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699126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ED2EC-1574-444E-A2BC-E0ACAA83CB0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673737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EE723-8671-4517-BDED-6FAB26BE5CE2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137B-0811-4667-AC10-3A9C94B26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52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EE723-8671-4517-BDED-6FAB26BE5CE2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137B-0811-4667-AC10-3A9C94B26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414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EE723-8671-4517-BDED-6FAB26BE5CE2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137B-0811-4667-AC10-3A9C94B26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802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EE723-8671-4517-BDED-6FAB26BE5CE2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137B-0811-4667-AC10-3A9C94B26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052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EE723-8671-4517-BDED-6FAB26BE5CE2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137B-0811-4667-AC10-3A9C94B26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414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EE723-8671-4517-BDED-6FAB26BE5CE2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3137B-0811-4667-AC10-3A9C94B26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35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3E9C9C-A118-4342-9874-7C89B3CCA3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E5FD19-097C-410F-AE04-7C690AF8CC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1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3E9C9C-A118-4342-9874-7C89B3CCA3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E5FD19-097C-410F-AE04-7C690AF8CC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12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C89487-AF19-4196-9F3E-FB6A1C41011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458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58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58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2458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2458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999CC"/>
                </a:solidFill>
              </a:endParaRPr>
            </a:p>
          </p:txBody>
        </p:sp>
        <p:sp>
          <p:nvSpPr>
            <p:cNvPr id="2458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2458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58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999CC"/>
                </a:solidFill>
              </a:endParaRPr>
            </a:p>
          </p:txBody>
        </p:sp>
        <p:sp>
          <p:nvSpPr>
            <p:cNvPr id="2458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999CC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23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ransition spd="slow">
    <p:checker/>
    <p:sndAc>
      <p:stSnd>
        <p:snd r:embed="rId15" name="chimes.wav"/>
      </p:stSnd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то\пейзаж\Pic_25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8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0517"/>
            <a:ext cx="7772400" cy="1460291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2-е лицо глаголов </a:t>
            </a:r>
            <a:br>
              <a:rPr lang="ru-RU" sz="4800" b="1" dirty="0" smtClean="0"/>
            </a:br>
            <a:r>
              <a:rPr lang="ru-RU" sz="4800" b="1" dirty="0" smtClean="0"/>
              <a:t>единственного числа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8618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/>
              <a:t>Стр. 76 правило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8686800" cy="540060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Упр. 428</a:t>
            </a:r>
          </a:p>
          <a:p>
            <a:r>
              <a:rPr lang="ru-RU" sz="6000" b="1" i="1" dirty="0" smtClean="0"/>
              <a:t>Деревьев …</a:t>
            </a:r>
          </a:p>
          <a:p>
            <a:r>
              <a:rPr lang="ru-RU" sz="6000" b="1" i="1" dirty="0" smtClean="0"/>
              <a:t>Одно …</a:t>
            </a:r>
          </a:p>
          <a:p>
            <a:r>
              <a:rPr lang="ru-RU" sz="6000" b="1" i="1" dirty="0" smtClean="0"/>
              <a:t>Но где …</a:t>
            </a:r>
          </a:p>
          <a:p>
            <a:r>
              <a:rPr lang="ru-RU" sz="6000" b="1" i="1" dirty="0" smtClean="0"/>
              <a:t>Родней …</a:t>
            </a:r>
            <a:endParaRPr lang="ru-RU" sz="6000" b="1" i="1" dirty="0"/>
          </a:p>
        </p:txBody>
      </p:sp>
      <p:pic>
        <p:nvPicPr>
          <p:cNvPr id="5123" name="Picture 3" descr="E:\Фото\пейзаж\50150781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87587"/>
            <a:ext cx="4176464" cy="526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56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b="1" dirty="0" smtClean="0"/>
              <a:t>Упр. 429</a:t>
            </a:r>
            <a:endParaRPr lang="ru-RU" sz="7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7200" b="1" dirty="0" smtClean="0"/>
              <a:t>Стр. 78 Упр. 431</a:t>
            </a:r>
            <a:endParaRPr lang="ru-RU" sz="7200" b="1" dirty="0"/>
          </a:p>
        </p:txBody>
      </p:sp>
      <p:pic>
        <p:nvPicPr>
          <p:cNvPr id="6146" name="Picture 2" descr="E:\Фото\картинки для презентаций\1236550883_raznoe932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42"/>
          <a:stretch/>
        </p:blipFill>
        <p:spPr bwMode="auto">
          <a:xfrm>
            <a:off x="1" y="3212976"/>
            <a:ext cx="9144000" cy="353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8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Фото\картинки для презентаций\954781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06"/>
            <a:ext cx="9159930" cy="684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692696"/>
          </a:xfrm>
        </p:spPr>
        <p:txBody>
          <a:bodyPr/>
          <a:lstStyle/>
          <a:p>
            <a:r>
              <a:rPr lang="ru-RU" sz="4000" b="1" dirty="0" smtClean="0"/>
              <a:t>Восстанови пословицы </a:t>
            </a:r>
            <a:r>
              <a:rPr lang="ru-RU" sz="3200" b="1" dirty="0" smtClean="0"/>
              <a:t>по глаголам 2 лица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92696"/>
            <a:ext cx="8352928" cy="5904656"/>
          </a:xfrm>
        </p:spPr>
        <p:txBody>
          <a:bodyPr/>
          <a:lstStyle/>
          <a:p>
            <a:r>
              <a:rPr lang="ru-RU" sz="4400" b="1" i="1" dirty="0" smtClean="0"/>
              <a:t>… ед</a:t>
            </a:r>
            <a:r>
              <a:rPr lang="ru-RU" sz="4400" b="1" i="1" dirty="0" smtClean="0">
                <a:solidFill>
                  <a:srgbClr val="002060"/>
                </a:solidFill>
              </a:rPr>
              <a:t>ешь</a:t>
            </a:r>
            <a:r>
              <a:rPr lang="ru-RU" sz="4400" b="1" i="1" dirty="0" smtClean="0"/>
              <a:t>, … буд</a:t>
            </a:r>
            <a:r>
              <a:rPr lang="ru-RU" sz="4400" b="1" i="1" dirty="0" smtClean="0">
                <a:solidFill>
                  <a:srgbClr val="002060"/>
                </a:solidFill>
              </a:rPr>
              <a:t>ешь</a:t>
            </a:r>
            <a:r>
              <a:rPr lang="ru-RU" sz="4400" b="1" i="1" dirty="0" smtClean="0"/>
              <a:t>.</a:t>
            </a:r>
          </a:p>
          <a:p>
            <a:r>
              <a:rPr lang="ru-RU" sz="4400" b="1" i="1" dirty="0" smtClean="0"/>
              <a:t>Напиш</a:t>
            </a:r>
            <a:r>
              <a:rPr lang="ru-RU" sz="4400" b="1" i="1" dirty="0" smtClean="0">
                <a:solidFill>
                  <a:srgbClr val="002060"/>
                </a:solidFill>
              </a:rPr>
              <a:t>ешь</a:t>
            </a:r>
            <a:r>
              <a:rPr lang="ru-RU" sz="4400" b="1" i="1" dirty="0" smtClean="0"/>
              <a:t> … , не выруб</a:t>
            </a:r>
            <a:r>
              <a:rPr lang="ru-RU" sz="4400" b="1" i="1" dirty="0" smtClean="0">
                <a:solidFill>
                  <a:srgbClr val="002060"/>
                </a:solidFill>
              </a:rPr>
              <a:t>ишь</a:t>
            </a:r>
            <a:r>
              <a:rPr lang="ru-RU" sz="4400" b="1" i="1" dirty="0" smtClean="0"/>
              <a:t> … .</a:t>
            </a:r>
          </a:p>
          <a:p>
            <a:r>
              <a:rPr lang="ru-RU" sz="4400" b="1" i="1" dirty="0" smtClean="0"/>
              <a:t>Поспеш</a:t>
            </a:r>
            <a:r>
              <a:rPr lang="ru-RU" sz="4400" b="1" i="1" dirty="0" smtClean="0">
                <a:solidFill>
                  <a:srgbClr val="002060"/>
                </a:solidFill>
              </a:rPr>
              <a:t>ишь</a:t>
            </a:r>
            <a:r>
              <a:rPr lang="ru-RU" sz="4400" b="1" i="1" dirty="0" smtClean="0"/>
              <a:t> – ….  насмеш</a:t>
            </a:r>
            <a:r>
              <a:rPr lang="ru-RU" sz="4400" b="1" i="1" dirty="0" smtClean="0">
                <a:solidFill>
                  <a:srgbClr val="002060"/>
                </a:solidFill>
              </a:rPr>
              <a:t>ишь</a:t>
            </a:r>
            <a:r>
              <a:rPr lang="ru-RU" sz="4400" b="1" i="1" dirty="0" smtClean="0"/>
              <a:t>.</a:t>
            </a:r>
          </a:p>
          <a:p>
            <a:r>
              <a:rPr lang="ru-RU" sz="4400" b="1" i="1" dirty="0" smtClean="0"/>
              <a:t>… повед</a:t>
            </a:r>
            <a:r>
              <a:rPr lang="ru-RU" sz="4400" b="1" i="1" dirty="0" smtClean="0">
                <a:solidFill>
                  <a:srgbClr val="002060"/>
                </a:solidFill>
              </a:rPr>
              <a:t>ёшь</a:t>
            </a:r>
            <a:r>
              <a:rPr lang="ru-RU" sz="4400" b="1" i="1" dirty="0" smtClean="0"/>
              <a:t>ся, …  набер</a:t>
            </a:r>
            <a:r>
              <a:rPr lang="ru-RU" sz="4400" b="1" i="1" dirty="0" smtClean="0">
                <a:solidFill>
                  <a:srgbClr val="002060"/>
                </a:solidFill>
              </a:rPr>
              <a:t>ёшь</a:t>
            </a:r>
            <a:r>
              <a:rPr lang="ru-RU" sz="4400" b="1" i="1" dirty="0" smtClean="0"/>
              <a:t>ся.</a:t>
            </a:r>
          </a:p>
          <a:p>
            <a:r>
              <a:rPr lang="ru-RU" sz="4400" b="1" i="1" dirty="0" smtClean="0"/>
              <a:t>Упуст</a:t>
            </a:r>
            <a:r>
              <a:rPr lang="ru-RU" sz="4400" b="1" i="1" dirty="0" smtClean="0">
                <a:solidFill>
                  <a:srgbClr val="002060"/>
                </a:solidFill>
              </a:rPr>
              <a:t>ишь</a:t>
            </a:r>
            <a:r>
              <a:rPr lang="ru-RU" sz="4400" b="1" i="1" dirty="0" smtClean="0"/>
              <a:t> … , потеря</a:t>
            </a:r>
            <a:r>
              <a:rPr lang="ru-RU" sz="4400" b="1" i="1" dirty="0" smtClean="0">
                <a:solidFill>
                  <a:srgbClr val="002060"/>
                </a:solidFill>
              </a:rPr>
              <a:t>ешь</a:t>
            </a:r>
            <a:r>
              <a:rPr lang="ru-RU" sz="4400" b="1" i="1" dirty="0" smtClean="0"/>
              <a:t> … 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931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Группа 63"/>
          <p:cNvGrpSpPr>
            <a:grpSpLocks/>
          </p:cNvGrpSpPr>
          <p:nvPr/>
        </p:nvGrpSpPr>
        <p:grpSpPr bwMode="auto">
          <a:xfrm>
            <a:off x="900113" y="404813"/>
            <a:ext cx="7272337" cy="5761037"/>
            <a:chOff x="1692275" y="332656"/>
            <a:chExt cx="7272338" cy="5761757"/>
          </a:xfrm>
        </p:grpSpPr>
        <p:sp>
          <p:nvSpPr>
            <p:cNvPr id="10279" name="Rectangle 39"/>
            <p:cNvSpPr>
              <a:spLocks noChangeArrowheads="1"/>
            </p:cNvSpPr>
            <p:nvPr/>
          </p:nvSpPr>
          <p:spPr bwMode="auto">
            <a:xfrm>
              <a:off x="7524751" y="1340844"/>
              <a:ext cx="792162" cy="122411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244" name="Rectangle 4"/>
            <p:cNvSpPr>
              <a:spLocks noChangeArrowheads="1"/>
            </p:cNvSpPr>
            <p:nvPr/>
          </p:nvSpPr>
          <p:spPr bwMode="auto">
            <a:xfrm>
              <a:off x="3995737" y="332656"/>
              <a:ext cx="3384550" cy="86370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3200" b="1" dirty="0">
                  <a:solidFill>
                    <a:prstClr val="black"/>
                  </a:solidFill>
                </a:rPr>
                <a:t> Глагол</a:t>
              </a:r>
            </a:p>
            <a:p>
              <a:pPr algn="ctr">
                <a:defRPr/>
              </a:pPr>
              <a:r>
                <a:rPr lang="ru-RU" sz="2400" b="1" dirty="0">
                  <a:solidFill>
                    <a:prstClr val="black"/>
                  </a:solidFill>
                </a:rPr>
                <a:t>(действие)</a:t>
              </a:r>
            </a:p>
          </p:txBody>
        </p:sp>
        <p:sp>
          <p:nvSpPr>
            <p:cNvPr id="10245" name="Line 5"/>
            <p:cNvSpPr>
              <a:spLocks noChangeShapeType="1"/>
            </p:cNvSpPr>
            <p:nvPr/>
          </p:nvSpPr>
          <p:spPr bwMode="auto">
            <a:xfrm>
              <a:off x="5867401" y="1196364"/>
              <a:ext cx="0" cy="431854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246" name="Text Box 6"/>
            <p:cNvSpPr txBox="1">
              <a:spLocks noChangeArrowheads="1"/>
            </p:cNvSpPr>
            <p:nvPr/>
          </p:nvSpPr>
          <p:spPr bwMode="auto">
            <a:xfrm>
              <a:off x="4932362" y="1628218"/>
              <a:ext cx="1944688" cy="70493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ru-RU" sz="2000" b="1" dirty="0">
                  <a:solidFill>
                    <a:prstClr val="black"/>
                  </a:solidFill>
                </a:rPr>
                <a:t>Что делать?</a:t>
              </a:r>
            </a:p>
            <a:p>
              <a:pPr>
                <a:defRPr/>
              </a:pPr>
              <a:r>
                <a:rPr lang="ru-RU" sz="2000" b="1" dirty="0">
                  <a:solidFill>
                    <a:prstClr val="black"/>
                  </a:solidFill>
                </a:rPr>
                <a:t>Что сделать?</a:t>
              </a:r>
            </a:p>
          </p:txBody>
        </p:sp>
        <p:sp>
          <p:nvSpPr>
            <p:cNvPr id="10248" name="Rectangle 8"/>
            <p:cNvSpPr>
              <a:spLocks noChangeArrowheads="1"/>
            </p:cNvSpPr>
            <p:nvPr/>
          </p:nvSpPr>
          <p:spPr bwMode="auto">
            <a:xfrm>
              <a:off x="2627312" y="1628218"/>
              <a:ext cx="2089150" cy="64778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ru-RU" sz="2000" b="1" dirty="0">
                  <a:solidFill>
                    <a:prstClr val="black"/>
                  </a:solidFill>
                </a:rPr>
                <a:t>Неопределённая</a:t>
              </a:r>
            </a:p>
            <a:p>
              <a:pPr>
                <a:defRPr/>
              </a:pPr>
              <a:r>
                <a:rPr lang="ru-RU" sz="2000" b="1" dirty="0">
                  <a:solidFill>
                    <a:prstClr val="black"/>
                  </a:solidFill>
                </a:rPr>
                <a:t>форма</a:t>
              </a:r>
            </a:p>
          </p:txBody>
        </p:sp>
        <p:sp>
          <p:nvSpPr>
            <p:cNvPr id="10249" name="Line 9"/>
            <p:cNvSpPr>
              <a:spLocks noChangeShapeType="1"/>
            </p:cNvSpPr>
            <p:nvPr/>
          </p:nvSpPr>
          <p:spPr bwMode="auto">
            <a:xfrm flipH="1">
              <a:off x="6877051" y="1915591"/>
              <a:ext cx="647700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250" name="Line 10"/>
            <p:cNvSpPr>
              <a:spLocks noChangeShapeType="1"/>
            </p:cNvSpPr>
            <p:nvPr/>
          </p:nvSpPr>
          <p:spPr bwMode="auto">
            <a:xfrm>
              <a:off x="4716462" y="1915591"/>
              <a:ext cx="215900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251" name="Rectangle 11"/>
            <p:cNvSpPr>
              <a:spLocks noChangeArrowheads="1"/>
            </p:cNvSpPr>
            <p:nvPr/>
          </p:nvSpPr>
          <p:spPr bwMode="auto">
            <a:xfrm>
              <a:off x="3132137" y="2636406"/>
              <a:ext cx="2232025" cy="50330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ru-RU" sz="2000" b="1" dirty="0">
                  <a:solidFill>
                    <a:prstClr val="black"/>
                  </a:solidFill>
                </a:rPr>
                <a:t>Единственное</a:t>
              </a:r>
            </a:p>
            <a:p>
              <a:pPr>
                <a:defRPr/>
              </a:pPr>
              <a:r>
                <a:rPr lang="ru-RU" sz="2000" b="1" dirty="0">
                  <a:solidFill>
                    <a:prstClr val="black"/>
                  </a:solidFill>
                </a:rPr>
                <a:t>число</a:t>
              </a:r>
            </a:p>
          </p:txBody>
        </p:sp>
        <p:sp>
          <p:nvSpPr>
            <p:cNvPr id="10252" name="Rectangle 12"/>
            <p:cNvSpPr>
              <a:spLocks noChangeArrowheads="1"/>
            </p:cNvSpPr>
            <p:nvPr/>
          </p:nvSpPr>
          <p:spPr bwMode="auto">
            <a:xfrm>
              <a:off x="5940426" y="2636406"/>
              <a:ext cx="2159000" cy="50330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ru-RU" sz="2000" b="1" dirty="0">
                  <a:solidFill>
                    <a:prstClr val="black"/>
                  </a:solidFill>
                </a:rPr>
                <a:t>Множественное</a:t>
              </a:r>
            </a:p>
            <a:p>
              <a:pPr>
                <a:defRPr/>
              </a:pPr>
              <a:r>
                <a:rPr lang="ru-RU" sz="2000" b="1" dirty="0">
                  <a:solidFill>
                    <a:prstClr val="black"/>
                  </a:solidFill>
                </a:rPr>
                <a:t>число</a:t>
              </a:r>
            </a:p>
          </p:txBody>
        </p: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>
              <a:off x="5148262" y="2349033"/>
              <a:ext cx="0" cy="287373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254" name="Line 14"/>
            <p:cNvSpPr>
              <a:spLocks noChangeShapeType="1"/>
            </p:cNvSpPr>
            <p:nvPr/>
          </p:nvSpPr>
          <p:spPr bwMode="auto">
            <a:xfrm>
              <a:off x="6659563" y="2349033"/>
              <a:ext cx="0" cy="287373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255" name="Rectangle 15"/>
            <p:cNvSpPr>
              <a:spLocks noChangeArrowheads="1"/>
            </p:cNvSpPr>
            <p:nvPr/>
          </p:nvSpPr>
          <p:spPr bwMode="auto">
            <a:xfrm>
              <a:off x="1692275" y="3500114"/>
              <a:ext cx="2232025" cy="43185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ru-RU" sz="2000" b="1" dirty="0">
                  <a:solidFill>
                    <a:prstClr val="black"/>
                  </a:solidFill>
                </a:rPr>
                <a:t>Настоящее время</a:t>
              </a:r>
            </a:p>
          </p:txBody>
        </p:sp>
        <p:sp>
          <p:nvSpPr>
            <p:cNvPr id="10256" name="Rectangle 16"/>
            <p:cNvSpPr>
              <a:spLocks noChangeArrowheads="1"/>
            </p:cNvSpPr>
            <p:nvPr/>
          </p:nvSpPr>
          <p:spPr bwMode="auto">
            <a:xfrm>
              <a:off x="4211637" y="3501702"/>
              <a:ext cx="2089150" cy="43185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ru-RU" sz="2000" b="1" dirty="0">
                  <a:solidFill>
                    <a:prstClr val="black"/>
                  </a:solidFill>
                </a:rPr>
                <a:t>Будущее время</a:t>
              </a:r>
            </a:p>
          </p:txBody>
        </p:sp>
        <p:sp>
          <p:nvSpPr>
            <p:cNvPr id="10257" name="Rectangle 17"/>
            <p:cNvSpPr>
              <a:spLocks noChangeArrowheads="1"/>
            </p:cNvSpPr>
            <p:nvPr/>
          </p:nvSpPr>
          <p:spPr bwMode="auto">
            <a:xfrm>
              <a:off x="6659563" y="3500114"/>
              <a:ext cx="2305050" cy="43185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ru-RU" sz="2000" b="1">
                  <a:solidFill>
                    <a:prstClr val="black"/>
                  </a:solidFill>
                </a:rPr>
                <a:t>Прошедшее время</a:t>
              </a:r>
            </a:p>
          </p:txBody>
        </p:sp>
        <p:sp>
          <p:nvSpPr>
            <p:cNvPr id="10258" name="Rectangle 18"/>
            <p:cNvSpPr>
              <a:spLocks noChangeArrowheads="1"/>
            </p:cNvSpPr>
            <p:nvPr/>
          </p:nvSpPr>
          <p:spPr bwMode="auto">
            <a:xfrm>
              <a:off x="2627312" y="4436856"/>
              <a:ext cx="2808288" cy="107963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ru-RU" sz="2000" b="1" dirty="0">
                  <a:solidFill>
                    <a:prstClr val="black"/>
                  </a:solidFill>
                </a:rPr>
                <a:t>         Спрягаются</a:t>
              </a:r>
            </a:p>
            <a:p>
              <a:pPr>
                <a:defRPr/>
              </a:pPr>
              <a:endParaRPr lang="ru-RU" sz="2000" b="1" dirty="0">
                <a:solidFill>
                  <a:prstClr val="black"/>
                </a:solidFill>
              </a:endParaRPr>
            </a:p>
            <a:p>
              <a:pPr>
                <a:defRPr/>
              </a:pPr>
              <a:r>
                <a:rPr lang="ru-RU" sz="2000" b="1" dirty="0">
                  <a:solidFill>
                    <a:prstClr val="black"/>
                  </a:solidFill>
                </a:rPr>
                <a:t>1л.           2 л.         3 л.</a:t>
              </a:r>
            </a:p>
          </p:txBody>
        </p:sp>
        <p:sp>
          <p:nvSpPr>
            <p:cNvPr id="10259" name="Rectangle 19"/>
            <p:cNvSpPr>
              <a:spLocks noChangeArrowheads="1"/>
            </p:cNvSpPr>
            <p:nvPr/>
          </p:nvSpPr>
          <p:spPr bwMode="auto">
            <a:xfrm>
              <a:off x="5508626" y="4436856"/>
              <a:ext cx="3455987" cy="165755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ru-RU" sz="2000" b="1" dirty="0">
                  <a:solidFill>
                    <a:prstClr val="black"/>
                  </a:solidFill>
                </a:rPr>
                <a:t>М.р. – что делал    ?</a:t>
              </a:r>
            </a:p>
            <a:p>
              <a:pPr>
                <a:defRPr/>
              </a:pPr>
              <a:r>
                <a:rPr lang="ru-RU" sz="2000" b="1" dirty="0">
                  <a:solidFill>
                    <a:prstClr val="black"/>
                  </a:solidFill>
                </a:rPr>
                <a:t>Ж.р. – что делала ?   </a:t>
              </a:r>
            </a:p>
            <a:p>
              <a:pPr>
                <a:defRPr/>
              </a:pPr>
              <a:r>
                <a:rPr lang="ru-RU" sz="2000" b="1" dirty="0">
                  <a:solidFill>
                    <a:prstClr val="black"/>
                  </a:solidFill>
                </a:rPr>
                <a:t>С.р. – что делало ?</a:t>
              </a:r>
            </a:p>
            <a:p>
              <a:pPr>
                <a:defRPr/>
              </a:pPr>
              <a:endParaRPr lang="ru-RU" sz="2000" b="1" dirty="0">
                <a:solidFill>
                  <a:prstClr val="black"/>
                </a:solidFill>
              </a:endParaRPr>
            </a:p>
            <a:p>
              <a:pPr>
                <a:defRPr/>
              </a:pPr>
              <a:r>
                <a:rPr lang="ru-RU" sz="2000" b="1" dirty="0">
                  <a:solidFill>
                    <a:prstClr val="black"/>
                  </a:solidFill>
                </a:rPr>
                <a:t>        - что делали ?  мн.ч.   </a:t>
              </a:r>
            </a:p>
          </p:txBody>
        </p:sp>
        <p:sp>
          <p:nvSpPr>
            <p:cNvPr id="10260" name="Line 20"/>
            <p:cNvSpPr>
              <a:spLocks noChangeShapeType="1"/>
            </p:cNvSpPr>
            <p:nvPr/>
          </p:nvSpPr>
          <p:spPr bwMode="auto">
            <a:xfrm>
              <a:off x="4067175" y="3141294"/>
              <a:ext cx="0" cy="71447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261" name="Line 21"/>
            <p:cNvSpPr>
              <a:spLocks noChangeShapeType="1"/>
            </p:cNvSpPr>
            <p:nvPr/>
          </p:nvSpPr>
          <p:spPr bwMode="auto">
            <a:xfrm>
              <a:off x="4067175" y="3212741"/>
              <a:ext cx="2809875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262" name="Line 22"/>
            <p:cNvSpPr>
              <a:spLocks noChangeShapeType="1"/>
            </p:cNvSpPr>
            <p:nvPr/>
          </p:nvSpPr>
          <p:spPr bwMode="auto">
            <a:xfrm>
              <a:off x="6877051" y="3141294"/>
              <a:ext cx="0" cy="71447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263" name="Line 23"/>
            <p:cNvSpPr>
              <a:spLocks noChangeShapeType="1"/>
            </p:cNvSpPr>
            <p:nvPr/>
          </p:nvSpPr>
          <p:spPr bwMode="auto">
            <a:xfrm flipH="1">
              <a:off x="3419475" y="3212741"/>
              <a:ext cx="792162" cy="287373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264" name="Line 24"/>
            <p:cNvSpPr>
              <a:spLocks noChangeShapeType="1"/>
            </p:cNvSpPr>
            <p:nvPr/>
          </p:nvSpPr>
          <p:spPr bwMode="auto">
            <a:xfrm>
              <a:off x="5508626" y="3212741"/>
              <a:ext cx="0" cy="287373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265" name="Line 25"/>
            <p:cNvSpPr>
              <a:spLocks noChangeShapeType="1"/>
            </p:cNvSpPr>
            <p:nvPr/>
          </p:nvSpPr>
          <p:spPr bwMode="auto">
            <a:xfrm>
              <a:off x="6732588" y="3212741"/>
              <a:ext cx="863600" cy="287373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266" name="AutoShape 26"/>
            <p:cNvSpPr>
              <a:spLocks/>
            </p:cNvSpPr>
            <p:nvPr/>
          </p:nvSpPr>
          <p:spPr bwMode="auto">
            <a:xfrm rot="16200000">
              <a:off x="3887765" y="3033474"/>
              <a:ext cx="360408" cy="2303463"/>
            </a:xfrm>
            <a:prstGeom prst="leftBrace">
              <a:avLst>
                <a:gd name="adj1" fmla="val 53267"/>
                <a:gd name="adj2" fmla="val 5000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267" name="Line 27"/>
            <p:cNvSpPr>
              <a:spLocks noChangeShapeType="1"/>
            </p:cNvSpPr>
            <p:nvPr/>
          </p:nvSpPr>
          <p:spPr bwMode="auto">
            <a:xfrm flipH="1">
              <a:off x="2916237" y="4868710"/>
              <a:ext cx="431800" cy="288961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268" name="Line 28"/>
            <p:cNvSpPr>
              <a:spLocks noChangeShapeType="1"/>
            </p:cNvSpPr>
            <p:nvPr/>
          </p:nvSpPr>
          <p:spPr bwMode="auto">
            <a:xfrm>
              <a:off x="3924300" y="4868710"/>
              <a:ext cx="0" cy="215927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269" name="Line 29"/>
            <p:cNvSpPr>
              <a:spLocks noChangeShapeType="1"/>
            </p:cNvSpPr>
            <p:nvPr/>
          </p:nvSpPr>
          <p:spPr bwMode="auto">
            <a:xfrm>
              <a:off x="4500562" y="4868710"/>
              <a:ext cx="358775" cy="215927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274" name="AutoShape 34"/>
            <p:cNvSpPr>
              <a:spLocks/>
            </p:cNvSpPr>
            <p:nvPr/>
          </p:nvSpPr>
          <p:spPr bwMode="auto">
            <a:xfrm>
              <a:off x="7812088" y="4581337"/>
              <a:ext cx="142875" cy="792261"/>
            </a:xfrm>
            <a:prstGeom prst="rightBrace">
              <a:avLst>
                <a:gd name="adj1" fmla="val 46204"/>
                <a:gd name="adj2" fmla="val 5000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277" name="Text Box 37"/>
            <p:cNvSpPr txBox="1">
              <a:spLocks noChangeArrowheads="1"/>
            </p:cNvSpPr>
            <p:nvPr/>
          </p:nvSpPr>
          <p:spPr bwMode="auto">
            <a:xfrm>
              <a:off x="7524751" y="1267810"/>
              <a:ext cx="792162" cy="131143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000" b="1" dirty="0">
                  <a:solidFill>
                    <a:prstClr val="black"/>
                  </a:solidFill>
                </a:rPr>
                <a:t>- </a:t>
              </a:r>
              <a:r>
                <a:rPr lang="ru-RU" sz="2000" b="1" dirty="0" err="1">
                  <a:solidFill>
                    <a:prstClr val="black"/>
                  </a:solidFill>
                </a:rPr>
                <a:t>ти</a:t>
              </a:r>
              <a:r>
                <a:rPr lang="ru-RU" sz="2000" b="1" dirty="0">
                  <a:solidFill>
                    <a:prstClr val="black"/>
                  </a:solidFill>
                </a:rPr>
                <a:t>  - </a:t>
              </a:r>
              <a:r>
                <a:rPr lang="ru-RU" sz="2000" b="1" dirty="0" err="1">
                  <a:solidFill>
                    <a:prstClr val="black"/>
                  </a:solidFill>
                </a:rPr>
                <a:t>ть</a:t>
              </a:r>
              <a:r>
                <a:rPr lang="ru-RU" sz="2000" b="1" dirty="0">
                  <a:solidFill>
                    <a:prstClr val="black"/>
                  </a:solidFill>
                </a:rPr>
                <a:t>  - </a:t>
              </a:r>
              <a:r>
                <a:rPr lang="ru-RU" sz="2000" b="1" dirty="0" err="1">
                  <a:solidFill>
                    <a:prstClr val="black"/>
                  </a:solidFill>
                </a:rPr>
                <a:t>чь</a:t>
              </a:r>
              <a:r>
                <a:rPr lang="ru-RU" sz="2000" b="1" dirty="0">
                  <a:solidFill>
                    <a:prstClr val="black"/>
                  </a:solidFill>
                </a:rPr>
                <a:t> - </a:t>
              </a:r>
              <a:r>
                <a:rPr lang="ru-RU" sz="2000" b="1" dirty="0" err="1">
                  <a:solidFill>
                    <a:prstClr val="black"/>
                  </a:solidFill>
                </a:rPr>
                <a:t>ся</a:t>
              </a:r>
              <a:endParaRPr lang="ru-RU" sz="2000" b="1" dirty="0">
                <a:solidFill>
                  <a:prstClr val="black"/>
                </a:solidFill>
              </a:endParaRPr>
            </a:p>
          </p:txBody>
        </p:sp>
        <p:sp>
          <p:nvSpPr>
            <p:cNvPr id="10281" name="Line 41"/>
            <p:cNvSpPr>
              <a:spLocks noChangeShapeType="1"/>
            </p:cNvSpPr>
            <p:nvPr/>
          </p:nvSpPr>
          <p:spPr bwMode="auto">
            <a:xfrm flipH="1">
              <a:off x="7235826" y="3933556"/>
              <a:ext cx="576262" cy="431854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956551" y="4797264"/>
              <a:ext cx="719137" cy="36993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prstClr val="black"/>
                  </a:solidFill>
                </a:rPr>
                <a:t>Ед.ч.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649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altLang="ru-RU" sz="6000" smtClean="0"/>
              <a:t>Камыш….</a:t>
            </a:r>
          </a:p>
          <a:p>
            <a:pPr>
              <a:buFont typeface="Arial" charset="0"/>
              <a:buNone/>
            </a:pPr>
            <a:r>
              <a:rPr lang="ru-RU" altLang="ru-RU" sz="6000" smtClean="0"/>
              <a:t>Пустош…</a:t>
            </a:r>
          </a:p>
          <a:p>
            <a:pPr>
              <a:buFont typeface="Arial" charset="0"/>
              <a:buNone/>
            </a:pPr>
            <a:r>
              <a:rPr lang="ru-RU" altLang="ru-RU" sz="6000" smtClean="0"/>
              <a:t>Престиж…</a:t>
            </a:r>
          </a:p>
          <a:p>
            <a:pPr>
              <a:buFont typeface="Arial" charset="0"/>
              <a:buNone/>
            </a:pPr>
            <a:r>
              <a:rPr lang="ru-RU" altLang="ru-RU" sz="6000" smtClean="0"/>
              <a:t>Помощ…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43213" y="2708275"/>
            <a:ext cx="12239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0">
                <a:solidFill>
                  <a:srgbClr val="FF0000"/>
                </a:solidFill>
              </a:rPr>
              <a:t>ь</a:t>
            </a:r>
            <a:endParaRPr lang="ru-RU" altLang="ru-RU" sz="660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16238" y="4941888"/>
            <a:ext cx="12954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5400">
                <a:solidFill>
                  <a:srgbClr val="FF0000"/>
                </a:solidFill>
              </a:rPr>
              <a:t>ь</a:t>
            </a:r>
            <a:endParaRPr lang="ru-RU" altLang="ru-RU" sz="600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03800" y="5661025"/>
            <a:ext cx="39608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0" b="1">
                <a:solidFill>
                  <a:prstClr val="black"/>
                </a:solidFill>
              </a:rPr>
              <a:t>Готовиш..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812088" y="5661025"/>
            <a:ext cx="10810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0">
                <a:solidFill>
                  <a:srgbClr val="FF0000"/>
                </a:solidFill>
              </a:rPr>
              <a:t>ь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92725" y="5445125"/>
            <a:ext cx="1150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FF0000"/>
                </a:solidFill>
              </a:rPr>
              <a:t>Гл.,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724525" y="5445125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FF0000"/>
                </a:solidFill>
              </a:rPr>
              <a:t>2 лица,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659563" y="5445125"/>
            <a:ext cx="1441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FF0000"/>
                </a:solidFill>
              </a:rPr>
              <a:t>ед.ч.</a:t>
            </a:r>
          </a:p>
        </p:txBody>
      </p:sp>
      <p:sp>
        <p:nvSpPr>
          <p:cNvPr id="17417" name="WordArt 33"/>
          <p:cNvSpPr>
            <a:spLocks noGrp="1" noChangeArrowheads="1" noChangeShapeType="1" noTextEdit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/>
          <a:lstStyle/>
          <a:p>
            <a:r>
              <a:rPr lang="ru-RU" sz="3600" kern="10" smtClean="0"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Вставьте пропущенные буквы</a:t>
            </a:r>
            <a:endParaRPr lang="ru-RU" sz="3600" kern="10"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7201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04864"/>
          </a:xfrm>
        </p:spPr>
        <p:txBody>
          <a:bodyPr/>
          <a:lstStyle/>
          <a:p>
            <a:r>
              <a:rPr lang="ru-RU" sz="6600" b="1" i="1" dirty="0" smtClean="0"/>
              <a:t>Первое  апреля.</a:t>
            </a:r>
            <a:br>
              <a:rPr lang="ru-RU" sz="6600" b="1" i="1" dirty="0" smtClean="0"/>
            </a:br>
            <a:r>
              <a:rPr lang="ru-RU" sz="6600" b="1" i="1" dirty="0" smtClean="0"/>
              <a:t>Вторник. </a:t>
            </a:r>
            <a:endParaRPr lang="ru-RU" sz="6600" b="1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3603048" cy="25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034604"/>
            <a:ext cx="1968500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4119791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12" t="69016" r="11966"/>
          <a:stretch>
            <a:fillRect/>
          </a:stretch>
        </p:blipFill>
        <p:spPr bwMode="auto">
          <a:xfrm>
            <a:off x="2238233" y="3034604"/>
            <a:ext cx="4133967" cy="259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925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2" y="238857"/>
            <a:ext cx="225425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223" y="238857"/>
            <a:ext cx="2254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77"/>
          <a:stretch/>
        </p:blipFill>
        <p:spPr bwMode="auto">
          <a:xfrm>
            <a:off x="1" y="620688"/>
            <a:ext cx="274320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04" y="601208"/>
            <a:ext cx="1968500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62" y="3861048"/>
            <a:ext cx="1968500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 descr="4119791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12" t="69016" r="11966"/>
          <a:stretch>
            <a:fillRect/>
          </a:stretch>
        </p:blipFill>
        <p:spPr bwMode="auto">
          <a:xfrm>
            <a:off x="2195736" y="620687"/>
            <a:ext cx="401389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33056"/>
            <a:ext cx="4142032" cy="260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87" y="3861048"/>
            <a:ext cx="2986411" cy="279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093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936104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bg2"/>
                </a:solidFill>
              </a:rPr>
              <a:t>Запишите слова по их определению</a:t>
            </a:r>
            <a:endParaRPr lang="ru-RU" sz="3600" b="1" dirty="0">
              <a:solidFill>
                <a:schemeClr val="bg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88632"/>
          </a:xfrm>
        </p:spPr>
        <p:txBody>
          <a:bodyPr/>
          <a:lstStyle/>
          <a:p>
            <a:r>
              <a:rPr lang="ru-RU" b="1" i="1" dirty="0" smtClean="0"/>
              <a:t>Крупный населённый пункт.</a:t>
            </a:r>
          </a:p>
          <a:p>
            <a:r>
              <a:rPr lang="ru-RU" b="1" i="1" dirty="0" smtClean="0"/>
              <a:t>Однолетнее растение семейства тыквенных, плод – ягода.</a:t>
            </a:r>
          </a:p>
          <a:p>
            <a:r>
              <a:rPr lang="ru-RU" b="1" i="1" dirty="0" smtClean="0"/>
              <a:t>Утренняя еда до обеда.</a:t>
            </a:r>
          </a:p>
          <a:p>
            <a:r>
              <a:rPr lang="ru-RU" b="1" i="1" dirty="0" smtClean="0"/>
              <a:t> хищное млекопитающее , ростом с собаку, полоскун.</a:t>
            </a:r>
          </a:p>
          <a:p>
            <a:r>
              <a:rPr lang="ru-RU" b="1" i="1" dirty="0" smtClean="0"/>
              <a:t>Человек близкий по взглядам, деятельности, дружески расположенный к кому-нибудь.</a:t>
            </a:r>
          </a:p>
          <a:p>
            <a:r>
              <a:rPr lang="ru-RU" b="1" i="1" dirty="0" smtClean="0"/>
              <a:t>Дорожка в парке, со скамьями </a:t>
            </a:r>
            <a:r>
              <a:rPr lang="ru-RU" sz="2800" b="1" i="1" dirty="0" smtClean="0"/>
              <a:t>для отдыха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876015709"/>
      </p:ext>
    </p:extLst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304256"/>
          </a:xfrm>
        </p:spPr>
        <p:txBody>
          <a:bodyPr/>
          <a:lstStyle/>
          <a:p>
            <a:pPr algn="ctr"/>
            <a:r>
              <a:rPr lang="ru-RU" sz="13800" b="1" dirty="0" smtClean="0"/>
              <a:t>г</a:t>
            </a:r>
            <a:r>
              <a:rPr lang="ru-RU" sz="13800" b="1" dirty="0" smtClean="0">
                <a:solidFill>
                  <a:srgbClr val="C00000"/>
                </a:solidFill>
              </a:rPr>
              <a:t>а</a:t>
            </a:r>
            <a:r>
              <a:rPr lang="ru-RU" sz="13800" b="1" dirty="0" smtClean="0"/>
              <a:t>зета</a:t>
            </a:r>
            <a:endParaRPr lang="ru-RU" sz="13800" b="1" dirty="0"/>
          </a:p>
        </p:txBody>
      </p:sp>
      <p:pic>
        <p:nvPicPr>
          <p:cNvPr id="3074" name="Picture 2" descr="E:\Фото\предметы\newspapers_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20888"/>
            <a:ext cx="3384376" cy="420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611589"/>
      </p:ext>
    </p:extLst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712168"/>
          </a:xfrm>
        </p:spPr>
        <p:txBody>
          <a:bodyPr/>
          <a:lstStyle/>
          <a:p>
            <a:pPr algn="ctr"/>
            <a:r>
              <a:rPr lang="ru-RU" sz="9600" b="1" dirty="0" smtClean="0"/>
              <a:t>т</a:t>
            </a:r>
            <a:r>
              <a:rPr lang="ru-RU" sz="9600" b="1" dirty="0" smtClean="0">
                <a:solidFill>
                  <a:srgbClr val="C00000"/>
                </a:solidFill>
              </a:rPr>
              <a:t>е</a:t>
            </a:r>
            <a:r>
              <a:rPr lang="ru-RU" sz="9600" b="1" dirty="0" smtClean="0"/>
              <a:t>л</a:t>
            </a:r>
            <a:r>
              <a:rPr lang="ru-RU" sz="9600" b="1" dirty="0" smtClean="0">
                <a:solidFill>
                  <a:srgbClr val="C00000"/>
                </a:solidFill>
              </a:rPr>
              <a:t>е</a:t>
            </a:r>
            <a:r>
              <a:rPr lang="ru-RU" sz="9600" b="1" dirty="0" smtClean="0"/>
              <a:t>виз</a:t>
            </a:r>
            <a:r>
              <a:rPr lang="ru-RU" sz="9600" b="1" dirty="0" smtClean="0">
                <a:solidFill>
                  <a:srgbClr val="C00000"/>
                </a:solidFill>
              </a:rPr>
              <a:t>о</a:t>
            </a:r>
            <a:r>
              <a:rPr lang="ru-RU" sz="9600" b="1" dirty="0" smtClean="0"/>
              <a:t>р</a:t>
            </a:r>
            <a:endParaRPr lang="ru-RU" sz="9600" b="1" dirty="0"/>
          </a:p>
        </p:txBody>
      </p:sp>
      <p:pic>
        <p:nvPicPr>
          <p:cNvPr id="4098" name="Picture 2" descr="E:\Фото\блестяшки\ANIMASHKI_052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08920"/>
            <a:ext cx="436073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9912" y="1330408"/>
            <a:ext cx="120898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rgbClr val="9999FF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7D"/>
                </a:solidFill>
              </a:rPr>
              <a:t>,,,</a:t>
            </a:r>
            <a:endParaRPr lang="ru-RU" sz="9600" b="1" dirty="0">
              <a:ln w="10541" cmpd="sng">
                <a:solidFill>
                  <a:srgbClr val="9999FF">
                    <a:shade val="88000"/>
                    <a:satMod val="110000"/>
                  </a:srgbClr>
                </a:solidFill>
                <a:prstDash val="solid"/>
              </a:ln>
              <a:solidFill>
                <a:srgbClr val="00007D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5" t="45144" r="6776" b="30020"/>
          <a:stretch/>
        </p:blipFill>
        <p:spPr bwMode="auto">
          <a:xfrm rot="16895380">
            <a:off x="3319531" y="3465475"/>
            <a:ext cx="4106531" cy="953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E:\Фото\цветы\D48tcjCoR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233" y="2564904"/>
            <a:ext cx="2620503" cy="190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15663" y="5805264"/>
            <a:ext cx="1146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1,2</a:t>
            </a:r>
            <a:endParaRPr lang="ru-RU" sz="5400" b="1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00709" y="4653136"/>
            <a:ext cx="1723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3,2,1</a:t>
            </a:r>
            <a:endParaRPr lang="ru-RU" sz="5400" b="1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413687"/>
      </p:ext>
    </p:extLst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84976" cy="792088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ru-RU" sz="4000" b="1" dirty="0">
                <a:solidFill>
                  <a:prstClr val="black"/>
                </a:solidFill>
              </a:rPr>
              <a:t>Идёшь, видишь, гуляешь, принесёшь</a:t>
            </a:r>
            <a:br>
              <a:rPr lang="ru-RU" sz="4000" b="1" dirty="0">
                <a:solidFill>
                  <a:prstClr val="black"/>
                </a:solidFill>
              </a:rPr>
            </a:b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544616"/>
          </a:xfrm>
        </p:spPr>
        <p:txBody>
          <a:bodyPr/>
          <a:lstStyle/>
          <a:p>
            <a:r>
              <a:rPr lang="ru-RU" sz="4400" b="1" i="1" dirty="0" smtClean="0">
                <a:solidFill>
                  <a:srgbClr val="002060"/>
                </a:solidFill>
              </a:rPr>
              <a:t>Что можно сказать о данных глаголах?</a:t>
            </a:r>
          </a:p>
          <a:p>
            <a:r>
              <a:rPr lang="ru-RU" sz="4400" b="1" i="1" dirty="0" smtClean="0">
                <a:solidFill>
                  <a:srgbClr val="002060"/>
                </a:solidFill>
              </a:rPr>
              <a:t>Что особенного в их написании?</a:t>
            </a:r>
          </a:p>
          <a:p>
            <a:r>
              <a:rPr lang="ru-RU" sz="4400" b="1" i="1" dirty="0" smtClean="0">
                <a:solidFill>
                  <a:srgbClr val="002060"/>
                </a:solidFill>
              </a:rPr>
              <a:t>Назовите тему урока.</a:t>
            </a:r>
          </a:p>
          <a:p>
            <a:r>
              <a:rPr lang="ru-RU" sz="4400" b="1" i="1" dirty="0" smtClean="0">
                <a:solidFill>
                  <a:srgbClr val="002060"/>
                </a:solidFill>
              </a:rPr>
              <a:t>Какие глаголы могут            быть лишними?</a:t>
            </a:r>
            <a:endParaRPr lang="ru-RU" sz="4400" b="1" i="1" dirty="0">
              <a:solidFill>
                <a:srgbClr val="002060"/>
              </a:solidFill>
            </a:endParaRPr>
          </a:p>
        </p:txBody>
      </p:sp>
      <p:pic>
        <p:nvPicPr>
          <p:cNvPr id="4099" name="Picture 3" descr="E:\Фото\школа\619589ga2upyu3st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736" y="3356992"/>
            <a:ext cx="2584514" cy="31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85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246</Words>
  <Application>Microsoft Office PowerPoint</Application>
  <PresentationFormat>Экран (4:3)</PresentationFormat>
  <Paragraphs>68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Тема Office</vt:lpstr>
      <vt:lpstr>1_Тема Office</vt:lpstr>
      <vt:lpstr>2_Тема Office</vt:lpstr>
      <vt:lpstr>1_Пиксел</vt:lpstr>
      <vt:lpstr>2-е лицо глаголов  единственного числа</vt:lpstr>
      <vt:lpstr>Презентация PowerPoint</vt:lpstr>
      <vt:lpstr>Презентация PowerPoint</vt:lpstr>
      <vt:lpstr>Первое  апреля. Вторник. </vt:lpstr>
      <vt:lpstr>Презентация PowerPoint</vt:lpstr>
      <vt:lpstr>Запишите слова по их определению</vt:lpstr>
      <vt:lpstr>газета</vt:lpstr>
      <vt:lpstr>телевизор</vt:lpstr>
      <vt:lpstr>Идёшь, видишь, гуляешь, принесёшь </vt:lpstr>
      <vt:lpstr>Стр. 76 правило</vt:lpstr>
      <vt:lpstr>Упр. 429</vt:lpstr>
      <vt:lpstr>Восстанови пословицы по глаголам 2 лица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2014-03-25T10:59:36Z</dcterms:created>
  <dcterms:modified xsi:type="dcterms:W3CDTF">2014-04-12T05:52:18Z</dcterms:modified>
</cp:coreProperties>
</file>