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46" r:id="rId5"/>
    <p:sldMasterId id="2147483759" r:id="rId6"/>
    <p:sldMasterId id="2147483772" r:id="rId7"/>
    <p:sldMasterId id="2147483785" r:id="rId8"/>
    <p:sldMasterId id="2147483798" r:id="rId9"/>
    <p:sldMasterId id="2147483811" r:id="rId10"/>
    <p:sldMasterId id="2147483824" r:id="rId11"/>
    <p:sldMasterId id="2147483837" r:id="rId12"/>
    <p:sldMasterId id="2147483850" r:id="rId13"/>
    <p:sldMasterId id="2147483863" r:id="rId14"/>
  </p:sldMasterIdLst>
  <p:sldIdLst>
    <p:sldId id="256" r:id="rId15"/>
    <p:sldId id="259" r:id="rId16"/>
    <p:sldId id="260" r:id="rId17"/>
    <p:sldId id="261" r:id="rId18"/>
    <p:sldId id="258" r:id="rId19"/>
    <p:sldId id="266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6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7AB-3DA9-4B6C-85F9-F0369EF5E28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2F0-0B55-432B-9327-6A2A3B30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7AB-3DA9-4B6C-85F9-F0369EF5E28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2F0-0B55-432B-9327-6A2A3B30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356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099A-F75E-4E97-A62C-D168F6370C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160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6B39-BE85-46D9-AE08-A0FD5C066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233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F296-3AA1-4DF1-94B2-EE03E41B11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46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D8E3-18DA-4715-B8E0-7640D6DD03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47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226B43-C182-4FC2-9A48-41FC65ACDF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702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310089-A6A9-46C4-8D78-980E8491D0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1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5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1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1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6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1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589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50BA-AC51-4346-8CF5-35739A9880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872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06D6-B0C9-4036-B3B7-EEAF55CDEC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658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CD0B-426A-401E-9A29-D73ED4BE65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821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68ED-79A1-4FD7-9BDC-F74AA7AE07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6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7AB-3DA9-4B6C-85F9-F0369EF5E28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2F0-0B55-432B-9327-6A2A3B30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564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6EAD-6F84-4051-9B83-71A2539C23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882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D3A9-AAB5-4286-9741-A5DF6481BB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960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099A-F75E-4E97-A62C-D168F6370C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466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6B39-BE85-46D9-AE08-A0FD5C066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490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F296-3AA1-4DF1-94B2-EE03E41B11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028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D8E3-18DA-4715-B8E0-7640D6DD03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864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226B43-C182-4FC2-9A48-41FC65ACDF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87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310089-A6A9-46C4-8D78-980E8491D0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1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5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1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1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6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1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823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50BA-AC51-4346-8CF5-35739A9880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557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06D6-B0C9-4036-B3B7-EEAF55CDEC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7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32F8F-00FF-49D1-A5ED-EE24E688BD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297C-AFB8-4877-A6A7-2F29D3E3BC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50668"/>
      </p:ext>
    </p:extLst>
  </p:cSld>
  <p:clrMapOvr>
    <a:masterClrMapping/>
  </p:clrMapOvr>
  <p:transition>
    <p:pull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CD0B-426A-401E-9A29-D73ED4BE65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607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68ED-79A1-4FD7-9BDC-F74AA7AE07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0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6EAD-6F84-4051-9B83-71A2539C23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584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D3A9-AAB5-4286-9741-A5DF6481BB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676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099A-F75E-4E97-A62C-D168F6370C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770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6B39-BE85-46D9-AE08-A0FD5C066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437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F296-3AA1-4DF1-94B2-EE03E41B11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014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D8E3-18DA-4715-B8E0-7640D6DD03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714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226B43-C182-4FC2-9A48-41FC65ACDF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519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310089-A6A9-46C4-8D78-980E8491D0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1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5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1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1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6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1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64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817D-1FF0-4909-8EEF-48A6780AA2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19F3-EDE0-426B-8BD4-881863B8BB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692"/>
      </p:ext>
    </p:extLst>
  </p:cSld>
  <p:clrMapOvr>
    <a:masterClrMapping/>
  </p:clrMapOvr>
  <p:transition>
    <p:pull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50BA-AC51-4346-8CF5-35739A9880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48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06D6-B0C9-4036-B3B7-EEAF55CDEC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668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CD0B-426A-401E-9A29-D73ED4BE65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417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68ED-79A1-4FD7-9BDC-F74AA7AE07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124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6EAD-6F84-4051-9B83-71A2539C23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749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D3A9-AAB5-4286-9741-A5DF6481BB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474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099A-F75E-4E97-A62C-D168F6370C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5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6B39-BE85-46D9-AE08-A0FD5C066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344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F296-3AA1-4DF1-94B2-EE03E41B11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469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D8E3-18DA-4715-B8E0-7640D6DD03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8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2129-2757-48B4-A51B-21EA87CB11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D8FD-9A45-49CF-BE83-B66E9FC6D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68307"/>
      </p:ext>
    </p:extLst>
  </p:cSld>
  <p:clrMapOvr>
    <a:masterClrMapping/>
  </p:clrMapOvr>
  <p:transition>
    <p:pull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226B43-C182-4FC2-9A48-41FC65ACDF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598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310089-A6A9-46C4-8D78-980E8491D0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1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5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1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1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6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1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413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50BA-AC51-4346-8CF5-35739A9880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896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06D6-B0C9-4036-B3B7-EEAF55CDEC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545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CD0B-426A-401E-9A29-D73ED4BE65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024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68ED-79A1-4FD7-9BDC-F74AA7AE07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968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6EAD-6F84-4051-9B83-71A2539C23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219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D3A9-AAB5-4286-9741-A5DF6481BB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694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099A-F75E-4E97-A62C-D168F6370C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032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6B39-BE85-46D9-AE08-A0FD5C066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0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4871-A6BC-4F10-A386-9A8983E02E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D5E7-DACA-4AAE-B8E9-25D458FEA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4573"/>
      </p:ext>
    </p:extLst>
  </p:cSld>
  <p:clrMapOvr>
    <a:masterClrMapping/>
  </p:clrMapOvr>
  <p:transition>
    <p:pull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F296-3AA1-4DF1-94B2-EE03E41B11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754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D8E3-18DA-4715-B8E0-7640D6DD03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16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226B43-C182-4FC2-9A48-41FC65ACDF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995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310089-A6A9-46C4-8D78-980E8491D0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1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5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1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1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6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1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22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50BA-AC51-4346-8CF5-35739A9880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469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06D6-B0C9-4036-B3B7-EEAF55CDEC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267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CD0B-426A-401E-9A29-D73ED4BE65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4723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68ED-79A1-4FD7-9BDC-F74AA7AE07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7734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6EAD-6F84-4051-9B83-71A2539C23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398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D3A9-AAB5-4286-9741-A5DF6481BB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81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A674-507C-490D-A662-D548BE0119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3B1F-86E1-4683-8B57-046248AE2C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60849"/>
      </p:ext>
    </p:extLst>
  </p:cSld>
  <p:clrMapOvr>
    <a:masterClrMapping/>
  </p:clrMapOvr>
  <p:transition>
    <p:pull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099A-F75E-4E97-A62C-D168F6370C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871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6B39-BE85-46D9-AE08-A0FD5C066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67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F296-3AA1-4DF1-94B2-EE03E41B11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85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D8E3-18DA-4715-B8E0-7640D6DD03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036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226B43-C182-4FC2-9A48-41FC65ACDF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EB81-12A6-4347-95B7-6BBB190DE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D774-9AEB-4410-B15E-7553AF6ABB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22500"/>
      </p:ext>
    </p:extLst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C1A7-F383-4382-9B93-61E4D2E45F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D956-AABC-49B4-B747-15952AE29C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5893"/>
      </p:ext>
    </p:extLst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4552-2FA3-4533-B704-94F5BA530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89E45-9FD8-4C7A-A822-7992C4CEAD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46012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7AB-3DA9-4B6C-85F9-F0369EF5E28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2F0-0B55-432B-9327-6A2A3B30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47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5E1B-F5F2-4551-9584-D9CD81992F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2F24-6FE5-40FD-83F8-572506CCCE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27752"/>
      </p:ext>
    </p:extLst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F6B2-0C9B-4724-A629-C4D04B1682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A443-2B3A-4701-B64E-C150852B6B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96810"/>
      </p:ext>
    </p:extLst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E2D9-5408-4309-8245-2D8432695E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9310-5ECC-4DE0-B796-1BF1817932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98636"/>
      </p:ext>
    </p:extLst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32F8F-00FF-49D1-A5ED-EE24E688BD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297C-AFB8-4877-A6A7-2F29D3E3BC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8139"/>
      </p:ext>
    </p:extLst>
  </p:cSld>
  <p:clrMapOvr>
    <a:masterClrMapping/>
  </p:clrMapOvr>
  <p:transition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817D-1FF0-4909-8EEF-48A6780AA2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19F3-EDE0-426B-8BD4-881863B8BB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6078"/>
      </p:ext>
    </p:extLst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2129-2757-48B4-A51B-21EA87CB11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D8FD-9A45-49CF-BE83-B66E9FC6D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24198"/>
      </p:ext>
    </p:extLst>
  </p:cSld>
  <p:clrMapOvr>
    <a:masterClrMapping/>
  </p:clrMapOvr>
  <p:transition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4871-A6BC-4F10-A386-9A8983E02E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D5E7-DACA-4AAE-B8E9-25D458FEA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93749"/>
      </p:ext>
    </p:extLst>
  </p:cSld>
  <p:clrMapOvr>
    <a:masterClrMapping/>
  </p:clrMapOvr>
  <p:transition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A674-507C-490D-A662-D548BE0119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3B1F-86E1-4683-8B57-046248AE2C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67442"/>
      </p:ext>
    </p:extLst>
  </p:cSld>
  <p:clrMapOvr>
    <a:masterClrMapping/>
  </p:clrMapOvr>
  <p:transition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EB81-12A6-4347-95B7-6BBB190DE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D774-9AEB-4410-B15E-7553AF6ABB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9595"/>
      </p:ext>
    </p:extLst>
  </p:cSld>
  <p:clrMapOvr>
    <a:masterClrMapping/>
  </p:clrMapOvr>
  <p:transition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C1A7-F383-4382-9B93-61E4D2E45F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D956-AABC-49B4-B747-15952AE29C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80468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7AB-3DA9-4B6C-85F9-F0369EF5E28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2F0-0B55-432B-9327-6A2A3B30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4552-2FA3-4533-B704-94F5BA530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89E45-9FD8-4C7A-A822-7992C4CEAD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55919"/>
      </p:ext>
    </p:extLst>
  </p:cSld>
  <p:clrMapOvr>
    <a:masterClrMapping/>
  </p:clrMapOvr>
  <p:transition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5E1B-F5F2-4551-9584-D9CD81992F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2F24-6FE5-40FD-83F8-572506CCCE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83378"/>
      </p:ext>
    </p:extLst>
  </p:cSld>
  <p:clrMapOvr>
    <a:masterClrMapping/>
  </p:clrMapOvr>
  <p:transition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F6B2-0C9B-4724-A629-C4D04B1682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A443-2B3A-4701-B64E-C150852B6B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03677"/>
      </p:ext>
    </p:extLst>
  </p:cSld>
  <p:clrMapOvr>
    <a:masterClrMapping/>
  </p:clrMapOvr>
  <p:transition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E2D9-5408-4309-8245-2D8432695E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9310-5ECC-4DE0-B796-1BF1817932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78847"/>
      </p:ext>
    </p:extLst>
  </p:cSld>
  <p:clrMapOvr>
    <a:masterClrMapping/>
  </p:clrMapOvr>
  <p:transition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32F8F-00FF-49D1-A5ED-EE24E688BD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297C-AFB8-4877-A6A7-2F29D3E3BC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1249"/>
      </p:ext>
    </p:extLst>
  </p:cSld>
  <p:clrMapOvr>
    <a:masterClrMapping/>
  </p:clrMapOvr>
  <p:transition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817D-1FF0-4909-8EEF-48A6780AA2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19F3-EDE0-426B-8BD4-881863B8BB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06206"/>
      </p:ext>
    </p:extLst>
  </p:cSld>
  <p:clrMapOvr>
    <a:masterClrMapping/>
  </p:clrMapOvr>
  <p:transition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2129-2757-48B4-A51B-21EA87CB11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D8FD-9A45-49CF-BE83-B66E9FC6D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8930"/>
      </p:ext>
    </p:extLst>
  </p:cSld>
  <p:clrMapOvr>
    <a:masterClrMapping/>
  </p:clrMapOvr>
  <p:transition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4871-A6BC-4F10-A386-9A8983E02E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D5E7-DACA-4AAE-B8E9-25D458FEAF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74770"/>
      </p:ext>
    </p:extLst>
  </p:cSld>
  <p:clrMapOvr>
    <a:masterClrMapping/>
  </p:clrMapOvr>
  <p:transition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A674-507C-490D-A662-D548BE0119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3B1F-86E1-4683-8B57-046248AE2C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18964"/>
      </p:ext>
    </p:extLst>
  </p:cSld>
  <p:clrMapOvr>
    <a:masterClrMapping/>
  </p:clrMapOvr>
  <p:transition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EB81-12A6-4347-95B7-6BBB190DE8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D774-9AEB-4410-B15E-7553AF6ABB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5129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7AB-3DA9-4B6C-85F9-F0369EF5E28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2F0-0B55-432B-9327-6A2A3B30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71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C1A7-F383-4382-9B93-61E4D2E45F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D956-AABC-49B4-B747-15952AE29C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61884"/>
      </p:ext>
    </p:extLst>
  </p:cSld>
  <p:clrMapOvr>
    <a:masterClrMapping/>
  </p:clrMapOvr>
  <p:transition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4552-2FA3-4533-B704-94F5BA530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89E45-9FD8-4C7A-A822-7992C4CEAD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38077"/>
      </p:ext>
    </p:extLst>
  </p:cSld>
  <p:clrMapOvr>
    <a:masterClrMapping/>
  </p:clrMapOvr>
  <p:transition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5E1B-F5F2-4551-9584-D9CD81992F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2F24-6FE5-40FD-83F8-572506CCCE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4545"/>
      </p:ext>
    </p:extLst>
  </p:cSld>
  <p:clrMapOvr>
    <a:masterClrMapping/>
  </p:clrMapOvr>
  <p:transition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DF6B2-0C9B-4724-A629-C4D04B1682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A443-2B3A-4701-B64E-C150852B6B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37498"/>
      </p:ext>
    </p:extLst>
  </p:cSld>
  <p:clrMapOvr>
    <a:masterClrMapping/>
  </p:clrMapOvr>
  <p:transition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E2D9-5408-4309-8245-2D8432695E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79310-5ECC-4DE0-B796-1BF1817932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89553"/>
      </p:ext>
    </p:extLst>
  </p:cSld>
  <p:clrMapOvr>
    <a:masterClrMapping/>
  </p:clrMapOvr>
  <p:transition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310089-A6A9-46C4-8D78-980E8491D0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1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5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1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1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6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1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18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50BA-AC51-4346-8CF5-35739A9880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4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06D6-B0C9-4036-B3B7-EEAF55CDEC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75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CD0B-426A-401E-9A29-D73ED4BE65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296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68ED-79A1-4FD7-9BDC-F74AA7AE07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2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7AB-3DA9-4B6C-85F9-F0369EF5E28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2F0-0B55-432B-9327-6A2A3B30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93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6EAD-6F84-4051-9B83-71A2539C23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91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D3A9-AAB5-4286-9741-A5DF6481BB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13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099A-F75E-4E97-A62C-D168F6370C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6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6B39-BE85-46D9-AE08-A0FD5C066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0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F296-3AA1-4DF1-94B2-EE03E41B11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77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D8E3-18DA-4715-B8E0-7640D6DD03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826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226B43-C182-4FC2-9A48-41FC65ACDF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80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310089-A6A9-46C4-8D78-980E8491D0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1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5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1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1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6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1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41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50BA-AC51-4346-8CF5-35739A9880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73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06D6-B0C9-4036-B3B7-EEAF55CDEC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0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7AB-3DA9-4B6C-85F9-F0369EF5E28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2F0-0B55-432B-9327-6A2A3B30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832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CD0B-426A-401E-9A29-D73ED4BE65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01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68ED-79A1-4FD7-9BDC-F74AA7AE07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6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6EAD-6F84-4051-9B83-71A2539C23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64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D3A9-AAB5-4286-9741-A5DF6481BB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980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099A-F75E-4E97-A62C-D168F6370C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77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6B39-BE85-46D9-AE08-A0FD5C066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820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F296-3AA1-4DF1-94B2-EE03E41B11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33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D8E3-18DA-4715-B8E0-7640D6DD03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131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226B43-C182-4FC2-9A48-41FC65ACDF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15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310089-A6A9-46C4-8D78-980E8491D0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1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5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1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1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6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1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4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7AB-3DA9-4B6C-85F9-F0369EF5E28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2F0-0B55-432B-9327-6A2A3B30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875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50BA-AC51-4346-8CF5-35739A9880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0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06D6-B0C9-4036-B3B7-EEAF55CDEC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10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CD0B-426A-401E-9A29-D73ED4BE65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594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68ED-79A1-4FD7-9BDC-F74AA7AE07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06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6EAD-6F84-4051-9B83-71A2539C23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175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D3A9-AAB5-4286-9741-A5DF6481BB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41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099A-F75E-4E97-A62C-D168F6370C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516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6B39-BE85-46D9-AE08-A0FD5C066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798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F296-3AA1-4DF1-94B2-EE03E41B11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705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D8E3-18DA-4715-B8E0-7640D6DD03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7AB-3DA9-4B6C-85F9-F0369EF5E28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2F0-0B55-432B-9327-6A2A3B30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518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226B43-C182-4FC2-9A48-41FC65ACDF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004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310089-A6A9-46C4-8D78-980E8491D0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1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5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1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1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6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1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397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50BA-AC51-4346-8CF5-35739A9880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53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06D6-B0C9-4036-B3B7-EEAF55CDEC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586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CD0B-426A-401E-9A29-D73ED4BE65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28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68ED-79A1-4FD7-9BDC-F74AA7AE07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198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6EAD-6F84-4051-9B83-71A2539C23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99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D3A9-AAB5-4286-9741-A5DF6481BB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557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099A-F75E-4E97-A62C-D168F6370C4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22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6B39-BE85-46D9-AE08-A0FD5C06617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7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7AB-3DA9-4B6C-85F9-F0369EF5E28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52F0-0B55-432B-9327-6A2A3B30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88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F296-3AA1-4DF1-94B2-EE03E41B11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684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D8E3-18DA-4715-B8E0-7640D6DD035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094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226B43-C182-4FC2-9A48-41FC65ACDFB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244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310089-A6A9-46C4-8D78-980E8491D0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15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5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15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16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616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16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17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90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50BA-AC51-4346-8CF5-35739A9880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114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06D6-B0C9-4036-B3B7-EEAF55CDEC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663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1CD0B-426A-401E-9A29-D73ED4BE65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5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68ED-79A1-4FD7-9BDC-F74AA7AE074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746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C6EAD-6F84-4051-9B83-71A2539C233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996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D3A9-AAB5-4286-9741-A5DF6481BB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2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BE7AB-3DA9-4B6C-85F9-F0369EF5E28F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252F0-0B55-432B-9327-6A2A3B308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8345E-841B-49D6-A5C5-8C79492B51D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14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4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53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8345E-841B-49D6-A5C5-8C79492B51D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14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4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28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8345E-841B-49D6-A5C5-8C79492B51D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14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4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38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8345E-841B-49D6-A5C5-8C79492B51D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14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4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83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8345E-841B-49D6-A5C5-8C79492B51D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14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4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42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83AD72-5CFC-4C32-81A8-6578BB27FC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E3F75A-E3A0-478B-A9B9-BC497435AB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2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83AD72-5CFC-4C32-81A8-6578BB27FC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E3F75A-E3A0-478B-A9B9-BC497435AB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9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83AD72-5CFC-4C32-81A8-6578BB27FC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E3F75A-E3A0-478B-A9B9-BC497435AB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8345E-841B-49D6-A5C5-8C79492B51D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14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4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06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8345E-841B-49D6-A5C5-8C79492B51D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14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4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99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8345E-841B-49D6-A5C5-8C79492B51D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14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4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45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8345E-841B-49D6-A5C5-8C79492B51D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14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4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7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8345E-841B-49D6-A5C5-8C79492B51D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14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4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4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4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5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6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6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17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91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w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\школа\0_8d6a5_f1c4203f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33"/>
            <a:ext cx="9144000" cy="66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6552728" cy="381642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Однородные члены предложения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2411413" y="2420938"/>
            <a:ext cx="431800" cy="3603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4643438" y="2276475"/>
            <a:ext cx="576262" cy="504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272777"/>
                </a:solidFill>
              </a:rPr>
              <a:t>Найди  однородные  члены предложения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205038"/>
            <a:ext cx="7416800" cy="2879725"/>
          </a:xfrm>
        </p:spPr>
        <p:txBody>
          <a:bodyPr/>
          <a:lstStyle/>
          <a:p>
            <a:r>
              <a:rPr lang="ru-RU" altLang="ru-RU"/>
              <a:t>Элли  ,  Тотошка  и  Страшила  бодро  зашагали  по  дороге  из  желтого  кирпича.</a:t>
            </a: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1258888" y="2708275"/>
            <a:ext cx="10080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2987675" y="2708275"/>
            <a:ext cx="16557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5292725" y="2708275"/>
            <a:ext cx="20161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216" grpId="0" animBg="1"/>
      <p:bldP spid="8194" grpId="0"/>
      <p:bldP spid="8195" grpId="0" build="p"/>
      <p:bldP spid="8212" grpId="0" animBg="1"/>
      <p:bldP spid="8214" grpId="0" animBg="1"/>
      <p:bldP spid="82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4356100" y="2781300"/>
            <a:ext cx="576263" cy="5032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6870700" cy="1600200"/>
          </a:xfrm>
        </p:spPr>
        <p:txBody>
          <a:bodyPr/>
          <a:lstStyle/>
          <a:p>
            <a:r>
              <a:rPr lang="ru-RU" altLang="ru-RU">
                <a:solidFill>
                  <a:srgbClr val="272777"/>
                </a:solidFill>
              </a:rPr>
              <a:t>Найди  однородные  члены предложения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708275"/>
            <a:ext cx="7696200" cy="2778125"/>
          </a:xfrm>
        </p:spPr>
        <p:txBody>
          <a:bodyPr/>
          <a:lstStyle/>
          <a:p>
            <a:r>
              <a:rPr lang="ru-RU" altLang="ru-RU"/>
              <a:t>Высокие  сосны  и  ели  шумели  над  нашими  головами.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059113" y="3213100"/>
            <a:ext cx="12255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003800" y="3213100"/>
            <a:ext cx="792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5" grpId="0" build="p"/>
      <p:bldP spid="13316" grpId="0" animBg="1"/>
      <p:bldP spid="133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867400" y="2852738"/>
            <a:ext cx="865188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5687863" cy="1079401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272777"/>
                </a:solidFill>
              </a:rPr>
              <a:t>Подчеркни главные члены </a:t>
            </a:r>
            <a:r>
              <a:rPr lang="ru-RU" altLang="ru-RU" sz="3600" dirty="0">
                <a:solidFill>
                  <a:srgbClr val="272777"/>
                </a:solidFill>
              </a:rPr>
              <a:t>предложения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08275"/>
            <a:ext cx="7696200" cy="2778125"/>
          </a:xfrm>
        </p:spPr>
        <p:txBody>
          <a:bodyPr/>
          <a:lstStyle/>
          <a:p>
            <a:r>
              <a:rPr lang="ru-RU" altLang="ru-RU" dirty="0"/>
              <a:t>Мы  бегали  за  Муркой  ,  а  она  радовалась, как  маленькая. 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42988" y="3213100"/>
            <a:ext cx="7207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979613" y="3213100"/>
            <a:ext cx="14398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979613" y="3284538"/>
            <a:ext cx="14398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804025" y="3213100"/>
            <a:ext cx="792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116013" y="3716338"/>
            <a:ext cx="21605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116013" y="3789363"/>
            <a:ext cx="21605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4149080"/>
            <a:ext cx="650851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Являются ли они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однородными членами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предложения?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0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1" grpId="0" build="p"/>
      <p:bldP spid="17412" grpId="0" animBg="1"/>
      <p:bldP spid="17413" grpId="0" animBg="1"/>
      <p:bldP spid="17414" grpId="0" animBg="1"/>
      <p:bldP spid="17416" grpId="0" animBg="1"/>
      <p:bldP spid="17417" grpId="0" animBg="1"/>
      <p:bldP spid="1741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7596188" y="2781300"/>
            <a:ext cx="1008062" cy="5762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5076825" y="2781300"/>
            <a:ext cx="574675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6870700" cy="1600200"/>
          </a:xfrm>
        </p:spPr>
        <p:txBody>
          <a:bodyPr/>
          <a:lstStyle/>
          <a:p>
            <a:r>
              <a:rPr lang="ru-RU" altLang="ru-RU">
                <a:solidFill>
                  <a:srgbClr val="272777"/>
                </a:solidFill>
              </a:rPr>
              <a:t>Найди  однородные  члены предложения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207375" cy="2778125"/>
          </a:xfrm>
        </p:spPr>
        <p:txBody>
          <a:bodyPr/>
          <a:lstStyle/>
          <a:p>
            <a:r>
              <a:rPr lang="ru-RU" altLang="ru-RU"/>
              <a:t>Всё  вокруг  гремело  и  сверкало ,  но  вскоре  смолкло.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348038" y="3213100"/>
            <a:ext cx="1655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348038" y="3284538"/>
            <a:ext cx="1655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5795963" y="3213100"/>
            <a:ext cx="1655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5795963" y="3284538"/>
            <a:ext cx="1655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84438" y="3789363"/>
            <a:ext cx="1655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484438" y="3716338"/>
            <a:ext cx="1655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4346" grpId="0" animBg="1"/>
      <p:bldP spid="14339" grpId="0" build="p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6516688" y="3357563"/>
            <a:ext cx="792162" cy="431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2268538" y="3429000"/>
            <a:ext cx="28892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5651500" y="2924175"/>
            <a:ext cx="288925" cy="3603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6870700" cy="1600200"/>
          </a:xfrm>
        </p:spPr>
        <p:txBody>
          <a:bodyPr/>
          <a:lstStyle/>
          <a:p>
            <a:r>
              <a:rPr lang="ru-RU" altLang="ru-RU">
                <a:solidFill>
                  <a:srgbClr val="272777"/>
                </a:solidFill>
              </a:rPr>
              <a:t>Найди  однородные  члены предложения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08275"/>
            <a:ext cx="7696200" cy="2778125"/>
          </a:xfrm>
        </p:spPr>
        <p:txBody>
          <a:bodyPr/>
          <a:lstStyle/>
          <a:p>
            <a:r>
              <a:rPr lang="ru-RU" altLang="ru-RU"/>
              <a:t>Мы  бегали  на  время  ,   метали  мячи  ,  прыгали  в  длину  ,  а  ещё  играли  в  футбол.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051050" y="3213100"/>
            <a:ext cx="137001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771775" y="3644900"/>
            <a:ext cx="16557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051050" y="3284538"/>
            <a:ext cx="137001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771775" y="3716338"/>
            <a:ext cx="16557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116013" y="4149725"/>
            <a:ext cx="137001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227763" y="3284538"/>
            <a:ext cx="137001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6227763" y="3213100"/>
            <a:ext cx="137001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1116013" y="4221163"/>
            <a:ext cx="137001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/>
      <p:bldP spid="15375" grpId="0" animBg="1"/>
      <p:bldP spid="15374" grpId="0" animBg="1"/>
      <p:bldP spid="15363" grpId="0" build="p"/>
      <p:bldP spid="15364" grpId="0" animBg="1"/>
      <p:bldP spid="15365" grpId="0" animBg="1"/>
      <p:bldP spid="15366" grpId="0" animBg="1"/>
      <p:bldP spid="15367" grpId="0" animBg="1"/>
      <p:bldP spid="15369" grpId="0" animBg="1"/>
      <p:bldP spid="15371" grpId="0" animBg="1"/>
      <p:bldP spid="15372" grpId="0" animBg="1"/>
      <p:bldP spid="153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7667625" y="2708275"/>
            <a:ext cx="1008063" cy="6492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6870700" cy="1600200"/>
          </a:xfrm>
        </p:spPr>
        <p:txBody>
          <a:bodyPr/>
          <a:lstStyle/>
          <a:p>
            <a:r>
              <a:rPr lang="ru-RU" altLang="ru-RU">
                <a:solidFill>
                  <a:srgbClr val="272777"/>
                </a:solidFill>
              </a:rPr>
              <a:t>Найди  однородные  члены предложения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353425" cy="2778125"/>
          </a:xfrm>
        </p:spPr>
        <p:txBody>
          <a:bodyPr/>
          <a:lstStyle/>
          <a:p>
            <a:r>
              <a:rPr lang="ru-RU" altLang="ru-RU"/>
              <a:t>Солнышко  выглянуло  из-за  тучи ,  но  осветило  лишь  краешек  леса.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132138" y="3213100"/>
            <a:ext cx="21605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132138" y="3284538"/>
            <a:ext cx="21605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827088" y="3716338"/>
            <a:ext cx="18002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827088" y="3789363"/>
            <a:ext cx="18002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7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87" grpId="0" build="p"/>
      <p:bldP spid="16389" grpId="0" animBg="1"/>
      <p:bldP spid="16390" grpId="0" animBg="1"/>
      <p:bldP spid="16391" grpId="0" animBg="1"/>
      <p:bldP spid="163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7451725" y="2781300"/>
            <a:ext cx="504825" cy="503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4932363" y="2997200"/>
            <a:ext cx="287337" cy="2873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6870700" cy="1600200"/>
          </a:xfrm>
        </p:spPr>
        <p:txBody>
          <a:bodyPr/>
          <a:lstStyle/>
          <a:p>
            <a:r>
              <a:rPr lang="ru-RU" altLang="ru-RU">
                <a:solidFill>
                  <a:srgbClr val="272777"/>
                </a:solidFill>
              </a:rPr>
              <a:t>Найди  однородные  члены предложения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08275"/>
            <a:ext cx="7696200" cy="2778125"/>
          </a:xfrm>
        </p:spPr>
        <p:txBody>
          <a:bodyPr/>
          <a:lstStyle/>
          <a:p>
            <a:r>
              <a:rPr lang="ru-RU" altLang="ru-RU"/>
              <a:t>Мы  много  учимся ,  стараемся  и   получаем пятёрки!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492500" y="3213100"/>
            <a:ext cx="1366838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492500" y="3284538"/>
            <a:ext cx="1366838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5435600" y="3213100"/>
            <a:ext cx="18732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435600" y="3284538"/>
            <a:ext cx="187325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116013" y="3716338"/>
            <a:ext cx="19431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116013" y="3789363"/>
            <a:ext cx="19431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6" grpId="0" animBg="1"/>
      <p:bldP spid="19459" grpId="0" build="p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Упр. 84 - устно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Упр. 85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896544" cy="484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9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-285750"/>
            <a:ext cx="6510338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-1066800"/>
            <a:ext cx="70834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28813" y="4143375"/>
            <a:ext cx="72151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altLang="ru-RU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altLang="ru-RU" sz="13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 а д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6465094" y="4036219"/>
            <a:ext cx="285750" cy="214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Овал 8"/>
          <p:cNvGrpSpPr>
            <a:grpSpLocks/>
          </p:cNvGrpSpPr>
          <p:nvPr/>
        </p:nvGrpSpPr>
        <p:grpSpPr bwMode="auto">
          <a:xfrm>
            <a:off x="8156575" y="6108700"/>
            <a:ext cx="615950" cy="395288"/>
            <a:chOff x="5138" y="3848"/>
            <a:chExt cx="388" cy="249"/>
          </a:xfrm>
        </p:grpSpPr>
        <p:pic>
          <p:nvPicPr>
            <p:cNvPr id="24596" name="Овал 8">
              <a:hlinkClick r:id="rId4" action="ppaction://hlinksldjump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" y="3848"/>
              <a:ext cx="388" cy="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5221" y="3896"/>
              <a:ext cx="2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24577" name="Picture 3" descr="D:\Мои_документы\рамки\BD05851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43270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5875" y="428625"/>
            <a:ext cx="20002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9900" b="1">
                <a:solidFill>
                  <a:srgbClr val="002060"/>
                </a:solidFill>
                <a:latin typeface="Comic Sans MS" pitchFamily="66" charset="0"/>
              </a:rPr>
              <a:t>Ч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85938" y="642938"/>
            <a:ext cx="758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000" b="1">
                <a:solidFill>
                  <a:srgbClr val="C000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27898" y="742933"/>
            <a:ext cx="482824" cy="144654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57375" y="4071938"/>
            <a:ext cx="65627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ч </a:t>
            </a:r>
            <a:r>
              <a:rPr lang="ru-RU" altLang="ru-RU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altLang="ru-RU" sz="13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 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7849394" y="4328319"/>
            <a:ext cx="428625" cy="2143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Овал 11"/>
          <p:cNvGrpSpPr>
            <a:grpSpLocks/>
          </p:cNvGrpSpPr>
          <p:nvPr/>
        </p:nvGrpSpPr>
        <p:grpSpPr bwMode="auto">
          <a:xfrm>
            <a:off x="8296275" y="6248400"/>
            <a:ext cx="615950" cy="396875"/>
            <a:chOff x="5226" y="3936"/>
            <a:chExt cx="388" cy="250"/>
          </a:xfrm>
        </p:grpSpPr>
        <p:pic>
          <p:nvPicPr>
            <p:cNvPr id="25622" name="Овал 11">
              <a:hlinkClick r:id="rId2" action="ppaction://hlinksldjump"/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" y="3936"/>
              <a:ext cx="388" cy="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23" name="Text Box 23"/>
            <p:cNvSpPr txBox="1">
              <a:spLocks noChangeArrowheads="1"/>
            </p:cNvSpPr>
            <p:nvPr/>
          </p:nvSpPr>
          <p:spPr bwMode="auto">
            <a:xfrm>
              <a:off x="5311" y="3986"/>
              <a:ext cx="22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25627" name="Picture 2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1142">
            <a:off x="3059113" y="549275"/>
            <a:ext cx="4103687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1" name="Picture 3" descr="D:\Мои_документы\рамки\BD05851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1247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713" y="-1085850"/>
            <a:ext cx="9863138" cy="5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4500563" y="2286000"/>
            <a:ext cx="52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3438" y="1285875"/>
            <a:ext cx="5222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4357688" y="1785938"/>
            <a:ext cx="52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6143625" y="2000250"/>
            <a:ext cx="522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6357938" y="1571625"/>
            <a:ext cx="52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5929313" y="1143000"/>
            <a:ext cx="52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4625" y="3000375"/>
            <a:ext cx="522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2928938" y="2643188"/>
            <a:ext cx="52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25" y="2143125"/>
            <a:ext cx="5222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2857500" y="1714500"/>
            <a:ext cx="522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37" name="TextBox 14"/>
          <p:cNvSpPr txBox="1">
            <a:spLocks noChangeArrowheads="1"/>
          </p:cNvSpPr>
          <p:nvPr/>
        </p:nvSpPr>
        <p:spPr bwMode="auto">
          <a:xfrm>
            <a:off x="2714625" y="1143000"/>
            <a:ext cx="522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38" name="TextBox 15"/>
          <p:cNvSpPr txBox="1">
            <a:spLocks noChangeArrowheads="1"/>
          </p:cNvSpPr>
          <p:nvPr/>
        </p:nvSpPr>
        <p:spPr bwMode="auto">
          <a:xfrm>
            <a:off x="5143500" y="1071563"/>
            <a:ext cx="42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39" name="TextBox 16"/>
          <p:cNvSpPr txBox="1">
            <a:spLocks noChangeArrowheads="1"/>
          </p:cNvSpPr>
          <p:nvPr/>
        </p:nvSpPr>
        <p:spPr bwMode="auto">
          <a:xfrm>
            <a:off x="4643438" y="2857500"/>
            <a:ext cx="52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40" name="TextBox 17"/>
          <p:cNvSpPr txBox="1">
            <a:spLocks noChangeArrowheads="1"/>
          </p:cNvSpPr>
          <p:nvPr/>
        </p:nvSpPr>
        <p:spPr bwMode="auto">
          <a:xfrm>
            <a:off x="5929313" y="3000375"/>
            <a:ext cx="522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41" name="TextBox 18"/>
          <p:cNvSpPr txBox="1">
            <a:spLocks noChangeArrowheads="1"/>
          </p:cNvSpPr>
          <p:nvPr/>
        </p:nvSpPr>
        <p:spPr bwMode="auto">
          <a:xfrm>
            <a:off x="3714750" y="1071563"/>
            <a:ext cx="42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42" name="TextBox 19"/>
          <p:cNvSpPr txBox="1">
            <a:spLocks noChangeArrowheads="1"/>
          </p:cNvSpPr>
          <p:nvPr/>
        </p:nvSpPr>
        <p:spPr bwMode="auto">
          <a:xfrm>
            <a:off x="1857375" y="1143000"/>
            <a:ext cx="42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6643" name="TextBox 20"/>
          <p:cNvSpPr txBox="1">
            <a:spLocks noChangeArrowheads="1"/>
          </p:cNvSpPr>
          <p:nvPr/>
        </p:nvSpPr>
        <p:spPr bwMode="auto">
          <a:xfrm>
            <a:off x="6286500" y="2571750"/>
            <a:ext cx="522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87450" y="4149725"/>
            <a:ext cx="7169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8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  </a:t>
            </a:r>
            <a:r>
              <a:rPr lang="ru-RU" altLang="ru-RU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   </a:t>
            </a:r>
            <a:r>
              <a:rPr lang="ru-RU" altLang="ru-RU" sz="8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   о    м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6120607" y="4185443"/>
            <a:ext cx="285750" cy="2143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Овал 23">
            <a:hlinkClick r:id="rId3" action="ppaction://hlinksldjump"/>
          </p:cNvPr>
          <p:cNvSpPr/>
          <p:nvPr/>
        </p:nvSpPr>
        <p:spPr>
          <a:xfrm>
            <a:off x="7786710" y="6000768"/>
            <a:ext cx="500066" cy="2857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6625" name="Picture 3" descr="D:\Мои_документы\рамки\BD05851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69891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/>
              <a:t>к</a:t>
            </a:r>
            <a:r>
              <a:rPr lang="ru-RU" sz="8000" b="1" i="1" dirty="0" smtClean="0">
                <a:solidFill>
                  <a:srgbClr val="FF0000"/>
                </a:solidFill>
              </a:rPr>
              <a:t>о</a:t>
            </a:r>
            <a:r>
              <a:rPr lang="ru-RU" sz="8000" b="1" i="1" dirty="0" smtClean="0"/>
              <a:t>мба</a:t>
            </a:r>
            <a:r>
              <a:rPr lang="ru-RU" sz="8000" b="1" i="1" dirty="0" smtClean="0">
                <a:solidFill>
                  <a:srgbClr val="FF0000"/>
                </a:solidFill>
              </a:rPr>
              <a:t>й</a:t>
            </a:r>
            <a:r>
              <a:rPr lang="ru-RU" sz="8000" b="1" i="1" dirty="0" smtClean="0"/>
              <a:t>н</a:t>
            </a:r>
            <a:endParaRPr lang="ru-RU" sz="8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1030" r="4636"/>
          <a:stretch/>
        </p:blipFill>
        <p:spPr bwMode="auto">
          <a:xfrm>
            <a:off x="323528" y="1441636"/>
            <a:ext cx="8379742" cy="518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1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9675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Работа по учебнику стр. 44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Упр. 83</a:t>
            </a:r>
          </a:p>
          <a:p>
            <a:r>
              <a:rPr lang="ru-RU" sz="4400" b="1" dirty="0" smtClean="0"/>
              <a:t>Подчеркнуть все члены предложения</a:t>
            </a:r>
            <a:endParaRPr lang="ru-RU" sz="4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90" y="3284984"/>
            <a:ext cx="4673036" cy="323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6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6870700" cy="1600200"/>
          </a:xfrm>
        </p:spPr>
        <p:txBody>
          <a:bodyPr/>
          <a:lstStyle/>
          <a:p>
            <a:pPr algn="l"/>
            <a:r>
              <a:rPr lang="ru-RU" altLang="ru-RU" sz="4000">
                <a:solidFill>
                  <a:srgbClr val="33339D"/>
                </a:solidFill>
              </a:rPr>
              <a:t>Что  такое </a:t>
            </a:r>
            <a:br>
              <a:rPr lang="ru-RU" altLang="ru-RU" sz="4000">
                <a:solidFill>
                  <a:srgbClr val="33339D"/>
                </a:solidFill>
              </a:rPr>
            </a:br>
            <a:r>
              <a:rPr lang="ru-RU" altLang="ru-RU" sz="4000">
                <a:solidFill>
                  <a:srgbClr val="33339D"/>
                </a:solidFill>
              </a:rPr>
              <a:t>ОДНОРОДНЫЕ  </a:t>
            </a:r>
            <a:br>
              <a:rPr lang="ru-RU" altLang="ru-RU" sz="4000">
                <a:solidFill>
                  <a:srgbClr val="33339D"/>
                </a:solidFill>
              </a:rPr>
            </a:br>
            <a:r>
              <a:rPr lang="ru-RU" altLang="ru-RU" sz="4000">
                <a:solidFill>
                  <a:srgbClr val="33339D"/>
                </a:solidFill>
              </a:rPr>
              <a:t>ЧЛЕНЫ  ПРЕДЛОЖЕНИЯ?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565400"/>
            <a:ext cx="7270750" cy="2968625"/>
          </a:xfrm>
        </p:spPr>
        <p:txBody>
          <a:bodyPr/>
          <a:lstStyle/>
          <a:p>
            <a:r>
              <a:rPr lang="ru-RU" altLang="ru-RU">
                <a:solidFill>
                  <a:srgbClr val="CC0000"/>
                </a:solidFill>
              </a:rPr>
              <a:t>Однородные  члены  предложения – это  слова,  отвечающие  на  один  и  тот  же  вопрос  и  относящиеся  к  одному  и  тому  же  слову.</a:t>
            </a:r>
            <a:endParaRPr lang="en-US" altLang="ru-RU">
              <a:solidFill>
                <a:srgbClr val="CC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68538" y="5229225"/>
            <a:ext cx="6191250" cy="1193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dirty="0"/>
              <a:t>    </a:t>
            </a:r>
            <a:r>
              <a:rPr lang="ru-RU" altLang="ru-RU" sz="2400" dirty="0">
                <a:solidFill>
                  <a:srgbClr val="33339D"/>
                </a:solidFill>
              </a:rPr>
              <a:t>Красные,  желтые  и  рыжие  листья      качались  на  синей  воде  озера.</a:t>
            </a:r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2771775" y="5661025"/>
            <a:ext cx="1223963" cy="73025"/>
          </a:xfrm>
          <a:custGeom>
            <a:avLst/>
            <a:gdLst>
              <a:gd name="T0" fmla="*/ 0 w 1361"/>
              <a:gd name="T1" fmla="*/ 136 h 136"/>
              <a:gd name="T2" fmla="*/ 136 w 1361"/>
              <a:gd name="T3" fmla="*/ 0 h 136"/>
              <a:gd name="T4" fmla="*/ 272 w 1361"/>
              <a:gd name="T5" fmla="*/ 136 h 136"/>
              <a:gd name="T6" fmla="*/ 408 w 1361"/>
              <a:gd name="T7" fmla="*/ 0 h 136"/>
              <a:gd name="T8" fmla="*/ 544 w 1361"/>
              <a:gd name="T9" fmla="*/ 136 h 136"/>
              <a:gd name="T10" fmla="*/ 680 w 1361"/>
              <a:gd name="T11" fmla="*/ 0 h 136"/>
              <a:gd name="T12" fmla="*/ 816 w 1361"/>
              <a:gd name="T13" fmla="*/ 136 h 136"/>
              <a:gd name="T14" fmla="*/ 952 w 1361"/>
              <a:gd name="T15" fmla="*/ 0 h 136"/>
              <a:gd name="T16" fmla="*/ 1088 w 1361"/>
              <a:gd name="T17" fmla="*/ 136 h 136"/>
              <a:gd name="T18" fmla="*/ 1225 w 1361"/>
              <a:gd name="T19" fmla="*/ 0 h 136"/>
              <a:gd name="T20" fmla="*/ 1361 w 1361"/>
              <a:gd name="T2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1" h="136">
                <a:moveTo>
                  <a:pt x="0" y="136"/>
                </a:moveTo>
                <a:cubicBezTo>
                  <a:pt x="45" y="68"/>
                  <a:pt x="91" y="0"/>
                  <a:pt x="136" y="0"/>
                </a:cubicBezTo>
                <a:cubicBezTo>
                  <a:pt x="181" y="0"/>
                  <a:pt x="227" y="136"/>
                  <a:pt x="272" y="136"/>
                </a:cubicBezTo>
                <a:cubicBezTo>
                  <a:pt x="317" y="136"/>
                  <a:pt x="363" y="0"/>
                  <a:pt x="408" y="0"/>
                </a:cubicBezTo>
                <a:cubicBezTo>
                  <a:pt x="453" y="0"/>
                  <a:pt x="499" y="136"/>
                  <a:pt x="544" y="136"/>
                </a:cubicBezTo>
                <a:cubicBezTo>
                  <a:pt x="589" y="136"/>
                  <a:pt x="635" y="0"/>
                  <a:pt x="680" y="0"/>
                </a:cubicBezTo>
                <a:cubicBezTo>
                  <a:pt x="725" y="0"/>
                  <a:pt x="771" y="136"/>
                  <a:pt x="816" y="136"/>
                </a:cubicBezTo>
                <a:cubicBezTo>
                  <a:pt x="861" y="136"/>
                  <a:pt x="907" y="0"/>
                  <a:pt x="952" y="0"/>
                </a:cubicBezTo>
                <a:cubicBezTo>
                  <a:pt x="997" y="0"/>
                  <a:pt x="1043" y="136"/>
                  <a:pt x="1088" y="136"/>
                </a:cubicBezTo>
                <a:cubicBezTo>
                  <a:pt x="1133" y="136"/>
                  <a:pt x="1180" y="0"/>
                  <a:pt x="1225" y="0"/>
                </a:cubicBezTo>
                <a:cubicBezTo>
                  <a:pt x="1270" y="0"/>
                  <a:pt x="1315" y="68"/>
                  <a:pt x="1361" y="136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4211638" y="5661025"/>
            <a:ext cx="1223962" cy="73025"/>
          </a:xfrm>
          <a:custGeom>
            <a:avLst/>
            <a:gdLst>
              <a:gd name="T0" fmla="*/ 0 w 1361"/>
              <a:gd name="T1" fmla="*/ 136 h 136"/>
              <a:gd name="T2" fmla="*/ 136 w 1361"/>
              <a:gd name="T3" fmla="*/ 0 h 136"/>
              <a:gd name="T4" fmla="*/ 272 w 1361"/>
              <a:gd name="T5" fmla="*/ 136 h 136"/>
              <a:gd name="T6" fmla="*/ 408 w 1361"/>
              <a:gd name="T7" fmla="*/ 0 h 136"/>
              <a:gd name="T8" fmla="*/ 544 w 1361"/>
              <a:gd name="T9" fmla="*/ 136 h 136"/>
              <a:gd name="T10" fmla="*/ 680 w 1361"/>
              <a:gd name="T11" fmla="*/ 0 h 136"/>
              <a:gd name="T12" fmla="*/ 816 w 1361"/>
              <a:gd name="T13" fmla="*/ 136 h 136"/>
              <a:gd name="T14" fmla="*/ 952 w 1361"/>
              <a:gd name="T15" fmla="*/ 0 h 136"/>
              <a:gd name="T16" fmla="*/ 1088 w 1361"/>
              <a:gd name="T17" fmla="*/ 136 h 136"/>
              <a:gd name="T18" fmla="*/ 1225 w 1361"/>
              <a:gd name="T19" fmla="*/ 0 h 136"/>
              <a:gd name="T20" fmla="*/ 1361 w 1361"/>
              <a:gd name="T2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1" h="136">
                <a:moveTo>
                  <a:pt x="0" y="136"/>
                </a:moveTo>
                <a:cubicBezTo>
                  <a:pt x="45" y="68"/>
                  <a:pt x="91" y="0"/>
                  <a:pt x="136" y="0"/>
                </a:cubicBezTo>
                <a:cubicBezTo>
                  <a:pt x="181" y="0"/>
                  <a:pt x="227" y="136"/>
                  <a:pt x="272" y="136"/>
                </a:cubicBezTo>
                <a:cubicBezTo>
                  <a:pt x="317" y="136"/>
                  <a:pt x="363" y="0"/>
                  <a:pt x="408" y="0"/>
                </a:cubicBezTo>
                <a:cubicBezTo>
                  <a:pt x="453" y="0"/>
                  <a:pt x="499" y="136"/>
                  <a:pt x="544" y="136"/>
                </a:cubicBezTo>
                <a:cubicBezTo>
                  <a:pt x="589" y="136"/>
                  <a:pt x="635" y="0"/>
                  <a:pt x="680" y="0"/>
                </a:cubicBezTo>
                <a:cubicBezTo>
                  <a:pt x="725" y="0"/>
                  <a:pt x="771" y="136"/>
                  <a:pt x="816" y="136"/>
                </a:cubicBezTo>
                <a:cubicBezTo>
                  <a:pt x="861" y="136"/>
                  <a:pt x="907" y="0"/>
                  <a:pt x="952" y="0"/>
                </a:cubicBezTo>
                <a:cubicBezTo>
                  <a:pt x="997" y="0"/>
                  <a:pt x="1043" y="136"/>
                  <a:pt x="1088" y="136"/>
                </a:cubicBezTo>
                <a:cubicBezTo>
                  <a:pt x="1133" y="136"/>
                  <a:pt x="1180" y="0"/>
                  <a:pt x="1225" y="0"/>
                </a:cubicBezTo>
                <a:cubicBezTo>
                  <a:pt x="1270" y="0"/>
                  <a:pt x="1315" y="68"/>
                  <a:pt x="1361" y="136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5795963" y="5661025"/>
            <a:ext cx="1223962" cy="73025"/>
          </a:xfrm>
          <a:custGeom>
            <a:avLst/>
            <a:gdLst>
              <a:gd name="T0" fmla="*/ 0 w 1361"/>
              <a:gd name="T1" fmla="*/ 136 h 136"/>
              <a:gd name="T2" fmla="*/ 136 w 1361"/>
              <a:gd name="T3" fmla="*/ 0 h 136"/>
              <a:gd name="T4" fmla="*/ 272 w 1361"/>
              <a:gd name="T5" fmla="*/ 136 h 136"/>
              <a:gd name="T6" fmla="*/ 408 w 1361"/>
              <a:gd name="T7" fmla="*/ 0 h 136"/>
              <a:gd name="T8" fmla="*/ 544 w 1361"/>
              <a:gd name="T9" fmla="*/ 136 h 136"/>
              <a:gd name="T10" fmla="*/ 680 w 1361"/>
              <a:gd name="T11" fmla="*/ 0 h 136"/>
              <a:gd name="T12" fmla="*/ 816 w 1361"/>
              <a:gd name="T13" fmla="*/ 136 h 136"/>
              <a:gd name="T14" fmla="*/ 952 w 1361"/>
              <a:gd name="T15" fmla="*/ 0 h 136"/>
              <a:gd name="T16" fmla="*/ 1088 w 1361"/>
              <a:gd name="T17" fmla="*/ 136 h 136"/>
              <a:gd name="T18" fmla="*/ 1225 w 1361"/>
              <a:gd name="T19" fmla="*/ 0 h 136"/>
              <a:gd name="T20" fmla="*/ 1361 w 1361"/>
              <a:gd name="T2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1" h="136">
                <a:moveTo>
                  <a:pt x="0" y="136"/>
                </a:moveTo>
                <a:cubicBezTo>
                  <a:pt x="45" y="68"/>
                  <a:pt x="91" y="0"/>
                  <a:pt x="136" y="0"/>
                </a:cubicBezTo>
                <a:cubicBezTo>
                  <a:pt x="181" y="0"/>
                  <a:pt x="227" y="136"/>
                  <a:pt x="272" y="136"/>
                </a:cubicBezTo>
                <a:cubicBezTo>
                  <a:pt x="317" y="136"/>
                  <a:pt x="363" y="0"/>
                  <a:pt x="408" y="0"/>
                </a:cubicBezTo>
                <a:cubicBezTo>
                  <a:pt x="453" y="0"/>
                  <a:pt x="499" y="136"/>
                  <a:pt x="544" y="136"/>
                </a:cubicBezTo>
                <a:cubicBezTo>
                  <a:pt x="589" y="136"/>
                  <a:pt x="635" y="0"/>
                  <a:pt x="680" y="0"/>
                </a:cubicBezTo>
                <a:cubicBezTo>
                  <a:pt x="725" y="0"/>
                  <a:pt x="771" y="136"/>
                  <a:pt x="816" y="136"/>
                </a:cubicBezTo>
                <a:cubicBezTo>
                  <a:pt x="861" y="136"/>
                  <a:pt x="907" y="0"/>
                  <a:pt x="952" y="0"/>
                </a:cubicBezTo>
                <a:cubicBezTo>
                  <a:pt x="997" y="0"/>
                  <a:pt x="1043" y="136"/>
                  <a:pt x="1088" y="136"/>
                </a:cubicBezTo>
                <a:cubicBezTo>
                  <a:pt x="1133" y="136"/>
                  <a:pt x="1180" y="0"/>
                  <a:pt x="1225" y="0"/>
                </a:cubicBezTo>
                <a:cubicBezTo>
                  <a:pt x="1270" y="0"/>
                  <a:pt x="1315" y="68"/>
                  <a:pt x="1361" y="136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596188" y="4868863"/>
            <a:ext cx="360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200">
                <a:solidFill>
                  <a:srgbClr val="CC0000"/>
                </a:solidFill>
              </a:rPr>
              <a:t>×</a:t>
            </a:r>
            <a:endParaRPr lang="ru-RU" altLang="ru-RU" sz="3200">
              <a:solidFill>
                <a:srgbClr val="CC0000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3276600" y="5157788"/>
            <a:ext cx="417512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3276600" y="5157788"/>
            <a:ext cx="0" cy="215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4716463" y="5157788"/>
            <a:ext cx="0" cy="215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372225" y="5157788"/>
            <a:ext cx="0" cy="215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7451725" y="5157788"/>
            <a:ext cx="0" cy="215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1" name="WordArt 19"/>
          <p:cNvSpPr>
            <a:spLocks noChangeArrowheads="1" noChangeShapeType="1" noTextEdit="1"/>
          </p:cNvSpPr>
          <p:nvPr/>
        </p:nvSpPr>
        <p:spPr bwMode="auto">
          <a:xfrm>
            <a:off x="4572000" y="4868863"/>
            <a:ext cx="792163" cy="1444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10">
                <a:solidFill>
                  <a:srgbClr val="CC0000"/>
                </a:solidFill>
                <a:latin typeface="Times New Roman"/>
                <a:cs typeface="Times New Roman"/>
              </a:rPr>
              <a:t>Какие?</a:t>
            </a:r>
          </a:p>
        </p:txBody>
      </p:sp>
    </p:spTree>
    <p:extLst>
      <p:ext uri="{BB962C8B-B14F-4D97-AF65-F5344CB8AC3E}">
        <p14:creationId xmlns:p14="http://schemas.microsoft.com/office/powerpoint/2010/main" val="98972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6" grpId="0" build="p"/>
      <p:bldP spid="3077" grpId="0" animBg="1"/>
      <p:bldP spid="3078" grpId="0" animBg="1"/>
      <p:bldP spid="3079" grpId="0" animBg="1"/>
      <p:bldP spid="3080" grpId="0"/>
      <p:bldP spid="3082" grpId="0" animBg="1"/>
      <p:bldP spid="3083" grpId="0" animBg="1"/>
      <p:bldP spid="3084" grpId="0" animBg="1"/>
      <p:bldP spid="3085" grpId="0" animBg="1"/>
      <p:bldP spid="3090" grpId="0" animBg="1"/>
      <p:bldP spid="30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5292725" y="5300663"/>
            <a:ext cx="358775" cy="3603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3779838" y="5516563"/>
            <a:ext cx="144462" cy="1444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869113" cy="1527175"/>
          </a:xfrm>
        </p:spPr>
        <p:txBody>
          <a:bodyPr/>
          <a:lstStyle/>
          <a:p>
            <a:pPr algn="l"/>
            <a:r>
              <a:rPr lang="ru-RU" altLang="ru-RU" sz="4000">
                <a:solidFill>
                  <a:srgbClr val="33339D"/>
                </a:solidFill>
              </a:rPr>
              <a:t>Как  обозначить  на  письме  однородные  члены  предложения?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565400"/>
            <a:ext cx="6765925" cy="2201863"/>
          </a:xfrm>
        </p:spPr>
        <p:txBody>
          <a:bodyPr/>
          <a:lstStyle/>
          <a:p>
            <a:r>
              <a:rPr lang="ru-RU" altLang="ru-RU">
                <a:solidFill>
                  <a:srgbClr val="CC0000"/>
                </a:solidFill>
              </a:rPr>
              <a:t>Однородные  члены  предложения пишутся  через  запятую  или  соединяются  союзами  И, А, НО.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24075" y="5229225"/>
            <a:ext cx="6624638" cy="1223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/>
              <a:t>    </a:t>
            </a:r>
            <a:r>
              <a:rPr lang="ru-RU" altLang="ru-RU" sz="2400">
                <a:solidFill>
                  <a:srgbClr val="33339D"/>
                </a:solidFill>
              </a:rPr>
              <a:t>Снегири,  синицы  и  воробьи  каждый  день прилетали к  нашей  кормушке.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627313" y="5661025"/>
            <a:ext cx="11525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067175" y="5661025"/>
            <a:ext cx="11525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795963" y="5661025"/>
            <a:ext cx="11525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4" grpId="0" animBg="1"/>
      <p:bldP spid="9218" grpId="0"/>
      <p:bldP spid="9219" grpId="0" build="p"/>
      <p:bldP spid="9220" grpId="0" build="p"/>
      <p:bldP spid="9221" grpId="0" animBg="1"/>
      <p:bldP spid="9222" grpId="0" animBg="1"/>
      <p:bldP spid="92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7019925" y="6165850"/>
            <a:ext cx="431800" cy="358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5724525" y="5734050"/>
            <a:ext cx="719138" cy="431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5651500" y="5300663"/>
            <a:ext cx="504825" cy="3603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869113" cy="1527175"/>
          </a:xfrm>
        </p:spPr>
        <p:txBody>
          <a:bodyPr/>
          <a:lstStyle/>
          <a:p>
            <a:pPr algn="l"/>
            <a:r>
              <a:rPr lang="ru-RU" altLang="ru-RU" sz="4000">
                <a:solidFill>
                  <a:srgbClr val="33339D"/>
                </a:solidFill>
              </a:rPr>
              <a:t>Какие  союзы  используются  с  однородными  членами?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565400"/>
            <a:ext cx="7200900" cy="2592388"/>
          </a:xfrm>
        </p:spPr>
        <p:txBody>
          <a:bodyPr/>
          <a:lstStyle/>
          <a:p>
            <a:r>
              <a:rPr lang="ru-RU" altLang="ru-RU">
                <a:solidFill>
                  <a:srgbClr val="CC0000"/>
                </a:solidFill>
              </a:rPr>
              <a:t>Перед  А  и  НО  всегда  пишется  запятая,  а  перед  союзом  И – нет.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08175" y="5229225"/>
            <a:ext cx="6913563" cy="1223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/>
              <a:t>    </a:t>
            </a:r>
            <a:r>
              <a:rPr lang="ru-RU" altLang="ru-RU" sz="2400">
                <a:solidFill>
                  <a:srgbClr val="33339D"/>
                </a:solidFill>
              </a:rPr>
              <a:t>Днем  светит  солнце  , а  ночью – луна. </a:t>
            </a:r>
          </a:p>
          <a:p>
            <a:pPr>
              <a:buFontTx/>
              <a:buNone/>
            </a:pPr>
            <a:r>
              <a:rPr lang="ru-RU" altLang="ru-RU" sz="2400">
                <a:solidFill>
                  <a:srgbClr val="33339D"/>
                </a:solidFill>
              </a:rPr>
              <a:t>    Зима  была  морозная  ,  но  солнечная.</a:t>
            </a:r>
          </a:p>
          <a:p>
            <a:pPr>
              <a:buFontTx/>
              <a:buNone/>
            </a:pPr>
            <a:r>
              <a:rPr lang="ru-RU" altLang="ru-RU" sz="2400">
                <a:solidFill>
                  <a:srgbClr val="33339D"/>
                </a:solidFill>
              </a:rPr>
              <a:t>    Моя  мама  очень  любит  розы  и  лилии.</a:t>
            </a:r>
          </a:p>
        </p:txBody>
      </p:sp>
    </p:spTree>
    <p:extLst>
      <p:ext uri="{BB962C8B-B14F-4D97-AF65-F5344CB8AC3E}">
        <p14:creationId xmlns:p14="http://schemas.microsoft.com/office/powerpoint/2010/main" val="34698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4" grpId="0" animBg="1"/>
      <p:bldP spid="12293" grpId="0" animBg="1"/>
      <p:bldP spid="12290" grpId="0"/>
      <p:bldP spid="12291" grpId="0" build="p"/>
      <p:bldP spid="1229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303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Тема Office</vt:lpstr>
      <vt:lpstr>1_Тема Office</vt:lpstr>
      <vt:lpstr>2_Тема Office</vt:lpstr>
      <vt:lpstr>3_Тема Office</vt:lpstr>
      <vt:lpstr>Пастель</vt:lpstr>
      <vt:lpstr>1_Пастель</vt:lpstr>
      <vt:lpstr>2_Пастель</vt:lpstr>
      <vt:lpstr>3_Пастель</vt:lpstr>
      <vt:lpstr>4_Пастель</vt:lpstr>
      <vt:lpstr>5_Пастель</vt:lpstr>
      <vt:lpstr>6_Пастель</vt:lpstr>
      <vt:lpstr>7_Пастель</vt:lpstr>
      <vt:lpstr>8_Пастель</vt:lpstr>
      <vt:lpstr>9_Пастель</vt:lpstr>
      <vt:lpstr>Однородные члены предложения</vt:lpstr>
      <vt:lpstr>Презентация PowerPoint</vt:lpstr>
      <vt:lpstr>Презентация PowerPoint</vt:lpstr>
      <vt:lpstr>Презентация PowerPoint</vt:lpstr>
      <vt:lpstr>комбайн</vt:lpstr>
      <vt:lpstr>Работа по учебнику стр. 44</vt:lpstr>
      <vt:lpstr>Что  такое  ОДНОРОДНЫЕ   ЧЛЕНЫ  ПРЕДЛОЖЕНИЯ?</vt:lpstr>
      <vt:lpstr>Как  обозначить  на  письме  однородные  члены  предложения?</vt:lpstr>
      <vt:lpstr>Какие  союзы  используются  с  однородными  членами?</vt:lpstr>
      <vt:lpstr>Найди  однородные  члены предложения</vt:lpstr>
      <vt:lpstr>Найди  однородные  члены предложения</vt:lpstr>
      <vt:lpstr>Подчеркни главные члены предложения</vt:lpstr>
      <vt:lpstr>Найди  однородные  члены предложения</vt:lpstr>
      <vt:lpstr>Найди  однородные  члены предложения</vt:lpstr>
      <vt:lpstr>Найди  однородные  члены предложения</vt:lpstr>
      <vt:lpstr>Найди  однородные  члены предложения</vt:lpstr>
      <vt:lpstr>Упр. 84 - устно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Однородные члены предложения</dc:title>
  <dc:creator>Пользователь</dc:creator>
  <cp:lastModifiedBy>Пользователь</cp:lastModifiedBy>
  <cp:revision>10</cp:revision>
  <dcterms:created xsi:type="dcterms:W3CDTF">2013-10-03T11:38:33Z</dcterms:created>
  <dcterms:modified xsi:type="dcterms:W3CDTF">2014-04-12T06:20:04Z</dcterms:modified>
</cp:coreProperties>
</file>