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9B76-FAA5-419C-8F00-805F13970C74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80AD-11B3-47BB-A270-7888AC936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80AD-11B3-47BB-A270-7888AC936F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7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01F389-F79C-4D8D-872E-867223B934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B6B7A-4DFA-4604-BB61-CA8BAF919F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5D4EF-30DD-41AE-A578-AB329DDE35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7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9926-84CE-4959-BADF-A44BAD709B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0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D8D6A-8582-4EE6-9025-D4A574A09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28D9-59F8-4C12-95F9-0B6D5037F6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49F3F-6503-40E8-A8C3-35BD598268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6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01DB-8462-47CD-BD17-F5CB7C1DE2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2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71D2C-EFE1-4ABB-A343-2C2E3D10C8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1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B9374-59E8-4163-BCF3-1DE8E43379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2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AA6E-AD73-4ED6-816F-198F5E381F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2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A6970-287A-4845-81AE-293195153E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8892480" cy="1780108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latin typeface="Monotype Corsiva" pitchFamily="66" charset="0"/>
              </a:rPr>
              <a:t>Урок </a:t>
            </a:r>
            <a:br>
              <a:rPr lang="ru-RU" sz="8900" b="1" dirty="0" smtClean="0">
                <a:latin typeface="Monotype Corsiva" pitchFamily="66" charset="0"/>
              </a:rPr>
            </a:br>
            <a:r>
              <a:rPr lang="ru-RU" sz="8900" b="1" dirty="0" smtClean="0">
                <a:latin typeface="Monotype Corsiva" pitchFamily="66" charset="0"/>
              </a:rPr>
              <a:t>русского языка</a:t>
            </a:r>
            <a:br>
              <a:rPr lang="ru-RU" sz="8900" b="1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4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4732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Учитель: Сукачева Евгения Викторовна</a:t>
            </a:r>
          </a:p>
          <a:p>
            <a:pPr algn="r"/>
            <a:r>
              <a:rPr lang="ru-RU" dirty="0" smtClean="0"/>
              <a:t>Первая квалификационная категория</a:t>
            </a:r>
          </a:p>
          <a:p>
            <a:pPr algn="r"/>
            <a:r>
              <a:rPr lang="ru-RU" dirty="0" smtClean="0"/>
              <a:t>МОУ СОШ № 21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Волгограда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-963488"/>
            <a:ext cx="8424936" cy="5256584"/>
          </a:xfrm>
        </p:spPr>
        <p:txBody>
          <a:bodyPr>
            <a:normAutofit fontScale="85000" lnSpcReduction="20000"/>
          </a:bodyPr>
          <a:lstStyle/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Яблоку негде упасть. 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з-за тридевять земель.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Найдём общий язык.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1804" y="620688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</a:t>
            </a:r>
            <a:r>
              <a:rPr lang="ru-RU" dirty="0"/>
              <a:t>у</a:t>
            </a:r>
            <a:r>
              <a:rPr lang="ru-RU" dirty="0" smtClean="0"/>
              <a:t>рока: </a:t>
            </a:r>
            <a:br>
              <a:rPr lang="ru-RU" dirty="0" smtClean="0"/>
            </a:br>
            <a:r>
              <a:rPr lang="ru-RU" dirty="0" smtClean="0"/>
              <a:t>«Устойчивые выражения»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8712968" cy="307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466" y="47667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2400" b="1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>
                <a:solidFill>
                  <a:srgbClr val="7030A0"/>
                </a:solidFill>
                <a:latin typeface="Calibri"/>
              </a:rPr>
              <a:t>Значение фразеологизмов разъясняется во фразеологических словарях русского языка.</a:t>
            </a:r>
            <a:r>
              <a:rPr lang="ru-RU" sz="3200" cap="none" spc="0" dirty="0">
                <a:solidFill>
                  <a:srgbClr val="7030A0"/>
                </a:solidFill>
                <a:latin typeface="Calibri"/>
              </a:rPr>
              <a:t/>
            </a:r>
            <a:br>
              <a:rPr lang="ru-RU" sz="3200" cap="none" spc="0" dirty="0">
                <a:solidFill>
                  <a:srgbClr val="7030A0"/>
                </a:solidFill>
                <a:latin typeface="Calibri"/>
              </a:rPr>
            </a:br>
            <a:r>
              <a:rPr lang="ru-RU" sz="3200" b="1" cap="none" spc="0" dirty="0">
                <a:solidFill>
                  <a:srgbClr val="7030A0"/>
                </a:solidFill>
                <a:latin typeface="Calibri"/>
              </a:rPr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7859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249488"/>
            <a:ext cx="20605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78593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60848"/>
            <a:ext cx="770681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3" name="Picture 2" descr="C:\Users\User\Desktop\18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092950" cy="1036638"/>
          </a:xfrm>
        </p:spPr>
        <p:txBody>
          <a:bodyPr/>
          <a:lstStyle/>
          <a:p>
            <a:pPr algn="ctr"/>
            <a:r>
              <a:rPr lang="ru-RU" sz="3200" b="1" i="1">
                <a:solidFill>
                  <a:schemeClr val="accent2"/>
                </a:solidFill>
              </a:rPr>
              <a:t>Физминутка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2134125"/>
            <a:ext cx="316865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C0000"/>
                </a:solidFill>
              </a:rPr>
              <a:t>Закончите и изобразите фразеологизм</a:t>
            </a:r>
            <a:r>
              <a:rPr lang="ru-RU" sz="1600" b="1" i="1" dirty="0">
                <a:solidFill>
                  <a:srgbClr val="CC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C0000"/>
                </a:solidFill>
              </a:rPr>
              <a:t>(мимикой, движениями)</a:t>
            </a:r>
            <a:r>
              <a:rPr lang="ru-RU" sz="1600" b="1" dirty="0">
                <a:solidFill>
                  <a:srgbClr val="CC0000"/>
                </a:solidFill>
              </a:rPr>
              <a:t>: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Голоден как </a:t>
            </a:r>
            <a:r>
              <a:rPr lang="ru-RU" b="1" dirty="0">
                <a:solidFill>
                  <a:srgbClr val="000000"/>
                </a:solidFill>
              </a:rPr>
              <a:t>…</a:t>
            </a:r>
            <a:endParaRPr lang="ru-RU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Хитёр </a:t>
            </a:r>
            <a:r>
              <a:rPr lang="ru-RU" dirty="0" smtClean="0">
                <a:solidFill>
                  <a:srgbClr val="000000"/>
                </a:solidFill>
              </a:rPr>
              <a:t>как …</a:t>
            </a:r>
            <a:endParaRPr 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Труслив как </a:t>
            </a:r>
            <a:r>
              <a:rPr lang="ru-RU" b="1" dirty="0">
                <a:solidFill>
                  <a:srgbClr val="000000"/>
                </a:solidFill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Надут </a:t>
            </a:r>
            <a:r>
              <a:rPr lang="ru-RU" dirty="0">
                <a:solidFill>
                  <a:srgbClr val="000000"/>
                </a:solidFill>
              </a:rPr>
              <a:t>как </a:t>
            </a:r>
            <a:r>
              <a:rPr lang="ru-RU" b="1" dirty="0">
                <a:solidFill>
                  <a:srgbClr val="000000"/>
                </a:solidFill>
              </a:rPr>
              <a:t>…</a:t>
            </a: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3" b="13286"/>
          <a:stretch>
            <a:fillRect/>
          </a:stretch>
        </p:blipFill>
        <p:spPr bwMode="auto">
          <a:xfrm>
            <a:off x="7308850" y="1989138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7777" r="12204" b="8223"/>
          <a:stretch>
            <a:fillRect/>
          </a:stretch>
        </p:blipFill>
        <p:spPr bwMode="auto">
          <a:xfrm>
            <a:off x="5508625" y="1989138"/>
            <a:ext cx="168275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71675"/>
            <a:ext cx="1758950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1733550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7994848" cy="4032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Домашнее задание.</a:t>
            </a:r>
            <a:br>
              <a:rPr lang="ru-RU" dirty="0" smtClean="0"/>
            </a:br>
            <a:r>
              <a:rPr lang="ru-RU" dirty="0" smtClean="0"/>
              <a:t>Найдите в словаре несколько фразеологических оборотов, запишите в тетрадь, объясните их значение . Нарисуйте  иллюстрацию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54</Words>
  <Application>Microsoft Office PowerPoint</Application>
  <PresentationFormat>Экран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Профиль</vt:lpstr>
      <vt:lpstr>Урок  русского языка 4 класс </vt:lpstr>
      <vt:lpstr>Презентация PowerPoint</vt:lpstr>
      <vt:lpstr>     Тема урока:  «Устойчивые выражения»</vt:lpstr>
      <vt:lpstr> Значение фразеологизмов разъясняется во фразеологических словарях русского языка.  </vt:lpstr>
      <vt:lpstr>                                     </vt:lpstr>
      <vt:lpstr>Физминутка</vt:lpstr>
      <vt:lpstr>                 Домашнее задание. Найдите в словаре несколько фразеологических оборотов, запишите в тетрадь, объясните их значение . Нарисуйте  иллюстрацию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4 класс </dc:title>
  <dc:creator>User</dc:creator>
  <cp:lastModifiedBy>User</cp:lastModifiedBy>
  <cp:revision>13</cp:revision>
  <dcterms:created xsi:type="dcterms:W3CDTF">2014-01-25T09:18:29Z</dcterms:created>
  <dcterms:modified xsi:type="dcterms:W3CDTF">2014-02-04T04:40:59Z</dcterms:modified>
</cp:coreProperties>
</file>