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0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5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2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3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1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1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9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6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7AF9-43AB-43CB-B3C8-42AD14BEF170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6604-C68A-47D6-9B3A-1D001578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dberries.ru/catalog/1112414/detail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пейзаж\8227053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" y="0"/>
            <a:ext cx="911488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Русский язык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 февраля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правильно написать окончания имен прилагательных?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b="1" i="0" dirty="0" smtClean="0">
                <a:effectLst/>
                <a:latin typeface="Helvetica Neue"/>
              </a:rPr>
              <a:t>Просклонять словосочетание -  теплая зимняя </a:t>
            </a:r>
            <a:r>
              <a:rPr lang="ru-RU" b="1" i="0" u="sng" dirty="0" smtClean="0">
                <a:effectLst/>
                <a:latin typeface="Helvetica Neue"/>
                <a:hlinkClick r:id="rId2"/>
              </a:rPr>
              <a:t>шубка</a:t>
            </a:r>
            <a:r>
              <a:rPr lang="ru-RU" b="1" i="0" dirty="0" smtClean="0">
                <a:effectLst/>
                <a:latin typeface="Helvetica Neue"/>
              </a:rPr>
              <a:t>.</a:t>
            </a:r>
          </a:p>
          <a:p>
            <a:pPr>
              <a:buFont typeface="Arial"/>
              <a:buChar char="•"/>
            </a:pPr>
            <a:r>
              <a:rPr lang="ru-RU" b="1" i="0" dirty="0" smtClean="0">
                <a:effectLst/>
                <a:latin typeface="Helvetica Neue"/>
              </a:rPr>
              <a:t>Сравните вопросы в винительном и творительных падежах.</a:t>
            </a:r>
          </a:p>
          <a:p>
            <a:pPr>
              <a:buFont typeface="Arial"/>
              <a:buChar char="•"/>
            </a:pPr>
            <a:r>
              <a:rPr lang="ru-RU" b="1" i="0" dirty="0" smtClean="0">
                <a:effectLst/>
                <a:latin typeface="Helvetica Neue"/>
              </a:rPr>
              <a:t>Сравните окончания.</a:t>
            </a:r>
          </a:p>
          <a:p>
            <a:pPr>
              <a:buFont typeface="Arial"/>
              <a:buChar char="•"/>
            </a:pPr>
            <a:r>
              <a:rPr lang="ru-RU" b="1" i="0" dirty="0" smtClean="0">
                <a:effectLst/>
                <a:latin typeface="Helvetica Neue"/>
              </a:rPr>
              <a:t>В чем различие </a:t>
            </a:r>
            <a:r>
              <a:rPr lang="ru-RU" b="1" i="0" dirty="0" err="1" smtClean="0">
                <a:effectLst/>
                <a:latin typeface="Helvetica Neue"/>
              </a:rPr>
              <a:t>В.п</a:t>
            </a:r>
            <a:r>
              <a:rPr lang="ru-RU" b="1" i="0" dirty="0" smtClean="0">
                <a:effectLst/>
                <a:latin typeface="Helvetica Neue"/>
              </a:rPr>
              <a:t>. и Т.п. падежей?</a:t>
            </a:r>
          </a:p>
          <a:p>
            <a:pPr>
              <a:buFont typeface="Arial"/>
              <a:buChar char="•"/>
            </a:pPr>
            <a:r>
              <a:rPr lang="ru-RU" b="1" i="0" dirty="0" smtClean="0">
                <a:effectLst/>
                <a:latin typeface="Helvetica Neue"/>
              </a:rPr>
              <a:t>как еще можно определить падежи?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0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Десятое  февраля.</a:t>
            </a:r>
            <a:br>
              <a:rPr lang="ru-RU" sz="6000" b="1" i="1" dirty="0" smtClean="0"/>
            </a:br>
            <a:r>
              <a:rPr lang="ru-RU" sz="6000" b="1" i="1" dirty="0" smtClean="0"/>
              <a:t>Понедельник.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392488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Helvetica Neue"/>
              </a:rPr>
              <a:t>В словосочетаниях подобрать основу по данным окончаниям:</a:t>
            </a:r>
          </a:p>
          <a:p>
            <a:r>
              <a:rPr lang="ru-RU" sz="3600" b="1" i="1" dirty="0" smtClean="0">
                <a:effectLst/>
              </a:rPr>
              <a:t>В ………</a:t>
            </a:r>
            <a:r>
              <a:rPr lang="ru-RU" sz="3600" b="1" i="1" dirty="0" err="1" smtClean="0">
                <a:effectLst/>
              </a:rPr>
              <a:t>юю</a:t>
            </a:r>
            <a:r>
              <a:rPr lang="ru-RU" sz="3600" b="1" i="1" dirty="0" smtClean="0">
                <a:effectLst/>
              </a:rPr>
              <a:t> пору, ………ей порою, </a:t>
            </a:r>
            <a:br>
              <a:rPr lang="ru-RU" sz="3600" b="1" i="1" dirty="0" smtClean="0">
                <a:effectLst/>
              </a:rPr>
            </a:br>
            <a:r>
              <a:rPr lang="ru-RU" sz="3600" b="1" i="1" dirty="0" smtClean="0">
                <a:effectLst/>
              </a:rPr>
              <a:t>………</a:t>
            </a:r>
            <a:r>
              <a:rPr lang="ru-RU" sz="3600" b="1" i="1" dirty="0" err="1" smtClean="0">
                <a:effectLst/>
              </a:rPr>
              <a:t>ую</a:t>
            </a:r>
            <a:r>
              <a:rPr lang="ru-RU" sz="3600" b="1" i="1" dirty="0" smtClean="0">
                <a:effectLst/>
              </a:rPr>
              <a:t> ночь, в ……….</a:t>
            </a:r>
            <a:r>
              <a:rPr lang="ru-RU" sz="3600" b="1" i="1" dirty="0" err="1" smtClean="0">
                <a:effectLst/>
              </a:rPr>
              <a:t>ую</a:t>
            </a:r>
            <a:r>
              <a:rPr lang="ru-RU" sz="3600" b="1" i="1" dirty="0" smtClean="0">
                <a:effectLst/>
              </a:rPr>
              <a:t> погоду, </a:t>
            </a:r>
            <a:br>
              <a:rPr lang="ru-RU" sz="3600" b="1" i="1" dirty="0" smtClean="0">
                <a:effectLst/>
              </a:rPr>
            </a:br>
            <a:r>
              <a:rPr lang="ru-RU" sz="3600" b="1" i="1" dirty="0" smtClean="0">
                <a:effectLst/>
              </a:rPr>
              <a:t>………</a:t>
            </a:r>
            <a:r>
              <a:rPr lang="ru-RU" sz="3600" b="1" i="1" dirty="0" err="1" smtClean="0">
                <a:effectLst/>
              </a:rPr>
              <a:t>юю</a:t>
            </a:r>
            <a:r>
              <a:rPr lang="ru-RU" sz="3600" b="1" i="1" dirty="0" smtClean="0">
                <a:effectLst/>
              </a:rPr>
              <a:t> дорогу, перед ………….ей дорогой, </a:t>
            </a:r>
            <a:br>
              <a:rPr lang="ru-RU" sz="3600" b="1" i="1" dirty="0" smtClean="0">
                <a:effectLst/>
              </a:rPr>
            </a:br>
            <a:r>
              <a:rPr lang="ru-RU" sz="3600" b="1" i="1" dirty="0" smtClean="0">
                <a:effectLst/>
              </a:rPr>
              <a:t>За …….им сугробом, по ………..ей тайге, </a:t>
            </a:r>
            <a:br>
              <a:rPr lang="ru-RU" sz="3600" b="1" i="1" dirty="0" smtClean="0">
                <a:effectLst/>
              </a:rPr>
            </a:br>
            <a:r>
              <a:rPr lang="ru-RU" sz="3600" b="1" i="1" dirty="0" smtClean="0">
                <a:effectLst/>
              </a:rPr>
              <a:t>Под …..</a:t>
            </a:r>
            <a:r>
              <a:rPr lang="ru-RU" sz="3600" b="1" i="1" dirty="0" err="1" smtClean="0">
                <a:effectLst/>
              </a:rPr>
              <a:t>ую</a:t>
            </a:r>
            <a:r>
              <a:rPr lang="ru-RU" sz="3600" b="1" i="1" dirty="0" smtClean="0">
                <a:effectLst/>
              </a:rPr>
              <a:t> корку, через ………..</a:t>
            </a:r>
            <a:r>
              <a:rPr lang="ru-RU" sz="3600" b="1" i="1" dirty="0" err="1" smtClean="0">
                <a:effectLst/>
              </a:rPr>
              <a:t>ую</a:t>
            </a:r>
            <a:r>
              <a:rPr lang="ru-RU" sz="3600" b="1" i="1" dirty="0" smtClean="0">
                <a:effectLst/>
              </a:rPr>
              <a:t> речку.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2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Какое словосочетание лишнее?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effectLst/>
                <a:latin typeface="Helvetica Neue"/>
              </a:rPr>
              <a:t>В зимн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юю</a:t>
            </a:r>
            <a:r>
              <a:rPr lang="ru-RU" sz="4000" b="1" i="1" dirty="0" smtClean="0">
                <a:effectLst/>
                <a:latin typeface="Helvetica Neue"/>
              </a:rPr>
              <a:t> пору, </a:t>
            </a:r>
            <a:r>
              <a:rPr lang="ru-RU" sz="4000" b="1" i="1" dirty="0" smtClean="0">
                <a:effectLst/>
                <a:latin typeface="Helvetica Neue"/>
              </a:rPr>
              <a:t>осенн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ей</a:t>
            </a:r>
            <a:r>
              <a:rPr lang="ru-RU" sz="4000" b="1" i="1" dirty="0" smtClean="0">
                <a:effectLst/>
                <a:latin typeface="Helvetica Neue"/>
              </a:rPr>
              <a:t> </a:t>
            </a:r>
            <a:r>
              <a:rPr lang="ru-RU" sz="4000" b="1" i="1" dirty="0" smtClean="0">
                <a:effectLst/>
                <a:latin typeface="Helvetica Neue"/>
              </a:rPr>
              <a:t>порою, морозн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ую</a:t>
            </a:r>
            <a:r>
              <a:rPr lang="ru-RU" sz="4000" b="1" i="1" dirty="0" smtClean="0">
                <a:effectLst/>
                <a:latin typeface="Helvetica Neue"/>
              </a:rPr>
              <a:t> ночь, в </a:t>
            </a:r>
            <a:r>
              <a:rPr lang="ru-RU" sz="4000" b="1" i="1" dirty="0" smtClean="0">
                <a:effectLst/>
                <a:latin typeface="Helvetica Neue"/>
              </a:rPr>
              <a:t>ясн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ую</a:t>
            </a:r>
            <a:r>
              <a:rPr lang="ru-RU" sz="4000" b="1" i="1" dirty="0" smtClean="0">
                <a:effectLst/>
                <a:latin typeface="Helvetica Neue"/>
              </a:rPr>
              <a:t> </a:t>
            </a:r>
            <a:r>
              <a:rPr lang="ru-RU" sz="4000" b="1" i="1" dirty="0" smtClean="0">
                <a:effectLst/>
                <a:latin typeface="Helvetica Neue"/>
              </a:rPr>
              <a:t>погоду, зимн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юю</a:t>
            </a:r>
            <a:r>
              <a:rPr lang="ru-RU" sz="4000" b="1" i="1" dirty="0" smtClean="0">
                <a:effectLst/>
                <a:latin typeface="Helvetica Neue"/>
              </a:rPr>
              <a:t> дорогу, перед дальн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ей </a:t>
            </a:r>
            <a:r>
              <a:rPr lang="ru-RU" sz="4000" b="1" i="1" dirty="0" smtClean="0">
                <a:effectLst/>
                <a:latin typeface="Helvetica Neue"/>
              </a:rPr>
              <a:t>дорогой, за высок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им</a:t>
            </a:r>
            <a:r>
              <a:rPr lang="ru-RU" sz="4000" b="1" i="1" dirty="0" smtClean="0">
                <a:effectLst/>
                <a:latin typeface="Helvetica Neue"/>
              </a:rPr>
              <a:t> сугробом, по дремуч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ей</a:t>
            </a:r>
            <a:r>
              <a:rPr lang="ru-RU" sz="4000" b="1" i="1" dirty="0" smtClean="0">
                <a:effectLst/>
                <a:latin typeface="Helvetica Neue"/>
              </a:rPr>
              <a:t> тайге, под ледяну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ю</a:t>
            </a:r>
            <a:r>
              <a:rPr lang="ru-RU" sz="4000" b="1" i="1" dirty="0" smtClean="0">
                <a:effectLst/>
                <a:latin typeface="Helvetica Neue"/>
              </a:rPr>
              <a:t> корку, через замерзш</a:t>
            </a:r>
            <a:r>
              <a:rPr lang="ru-RU" sz="4000" b="1" i="1" dirty="0" smtClean="0">
                <a:solidFill>
                  <a:srgbClr val="FF0000"/>
                </a:solidFill>
                <a:effectLst/>
                <a:latin typeface="Helvetica Neue"/>
              </a:rPr>
              <a:t>ую</a:t>
            </a:r>
            <a:r>
              <a:rPr lang="ru-RU" sz="4000" b="1" i="1" dirty="0" smtClean="0">
                <a:effectLst/>
                <a:latin typeface="Helvetica Neue"/>
              </a:rPr>
              <a:t> речку.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4400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Спишите, </a:t>
            </a:r>
            <a:r>
              <a:rPr lang="ru-RU" sz="3200" b="1" dirty="0" err="1" smtClean="0">
                <a:solidFill>
                  <a:srgbClr val="002060"/>
                </a:solidFill>
              </a:rPr>
              <a:t>вставляяпропущенные</a:t>
            </a:r>
            <a:r>
              <a:rPr lang="ru-RU" sz="3200" b="1" dirty="0" smtClean="0">
                <a:solidFill>
                  <a:srgbClr val="002060"/>
                </a:solidFill>
              </a:rPr>
              <a:t> орфограммы и  окончания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Autofit/>
          </a:bodyPr>
          <a:lstStyle/>
          <a:p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Снежн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..  шуба  нужна  для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з..щиты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  от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х..л..да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. Хор..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шо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хл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..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бам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 под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снежн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.. шубой. Т..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пло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 им под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пуш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..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ст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… подушкой. В суров..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морозн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…..зиму в снег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пряч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..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тся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 тетерева и глухари. В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мягк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…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постельк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… они устроили себе н..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члег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. Под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снежн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….. покрывалом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маленьк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…. мышка находит себе пищу. Бурундук спит в ямке под 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легк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… п..</a:t>
            </a:r>
            <a:r>
              <a:rPr lang="ru-RU" sz="4400" b="1" i="0" dirty="0" err="1" smtClean="0">
                <a:effectLst/>
                <a:latin typeface="Propisi" panose="02000508030000020003" pitchFamily="2" charset="0"/>
              </a:rPr>
              <a:t>ринкой</a:t>
            </a:r>
            <a:r>
              <a:rPr lang="ru-RU" sz="4400" b="1" i="0" dirty="0" smtClean="0">
                <a:effectLst/>
                <a:latin typeface="Propisi" panose="02000508030000020003" pitchFamily="2" charset="0"/>
              </a:rPr>
              <a:t>.</a:t>
            </a:r>
            <a:endParaRPr lang="ru-RU" sz="4400" b="1" dirty="0"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2656"/>
            <a:ext cx="914400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b="1" i="0" dirty="0" smtClean="0">
                <a:effectLst/>
                <a:latin typeface="Helvetica Neue"/>
              </a:rPr>
              <a:t>Задания по вариантам:</a:t>
            </a:r>
            <a:endParaRPr lang="ru-RU" b="0" i="0" dirty="0" smtClean="0">
              <a:effectLst/>
              <a:latin typeface="Helvetica Neue"/>
            </a:endParaRPr>
          </a:p>
          <a:p>
            <a:r>
              <a:rPr lang="ru-RU" b="1" i="0" dirty="0" smtClean="0">
                <a:effectLst/>
                <a:latin typeface="Helvetica Neue"/>
              </a:rPr>
              <a:t>1 вариант:</a:t>
            </a:r>
            <a:endParaRPr lang="ru-RU" b="0" i="0" dirty="0" smtClean="0">
              <a:effectLst/>
              <a:latin typeface="Helvetica Neue"/>
            </a:endParaRPr>
          </a:p>
          <a:p>
            <a:r>
              <a:rPr lang="ru-RU" sz="3900" b="0" i="0" dirty="0" smtClean="0">
                <a:effectLst/>
                <a:latin typeface="Helvetica Neue"/>
              </a:rPr>
              <a:t>Выписать предложения с именами прилагательными в </a:t>
            </a:r>
            <a:r>
              <a:rPr lang="ru-RU" sz="3900" b="0" i="0" dirty="0" err="1" smtClean="0">
                <a:effectLst/>
                <a:latin typeface="Helvetica Neue"/>
              </a:rPr>
              <a:t>В.п</a:t>
            </a:r>
            <a:r>
              <a:rPr lang="ru-RU" sz="3900" b="0" i="0" dirty="0" smtClean="0">
                <a:effectLst/>
                <a:latin typeface="Helvetica Neue"/>
              </a:rPr>
              <a:t>. Произвести синтаксический разбор предложения.</a:t>
            </a:r>
          </a:p>
          <a:p>
            <a:r>
              <a:rPr lang="ru-RU" b="1" i="0" dirty="0" smtClean="0">
                <a:effectLst/>
                <a:latin typeface="Helvetica Neue"/>
              </a:rPr>
              <a:t>2вариант:</a:t>
            </a:r>
            <a:endParaRPr lang="ru-RU" b="0" i="0" dirty="0" smtClean="0">
              <a:effectLst/>
              <a:latin typeface="Helvetica Neue"/>
            </a:endParaRPr>
          </a:p>
          <a:p>
            <a:r>
              <a:rPr lang="ru-RU" sz="3900" b="0" i="0" dirty="0" smtClean="0">
                <a:effectLst/>
                <a:latin typeface="Helvetica Neue"/>
              </a:rPr>
              <a:t>Выписать предложения с именами прилагательными в Т.п. Произвести синтаксический разбор предложения.</a:t>
            </a:r>
          </a:p>
          <a:p>
            <a:r>
              <a:rPr lang="ru-RU" b="0" i="0" dirty="0" smtClean="0">
                <a:solidFill>
                  <a:srgbClr val="7030A0"/>
                </a:solidFill>
                <a:effectLst/>
                <a:latin typeface="Helvetica Neue"/>
              </a:rPr>
              <a:t>- На какие правила вам встретились пропущенные орфограммы?</a:t>
            </a:r>
          </a:p>
          <a:p>
            <a:r>
              <a:rPr lang="ru-RU" b="0" i="0" dirty="0" smtClean="0">
                <a:solidFill>
                  <a:srgbClr val="7030A0"/>
                </a:solidFill>
                <a:effectLst/>
                <a:latin typeface="Helvetica Neue"/>
              </a:rPr>
              <a:t>- Взаимопроверка. Самооценка.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17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Работа по учебнику стр. 30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256584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/>
              <a:t>Упр. 336 по выбору</a:t>
            </a:r>
          </a:p>
          <a:p>
            <a:r>
              <a:rPr lang="ru-RU" sz="5400" b="1" dirty="0" smtClean="0"/>
              <a:t>Стр. 32 упр. 341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Домашнее                задание </a:t>
            </a:r>
            <a:r>
              <a:rPr lang="ru-RU" sz="5400" b="1" dirty="0" smtClean="0"/>
              <a:t>стр.30                       упр. 337 (устно)</a:t>
            </a:r>
          </a:p>
          <a:p>
            <a:r>
              <a:rPr lang="ru-RU" sz="5400" b="1" dirty="0" smtClean="0"/>
              <a:t>Упр. 338 (</a:t>
            </a:r>
            <a:r>
              <a:rPr lang="ru-RU" sz="5400" b="1" dirty="0" err="1" smtClean="0"/>
              <a:t>письм</a:t>
            </a:r>
            <a:r>
              <a:rPr lang="ru-RU" sz="5400" b="1" dirty="0" smtClean="0"/>
              <a:t>)</a:t>
            </a:r>
          </a:p>
          <a:p>
            <a:endParaRPr lang="ru-RU" sz="5400" b="1" dirty="0"/>
          </a:p>
        </p:txBody>
      </p:sp>
      <p:pic>
        <p:nvPicPr>
          <p:cNvPr id="1026" name="Picture 2" descr="E:\Фото\пейзаж\55636819_1267028864_0_1b5d6_ae02e360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10306"/>
            <a:ext cx="3335770" cy="44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Русский язык  10 февраля</vt:lpstr>
      <vt:lpstr>Как правильно написать окончания имен прилагательных?</vt:lpstr>
      <vt:lpstr>Десятое  февраля. Понедельник.</vt:lpstr>
      <vt:lpstr>Какое словосочетание лишнее?</vt:lpstr>
      <vt:lpstr>Спишите, вставляяпропущенные орфограммы и  окончания</vt:lpstr>
      <vt:lpstr>Презентация PowerPoint</vt:lpstr>
      <vt:lpstr>Работа по учебнику стр. 30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прпо</dc:title>
  <dc:creator>Пользователь</dc:creator>
  <cp:lastModifiedBy>Пользователь</cp:lastModifiedBy>
  <cp:revision>4</cp:revision>
  <dcterms:created xsi:type="dcterms:W3CDTF">2014-02-09T12:12:09Z</dcterms:created>
  <dcterms:modified xsi:type="dcterms:W3CDTF">2014-04-12T08:15:46Z</dcterms:modified>
</cp:coreProperties>
</file>