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A7F92-62C7-4C81-A4C9-8522580DC8D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7C175-0A38-4354-A1D1-7467E930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7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0" y="-12376150"/>
            <a:ext cx="1588" cy="26142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451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0" y="-12376150"/>
            <a:ext cx="1588" cy="26142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0" y="-12376150"/>
            <a:ext cx="1588" cy="26142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712-FA23-4A74-9642-474D54C6A3E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BA7-8A45-4F42-9F45-F90B7BA1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5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712-FA23-4A74-9642-474D54C6A3E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BA7-8A45-4F42-9F45-F90B7BA1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1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712-FA23-4A74-9642-474D54C6A3E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BA7-8A45-4F42-9F45-F90B7BA1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1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B72A4-434F-4316-8522-E072121048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61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C5021-784D-4A19-8303-F1DF82777C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4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A9E8A-6547-47DE-AE61-C3C39F87E1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7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B3D5-C704-4FFF-8F74-06B20705F5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02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14F44-6D45-4E81-B169-4254B31AE4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01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F17E-F977-4C26-AC70-0D48F707AA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2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1D24E-C0ED-4D3F-AB0A-6DC5F2BDF9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00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8E174-49C9-4F79-9AAF-5B6BA1E554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1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712-FA23-4A74-9642-474D54C6A3E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BA7-8A45-4F42-9F45-F90B7BA1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05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3D724-2721-4E74-BD66-291CCAB66B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41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E370-3184-4D6A-872F-FC13763167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3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-206375"/>
            <a:ext cx="2055812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5038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FC0E-535C-4375-AD8A-932ED1B38D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12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712-FA23-4A74-9642-474D54C6A3E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BA7-8A45-4F42-9F45-F90B7BA1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2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712-FA23-4A74-9642-474D54C6A3E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BA7-8A45-4F42-9F45-F90B7BA1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6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712-FA23-4A74-9642-474D54C6A3E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BA7-8A45-4F42-9F45-F90B7BA1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6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712-FA23-4A74-9642-474D54C6A3E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BA7-8A45-4F42-9F45-F90B7BA1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712-FA23-4A74-9642-474D54C6A3E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BA7-8A45-4F42-9F45-F90B7BA1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0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712-FA23-4A74-9642-474D54C6A3E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BA7-8A45-4F42-9F45-F90B7BA1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0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712-FA23-4A74-9642-474D54C6A3E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BA7-8A45-4F42-9F45-F90B7BA1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7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D712-FA23-4A74-9642-474D54C6A3E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BA7-8A45-4F42-9F45-F90B7BA1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5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D1FF"/>
            </a:gs>
            <a:gs pos="100000">
              <a:srgbClr val="E1E8F5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325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A74DE48A-F096-4FCE-B8E8-B8F68E31F55F}" type="slidenum">
              <a:rPr lang="en-GB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1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картинки для презентаций\0_7294b_cdc27b8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860"/>
            <a:ext cx="9113721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Сочинение по картине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60363"/>
            <a:ext cx="3100387" cy="2151062"/>
          </a:xfrm>
          <a:prstGeom prst="rect">
            <a:avLst/>
          </a:prstGeom>
          <a:noFill/>
          <a:ln w="936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6" t="14832" b="16115"/>
          <a:stretch>
            <a:fillRect/>
          </a:stretch>
        </p:blipFill>
        <p:spPr bwMode="auto">
          <a:xfrm>
            <a:off x="6659563" y="2339975"/>
            <a:ext cx="2309812" cy="4319588"/>
          </a:xfrm>
          <a:prstGeom prst="rect">
            <a:avLst/>
          </a:prstGeom>
          <a:noFill/>
          <a:ln w="936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9388" y="2700338"/>
            <a:ext cx="6300787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Мягкий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солнечный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свет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освещает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лимонно-желтую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стену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.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ru-RU" sz="2800" b="1" dirty="0">
              <a:solidFill>
                <a:srgbClr val="002060"/>
              </a:solidFill>
              <a:latin typeface="Verdana" pitchFamily="34" charset="0"/>
            </a:endParaRP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Гладкая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стена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дома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залита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золотистым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светом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.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536849" y="97133"/>
            <a:ext cx="54006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</a:rPr>
              <a:t>У крыльца стоит усталая, 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</a:rPr>
              <a:t>рыжая лошадка. Она </a:t>
            </a:r>
          </a:p>
          <a:p>
            <a:pPr defTabSz="449263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</a:rPr>
              <a:t>дремлет на солнышке.</a:t>
            </a:r>
          </a:p>
        </p:txBody>
      </p:sp>
    </p:spTree>
    <p:extLst>
      <p:ext uri="{BB962C8B-B14F-4D97-AF65-F5344CB8AC3E}">
        <p14:creationId xmlns:p14="http://schemas.microsoft.com/office/powerpoint/2010/main" val="2272965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1210"/>
            <a:ext cx="5076056" cy="382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-1" y="500063"/>
            <a:ext cx="3851921" cy="343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Белоснежный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ковер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снега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пожелтел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стал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грязным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рыхлым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, в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нем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проваливается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нога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85749" y="4831556"/>
            <a:ext cx="85010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При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помощи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цвета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и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света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художник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показывает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нам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радость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439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79512" y="3855176"/>
            <a:ext cx="8750176" cy="26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Ярко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светит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весеннее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солнце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.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Его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яркие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лучи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били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в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глаза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. В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воздухе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пахло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сосной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.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Яркие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краски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природы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придают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картине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прекрасное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cs typeface="Arial" charset="0"/>
              </a:rPr>
              <a:t>ощущение</a:t>
            </a:r>
            <a:r>
              <a:rPr lang="en-GB" altLang="ru-RU" sz="2800" b="1" dirty="0">
                <a:solidFill>
                  <a:srgbClr val="002060"/>
                </a:solidFill>
                <a:cs typeface="Arial" charset="0"/>
              </a:rPr>
              <a:t>. </a:t>
            </a:r>
            <a:endParaRPr lang="en-GB" altLang="ru-RU" sz="24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14313"/>
            <a:ext cx="4514850" cy="3419475"/>
          </a:xfrm>
          <a:prstGeom prst="rect">
            <a:avLst/>
          </a:prstGeom>
          <a:noFill/>
          <a:ln w="936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11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79512" y="135715"/>
            <a:ext cx="8784975" cy="64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2800" b="1" dirty="0" err="1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На</a:t>
            </a:r>
            <a:r>
              <a:rPr lang="en-GB" altLang="ru-RU" sz="2800" b="1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картине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Левитана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И.И. «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Март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»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передано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состояние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весенней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природы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.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Мы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можем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здесь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услышать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радостно-тревожные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звуки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пробуждающейся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жизни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.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Поет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звонкая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веселая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капель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.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Тихонько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шуршит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снег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сползающий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с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крыши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дома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согретого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солнцем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.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На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фоне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нежно-голубого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неба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качаются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и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как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бы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шепчутся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между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собой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тоненькие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деревца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471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07504" y="68263"/>
            <a:ext cx="8928992" cy="632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Светятся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белые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стволы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 smtClean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бер</a:t>
            </a:r>
            <a:r>
              <a:rPr lang="ru-RU" altLang="ru-RU" sz="3000" b="1" dirty="0" smtClean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ё</a:t>
            </a:r>
            <a:r>
              <a:rPr lang="en-GB" altLang="ru-RU" sz="3000" b="1" dirty="0" smtClean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з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, а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за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ними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т</a:t>
            </a:r>
            <a:r>
              <a:rPr lang="ru-RU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ё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мная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зелень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сос</a:t>
            </a:r>
            <a:r>
              <a:rPr lang="ru-RU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е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н. 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Снег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на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крыш</a:t>
            </a:r>
            <a:r>
              <a:rPr lang="ru-RU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ах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подтаял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GB" altLang="ru-RU" sz="3000" b="1" dirty="0" err="1" smtClean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на</a:t>
            </a:r>
            <a:r>
              <a:rPr lang="ru-RU" altLang="ru-RU" sz="3000" b="1" dirty="0" smtClean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 smtClean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дорога</a:t>
            </a:r>
            <a:r>
              <a:rPr lang="ru-RU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х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потемнел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стал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рыхлым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На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белом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снегу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синие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тени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от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осин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и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сос</a:t>
            </a:r>
            <a:r>
              <a:rPr lang="ru-RU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е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н.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Грачи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спешат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соорудить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на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береза</a:t>
            </a:r>
            <a:r>
              <a:rPr lang="ru-RU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х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гнезда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 В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голубом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небе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тоненькие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веточки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берез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переливаются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разными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цветами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 В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проталина</a:t>
            </a:r>
            <a:r>
              <a:rPr lang="ru-RU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х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булькает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0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вода</a:t>
            </a:r>
            <a:r>
              <a:rPr lang="en-GB" altLang="ru-RU" sz="30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57188" y="3908425"/>
            <a:ext cx="8501062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94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79512" y="155602"/>
            <a:ext cx="8784976" cy="674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Снежные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сугробы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потеряли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свою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белизну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и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осели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под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солнечными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лучами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Природа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с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радостной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улыбкой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встречает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весну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Природа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ликует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после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долгого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зимнего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сна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По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сторонам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дороги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росли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высокие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белоствольные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березки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На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березовой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ветке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висит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легкий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крошечный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домик</a:t>
            </a:r>
            <a:r>
              <a:rPr lang="en-GB" altLang="ru-RU" sz="32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25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51520" y="476672"/>
            <a:ext cx="8640960" cy="5080494"/>
          </a:xfrm>
          <a:prstGeom prst="rect">
            <a:avLst/>
          </a:prstGeom>
          <a:solidFill>
            <a:srgbClr val="F2DCDB"/>
          </a:solidFill>
          <a:ln w="38160">
            <a:solidFill>
              <a:srgbClr val="7030A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dirty="0" smtClean="0">
                <a:solidFill>
                  <a:srgbClr val="660033"/>
                </a:solidFill>
                <a:latin typeface="Verdana" pitchFamily="34" charset="0"/>
                <a:cs typeface="Times New Roman" pitchFamily="18" charset="0"/>
              </a:rPr>
              <a:t>план</a:t>
            </a:r>
            <a:endParaRPr lang="en-GB" altLang="ru-RU" sz="3600" b="1" dirty="0">
              <a:solidFill>
                <a:srgbClr val="660033"/>
              </a:solidFill>
              <a:latin typeface="Verdana" pitchFamily="34" charset="0"/>
              <a:cs typeface="Times New Roman" pitchFamily="18" charset="0"/>
            </a:endParaRPr>
          </a:p>
          <a:p>
            <a:pPr algn="just"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Verdana" pitchFamily="34" charset="0"/>
              <a:buChar char="•"/>
            </a:pPr>
            <a:r>
              <a:rPr lang="en-GB" altLang="ru-RU" sz="3600" b="1" i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Яркий</a:t>
            </a:r>
            <a:r>
              <a:rPr lang="en-GB" altLang="ru-RU" sz="3600" b="1" i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600" b="1" i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солнечный</a:t>
            </a:r>
            <a:r>
              <a:rPr lang="en-GB" altLang="ru-RU" sz="3600" b="1" i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600" b="1" i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день</a:t>
            </a:r>
            <a:r>
              <a:rPr lang="en-GB" altLang="ru-RU" sz="3600" b="1" i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  <a:p>
            <a:pPr algn="just"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Verdana" pitchFamily="34" charset="0"/>
              <a:buChar char="•"/>
            </a:pPr>
            <a:r>
              <a:rPr lang="en-GB" altLang="ru-RU" sz="3600" b="1" i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Лошадка</a:t>
            </a:r>
            <a:r>
              <a:rPr lang="en-GB" altLang="ru-RU" sz="3600" b="1" i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у </a:t>
            </a:r>
            <a:r>
              <a:rPr lang="en-GB" altLang="ru-RU" sz="3600" b="1" i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крыльца</a:t>
            </a:r>
            <a:r>
              <a:rPr lang="en-GB" altLang="ru-RU" sz="3600" b="1" i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ru-RU" altLang="ru-RU" sz="3600" b="1" i="1" dirty="0">
              <a:solidFill>
                <a:srgbClr val="000099"/>
              </a:solidFill>
              <a:latin typeface="Verdana" pitchFamily="34" charset="0"/>
              <a:cs typeface="Times New Roman" pitchFamily="18" charset="0"/>
            </a:endParaRPr>
          </a:p>
          <a:p>
            <a:pPr algn="just"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Verdana" pitchFamily="34" charset="0"/>
              <a:buChar char="•"/>
            </a:pPr>
            <a:r>
              <a:rPr lang="en-GB" altLang="ru-RU" sz="3600" b="1" i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600" b="1" i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Мартовский</a:t>
            </a:r>
            <a:r>
              <a:rPr lang="en-GB" altLang="ru-RU" sz="3600" b="1" i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600" b="1" i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снег</a:t>
            </a:r>
            <a:r>
              <a:rPr lang="en-GB" altLang="ru-RU" sz="3600" b="1" i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  <a:p>
            <a:pPr algn="just"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Verdana" pitchFamily="34" charset="0"/>
              <a:buChar char="•"/>
            </a:pPr>
            <a:r>
              <a:rPr lang="en-GB" altLang="ru-RU" sz="3600" b="1" i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Манящий</a:t>
            </a:r>
            <a:r>
              <a:rPr lang="en-GB" altLang="ru-RU" sz="3600" b="1" i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600" b="1" i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лес</a:t>
            </a:r>
            <a:r>
              <a:rPr lang="en-GB" altLang="ru-RU" sz="3600" b="1" i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  <a:p>
            <a:pPr algn="just"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Verdana" pitchFamily="34" charset="0"/>
              <a:buChar char="•"/>
            </a:pPr>
            <a:r>
              <a:rPr lang="en-GB" altLang="ru-RU" sz="3600" b="1" i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Мое</a:t>
            </a:r>
            <a:r>
              <a:rPr lang="en-GB" altLang="ru-RU" sz="3600" b="1" i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600" b="1" i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отношение</a:t>
            </a:r>
            <a:r>
              <a:rPr lang="en-GB" altLang="ru-RU" sz="3600" b="1" i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 к </a:t>
            </a:r>
            <a:r>
              <a:rPr lang="en-GB" altLang="ru-RU" sz="3600" b="1" i="1" dirty="0" err="1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картине</a:t>
            </a:r>
            <a:r>
              <a:rPr lang="en-GB" altLang="ru-RU" sz="3600" b="1" i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088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3"/>
            <a:ext cx="8001000" cy="6445250"/>
          </a:xfrm>
          <a:prstGeom prst="rect">
            <a:avLst/>
          </a:prstGeom>
          <a:noFill/>
          <a:ln w="936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08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901700" y="214313"/>
            <a:ext cx="7375525" cy="5721350"/>
            <a:chOff x="568" y="135"/>
            <a:chExt cx="4646" cy="3604"/>
          </a:xfrm>
        </p:grpSpPr>
        <p:pic>
          <p:nvPicPr>
            <p:cNvPr id="51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135"/>
              <a:ext cx="4647" cy="3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25" name="Picture 3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70" t="20193" r="1840" b="20613"/>
            <a:stretch>
              <a:fillRect/>
            </a:stretch>
          </p:blipFill>
          <p:spPr bwMode="auto">
            <a:xfrm>
              <a:off x="4924" y="871"/>
              <a:ext cx="205" cy="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26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12" t="40349" r="6241" b="17940"/>
            <a:stretch>
              <a:fillRect/>
            </a:stretch>
          </p:blipFill>
          <p:spPr bwMode="auto">
            <a:xfrm>
              <a:off x="4001" y="1588"/>
              <a:ext cx="923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27" name="Picture 5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40" t="59207" r="32730" b="23325"/>
            <a:stretch>
              <a:fillRect/>
            </a:stretch>
          </p:blipFill>
          <p:spPr bwMode="auto">
            <a:xfrm>
              <a:off x="2874" y="2268"/>
              <a:ext cx="820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28" name="Picture 6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909" r="49277"/>
            <a:stretch>
              <a:fillRect/>
            </a:stretch>
          </p:blipFill>
          <p:spPr bwMode="auto">
            <a:xfrm>
              <a:off x="568" y="2358"/>
              <a:ext cx="2357" cy="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29" name="Picture 7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066" b="31398"/>
            <a:stretch>
              <a:fillRect/>
            </a:stretch>
          </p:blipFill>
          <p:spPr bwMode="auto">
            <a:xfrm>
              <a:off x="568" y="135"/>
              <a:ext cx="2459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30" name="Picture 8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40" r="22794" b="39479"/>
            <a:stretch>
              <a:fillRect/>
            </a:stretch>
          </p:blipFill>
          <p:spPr bwMode="auto">
            <a:xfrm>
              <a:off x="2874" y="135"/>
              <a:ext cx="1280" cy="2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519363" y="6119813"/>
            <a:ext cx="3600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2800">
                <a:solidFill>
                  <a:srgbClr val="660066"/>
                </a:solidFill>
              </a:rPr>
              <a:t>Левитан И.И. Март</a:t>
            </a:r>
          </a:p>
        </p:txBody>
      </p:sp>
    </p:spTree>
    <p:extLst>
      <p:ext uri="{BB962C8B-B14F-4D97-AF65-F5344CB8AC3E}">
        <p14:creationId xmlns:p14="http://schemas.microsoft.com/office/powerpoint/2010/main" val="3922112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3390900" cy="4633913"/>
          </a:xfrm>
          <a:prstGeom prst="rect">
            <a:avLst/>
          </a:prstGeom>
          <a:noFill/>
          <a:ln w="936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642938" y="5143500"/>
            <a:ext cx="1738312" cy="366713"/>
            <a:chOff x="405" y="3240"/>
            <a:chExt cx="1095" cy="231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405" y="3240"/>
              <a:ext cx="62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449263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ru-RU" b="1">
                  <a:solidFill>
                    <a:srgbClr val="0070C0"/>
                  </a:solidFill>
                  <a:latin typeface="Verdana" pitchFamily="34" charset="0"/>
                </a:rPr>
                <a:t>1860 -</a:t>
              </a:r>
            </a:p>
          </p:txBody>
        </p:sp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938" y="3240"/>
              <a:ext cx="56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449263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ru-RU" b="1">
                  <a:solidFill>
                    <a:srgbClr val="0070C0"/>
                  </a:solidFill>
                  <a:latin typeface="Verdana" pitchFamily="34" charset="0"/>
                </a:rPr>
                <a:t>1900 </a:t>
              </a:r>
            </a:p>
          </p:txBody>
        </p:sp>
      </p:grp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786188" y="357188"/>
            <a:ext cx="50006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2800" b="1">
                <a:solidFill>
                  <a:srgbClr val="0070C0"/>
                </a:solidFill>
                <a:latin typeface="Verdana" pitchFamily="34" charset="0"/>
              </a:rPr>
              <a:t>Исаак Ильич Левитан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3857625" y="1214438"/>
            <a:ext cx="50006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800" b="1" dirty="0">
                <a:solidFill>
                  <a:srgbClr val="4945A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Рано остался сиротой - умерли мать и отец.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800" b="1" dirty="0">
                <a:solidFill>
                  <a:srgbClr val="4945A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 тринадцатилетнем возрасте поступил в Московское училище живописи, ваяния и зодчества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800" b="1" dirty="0">
                <a:solidFill>
                  <a:srgbClr val="4945A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 1898 году удостаивается звания академика пейзажной живописи.</a:t>
            </a:r>
          </a:p>
        </p:txBody>
      </p:sp>
    </p:spTree>
    <p:extLst>
      <p:ext uri="{BB962C8B-B14F-4D97-AF65-F5344CB8AC3E}">
        <p14:creationId xmlns:p14="http://schemas.microsoft.com/office/powerpoint/2010/main" val="2820625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8" y="692696"/>
            <a:ext cx="2396804" cy="3274913"/>
          </a:xfrm>
          <a:prstGeom prst="rect">
            <a:avLst/>
          </a:prstGeom>
          <a:noFill/>
          <a:ln w="936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500063" y="4357688"/>
            <a:ext cx="1738312" cy="366712"/>
            <a:chOff x="315" y="2745"/>
            <a:chExt cx="1095" cy="231"/>
          </a:xfrm>
        </p:grpSpPr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315" y="2745"/>
              <a:ext cx="62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449263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ru-RU" b="1">
                  <a:solidFill>
                    <a:srgbClr val="0070C0"/>
                  </a:solidFill>
                  <a:latin typeface="Verdana" pitchFamily="34" charset="0"/>
                </a:rPr>
                <a:t>1860 -</a:t>
              </a:r>
            </a:p>
          </p:txBody>
        </p:sp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848" y="2745"/>
              <a:ext cx="56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449263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ru-RU" b="1">
                  <a:solidFill>
                    <a:srgbClr val="0070C0"/>
                  </a:solidFill>
                  <a:latin typeface="Verdana" pitchFamily="34" charset="0"/>
                </a:rPr>
                <a:t>1900 </a:t>
              </a:r>
            </a:p>
          </p:txBody>
        </p:sp>
      </p:grp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71438" y="5041900"/>
            <a:ext cx="8929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2699793" y="301992"/>
            <a:ext cx="6444208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800" b="1" dirty="0">
                <a:solidFill>
                  <a:srgbClr val="4945A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Преподает в Московском училище живописи, ваяния и зодчества, где сам когда-то учился. </a:t>
            </a:r>
            <a:endParaRPr lang="ru-RU" altLang="ru-RU" sz="1100" b="1" dirty="0">
              <a:solidFill>
                <a:srgbClr val="4945A1"/>
              </a:solidFill>
              <a:ea typeface="Calibri" pitchFamily="34" charset="0"/>
              <a:cs typeface="Times New Roman" pitchFamily="18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800" b="1" dirty="0">
                <a:solidFill>
                  <a:srgbClr val="4945A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Его картины с успехом демонстрируются на Всемирной выставке в Париже, на выставке в  Мюнхене. </a:t>
            </a:r>
            <a:endParaRPr lang="ru-RU" altLang="ru-RU" sz="1100" b="1" dirty="0">
              <a:solidFill>
                <a:srgbClr val="4945A1"/>
              </a:solidFill>
              <a:ea typeface="Calibri" pitchFamily="34" charset="0"/>
              <a:cs typeface="Times New Roman" pitchFamily="18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800" b="1" dirty="0">
                <a:solidFill>
                  <a:srgbClr val="4945A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Творческий путь художника длился всего около двадцати лет, но за эти годы он создал больше, чем все остальные пейзажисты России вместе взятые. </a:t>
            </a:r>
            <a:endParaRPr lang="ru-RU" altLang="ru-RU" b="1" dirty="0">
              <a:solidFill>
                <a:srgbClr val="4945A1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53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:\Документы Учитель\Гальцова Т.С\сту\зол осе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4613"/>
            <a:ext cx="40481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D:\Документы Учитель\Гальцова Т.С\сту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071813"/>
            <a:ext cx="2181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D:\Документы Учитель\Гальцова Т.С\сту\бер рощ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1438"/>
            <a:ext cx="40767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D:\Документы Учитель\Гальцова Т.С\сту\долина реки осен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071813"/>
            <a:ext cx="308768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D:\Документы Учитель\Гальцова Т.С\сту\зар пруд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000375"/>
            <a:ext cx="22415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785813" y="2571750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>
                <a:solidFill>
                  <a:srgbClr val="4945A1"/>
                </a:solidFill>
                <a:latin typeface="Arial" charset="0"/>
                <a:cs typeface="Arial" charset="0"/>
              </a:rPr>
              <a:t>Золотая осень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5500688" y="257175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>
                <a:solidFill>
                  <a:srgbClr val="4945A1"/>
                </a:solidFill>
                <a:latin typeface="Arial" charset="0"/>
                <a:cs typeface="Arial" charset="0"/>
              </a:rPr>
              <a:t>Березовая роща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6215063" y="5903913"/>
            <a:ext cx="3071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>
                <a:solidFill>
                  <a:srgbClr val="4945A1"/>
                </a:solidFill>
                <a:latin typeface="Arial" charset="0"/>
                <a:cs typeface="Arial" charset="0"/>
              </a:rPr>
              <a:t>Весна.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>
                <a:solidFill>
                  <a:srgbClr val="4945A1"/>
                </a:solidFill>
                <a:latin typeface="Arial" charset="0"/>
                <a:cs typeface="Arial" charset="0"/>
              </a:rPr>
              <a:t>Большая вода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357188" y="5903913"/>
            <a:ext cx="2000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>
                <a:solidFill>
                  <a:srgbClr val="4945A1"/>
                </a:solidFill>
                <a:latin typeface="Arial" charset="0"/>
              </a:rPr>
              <a:t>Заросший пруд</a:t>
            </a: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3286125" y="5715000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>
                <a:solidFill>
                  <a:srgbClr val="4945A1"/>
                </a:solidFill>
                <a:latin typeface="Arial" charset="0"/>
              </a:rPr>
              <a:t>Долина реки</a:t>
            </a:r>
          </a:p>
        </p:txBody>
      </p:sp>
    </p:spTree>
    <p:extLst>
      <p:ext uri="{BB962C8B-B14F-4D97-AF65-F5344CB8AC3E}">
        <p14:creationId xmlns:p14="http://schemas.microsoft.com/office/powerpoint/2010/main" val="248694574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42875" y="276225"/>
            <a:ext cx="89296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08" y="188640"/>
            <a:ext cx="6608421" cy="5022999"/>
          </a:xfrm>
          <a:prstGeom prst="rect">
            <a:avLst/>
          </a:prstGeom>
          <a:noFill/>
          <a:ln w="936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11560" y="5282012"/>
            <a:ext cx="8172622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</a:rPr>
              <a:t>Г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</a:rPr>
              <a:t>_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</a:rPr>
              <a:t>луб</a:t>
            </a:r>
            <a:r>
              <a:rPr lang="ru-RU" altLang="ru-RU" sz="3200" b="1" dirty="0" err="1">
                <a:solidFill>
                  <a:srgbClr val="002060"/>
                </a:solidFill>
                <a:latin typeface="Verdana" pitchFamily="34" charset="0"/>
              </a:rPr>
              <a:t>ые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</a:rPr>
              <a:t>,  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</a:rPr>
              <a:t>ж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</a:rPr>
              <a:t>_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</a:rPr>
              <a:t>лты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</a:rPr>
              <a:t>е, 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</a:rPr>
              <a:t>з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</a:rPr>
              <a:t>_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</a:rPr>
              <a:t>лены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</a:rPr>
              <a:t>е, 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</a:rPr>
              <a:t>сини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</a:rPr>
              <a:t>е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</a:rPr>
              <a:t>, з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</a:rPr>
              <a:t>_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</a:rPr>
              <a:t>л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</a:rPr>
              <a:t>_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</a:rPr>
              <a:t>тисты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</a:rPr>
              <a:t>е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</a:rPr>
              <a:t>, 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</a:rPr>
              <a:t>белы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</a:rPr>
              <a:t>е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656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60363" y="3486150"/>
            <a:ext cx="5143500" cy="194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нег</a:t>
            </a: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разными</a:t>
            </a: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р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ыхлый</a:t>
            </a: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оттенками</a:t>
            </a: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перелива</a:t>
            </a:r>
            <a:r>
              <a:rPr lang="ru-RU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ет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ся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30199" y="5219700"/>
            <a:ext cx="7068167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к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ом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упадёт 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снега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скоро на подтаял солнце </a:t>
            </a:r>
            <a:r>
              <a:rPr lang="ru-RU" altLang="ru-RU" sz="3200" b="1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и </a:t>
            </a:r>
            <a:endParaRPr lang="ru-RU" altLang="ru-RU" sz="3200" b="1" dirty="0">
              <a:solidFill>
                <a:srgbClr val="00206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5210175" cy="2971800"/>
          </a:xfrm>
          <a:prstGeom prst="rect">
            <a:avLst/>
          </a:prstGeom>
          <a:noFill/>
          <a:ln w="936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17" y="285750"/>
            <a:ext cx="3086100" cy="4587875"/>
          </a:xfrm>
          <a:prstGeom prst="rect">
            <a:avLst/>
          </a:prstGeom>
          <a:noFill/>
          <a:ln w="936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053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2714625" cy="4324350"/>
          </a:xfrm>
          <a:prstGeom prst="rect">
            <a:avLst/>
          </a:prstGeom>
          <a:noFill/>
          <a:ln w="936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388" y="5286375"/>
            <a:ext cx="8713787" cy="1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</a:rPr>
              <a:t>С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ветятся</a:t>
            </a: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</a:rPr>
              <a:t>… с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тволы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</a:rPr>
              <a:t>осинок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, а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за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ними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</a:rPr>
              <a:t>…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зелень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сосен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95263"/>
            <a:ext cx="3987800" cy="4357687"/>
          </a:xfrm>
          <a:prstGeom prst="rect">
            <a:avLst/>
          </a:prstGeom>
          <a:noFill/>
          <a:ln w="936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4679950"/>
            <a:ext cx="91440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В </a:t>
            </a: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</a:rPr>
              <a:t>…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небе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пере</a:t>
            </a:r>
            <a:r>
              <a:rPr lang="ru-RU" altLang="ru-RU" sz="2800" b="1" dirty="0" err="1">
                <a:solidFill>
                  <a:srgbClr val="002060"/>
                </a:solidFill>
                <a:latin typeface="Verdana" pitchFamily="34" charset="0"/>
              </a:rPr>
              <a:t>плет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аются</a:t>
            </a: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</a:rPr>
              <a:t> …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веточки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2800" b="1" dirty="0" err="1">
                <a:solidFill>
                  <a:srgbClr val="002060"/>
                </a:solidFill>
                <a:latin typeface="Verdana" pitchFamily="34" charset="0"/>
              </a:rPr>
              <a:t>берез</a:t>
            </a:r>
            <a:r>
              <a:rPr lang="en-GB" altLang="ru-RU" sz="2800" b="1" dirty="0">
                <a:solidFill>
                  <a:srgbClr val="002060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431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9512" y="692696"/>
            <a:ext cx="5688632" cy="526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</a:rPr>
              <a:t>С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</a:rPr>
              <a:t>олнечный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</a:rPr>
              <a:t>свет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</a:rPr>
              <a:t>.  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</a:rPr>
              <a:t>Прозрач</a:t>
            </a:r>
            <a:r>
              <a:rPr lang="ru-RU" altLang="ru-RU" sz="3200" b="1" dirty="0" err="1">
                <a:solidFill>
                  <a:srgbClr val="002060"/>
                </a:solidFill>
                <a:latin typeface="Verdana" pitchFamily="34" charset="0"/>
              </a:rPr>
              <a:t>ный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</a:rPr>
              <a:t>воздух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</a:rPr>
              <a:t>.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Г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олубое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чистое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ликующее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сияющее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прозрачное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н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ебо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. 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Небо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льет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солнечные </a:t>
            </a:r>
            <a:r>
              <a:rPr lang="en-GB" altLang="ru-RU" sz="3200" b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лучи</a:t>
            </a:r>
            <a:r>
              <a:rPr lang="en-GB" altLang="ru-RU" sz="3200" b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1093"/>
            <a:ext cx="2689225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850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470</Words>
  <Application>Microsoft Office PowerPoint</Application>
  <PresentationFormat>Экран (4:3)</PresentationFormat>
  <Paragraphs>46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Сочинение по картине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по картине</dc:title>
  <dc:creator>Пользователь</dc:creator>
  <cp:lastModifiedBy>Пользователь</cp:lastModifiedBy>
  <cp:revision>4</cp:revision>
  <dcterms:created xsi:type="dcterms:W3CDTF">2014-03-16T11:48:24Z</dcterms:created>
  <dcterms:modified xsi:type="dcterms:W3CDTF">2014-03-16T12:30:26Z</dcterms:modified>
</cp:coreProperties>
</file>