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3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8000"/>
    <a:srgbClr val="CC3300"/>
    <a:srgbClr val="663300"/>
    <a:srgbClr val="FF66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.gendocs.ru/docs/index-163262.html" TargetMode="External"/><Relationship Id="rId2" Type="http://schemas.openxmlformats.org/officeDocument/2006/relationships/hyperlink" Target="http://human-world.narod.ru/zahozhaya-4.htm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cyberleninka.ru/article/n/pedagogicheskaya-diagnostika-v-protsesse-ekologicheskogo-obrazovaniya-suschnost-i-metodika-provedeniy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692696"/>
            <a:ext cx="813690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 w="1905"/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Воспитание экологического мировоззрения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 w="1905"/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у детей с ОВЗ</a:t>
            </a:r>
            <a:endParaRPr kumimoji="0" lang="ru-RU" sz="4800" b="1" i="0" u="none" strike="noStrike" kern="1200" normalizeH="0" baseline="0" noProof="0" dirty="0">
              <a:ln w="1905"/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861048"/>
            <a:ext cx="5060106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Банщикова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Зинаида Анатольевна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СКК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Уянская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60932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2013г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 rot="10800000" flipV="1">
            <a:off x="395536" y="404664"/>
            <a:ext cx="820891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Times New Roman" pitchFamily="18" charset="0"/>
                <a:cs typeface="Arial" pitchFamily="34" charset="0"/>
              </a:rPr>
              <a:t>Диагностика позволяет определить уровень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ea typeface="Times New Roman" pitchFamily="18" charset="0"/>
                <a:cs typeface="Arial" pitchFamily="34" charset="0"/>
              </a:rPr>
              <a:t>сформированности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элементарных экологических знаний и представлений учащихся с нарушениями интеллекта о растениях, животных, водоемах своей местности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знаний 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правилах поведения в природе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умений устанавливать причинно-следственные зависимости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самостоятельно накопленного экологического опыта, умения оценить свои и чужие поступки по отношению к природе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332656"/>
          <a:ext cx="8424936" cy="6096000"/>
        </p:xfrm>
        <a:graphic>
          <a:graphicData uri="http://schemas.openxmlformats.org/drawingml/2006/table">
            <a:tbl>
              <a:tblPr/>
              <a:tblGrid>
                <a:gridCol w="6938182"/>
                <a:gridCol w="743377"/>
                <a:gridCol w="743377"/>
              </a:tblGrid>
              <a:tr h="227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Вопрос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 класс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8 класс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4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1. Что такое экология?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-не смогли объяснить термин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 «экология - это охрана природы», под охраной они понимают только отрицание негативного "не рвать, не ломать, не убивать, не сорить и т.д."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указали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на позитивную экологическую деятельность человека: «можно подкармливать птиц зимой», «ухаживать за животными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2. Какие растения, животные нашей местности, водоемы тебе знакомы?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перечисляли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все известные им деревья и кустарники вне зависимости от места их произрастания, а животных - вне зависимости от среды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обитания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3. Как нужно вести себя в природе?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 не знаю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перечисление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запретов и частичное их объяснение 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70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5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4. Что такое Красная книга?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 не знаю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ответили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на вопрос и назвали несколько растений и животных из Красной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книги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62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1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5. Может ли человек прожить без природы?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- не смогли дать правильный ответь («в магазинах и так всего полно», «у нас в холодильнике много еды», «если исчезнет вода, все люди будут ходить грязные»)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28092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Интернет-ресурсы с диагностическими материалами:</a:t>
            </a:r>
          </a:p>
          <a:p>
            <a:endParaRPr lang="ru-RU" sz="2800" dirty="0" smtClean="0"/>
          </a:p>
          <a:p>
            <a:r>
              <a:rPr lang="en-US" sz="2800" dirty="0" smtClean="0">
                <a:hlinkClick r:id="rId2"/>
              </a:rPr>
              <a:t>http://human-world.narod.ru/zahozhaya-4.htm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en-US" sz="2800" dirty="0" smtClean="0">
                <a:hlinkClick r:id="rId3"/>
              </a:rPr>
              <a:t>http://do.gendocs.ru/docs/index-163262.html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en-US" sz="2800" dirty="0" smtClean="0">
                <a:hlinkClick r:id="rId4"/>
              </a:rPr>
              <a:t>http://cyberleninka.ru/article/n/pedagogicheskaya-diagnostika-v-protsesse-ekologicheskogo-obrazovaniya-suschnost-i-metodika-provedeniya</a:t>
            </a:r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8" y="1039376"/>
            <a:ext cx="77768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Экологическое воспитание: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Экологическое сознание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формируется на занятиях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Экологическое поведение - формируется с годами в практической деятельности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flipH="1">
            <a:off x="539552" y="1184553"/>
            <a:ext cx="806489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Цель экологического воспитания: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формирование ответственного отношения к окружающей среде, соблюдение нравственных и правовых принципов природопользования, активная деятельность по изучению и охране природы своей местности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548680"/>
            <a:ext cx="81724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  <a:tab pos="539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 Задачи: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  <a:tab pos="539750" algn="l"/>
              </a:tabLst>
            </a:pPr>
            <a:endParaRPr lang="ru-RU" sz="2800" b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0488" algn="l"/>
                <a:tab pos="539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Times New Roman" pitchFamily="18" charset="0"/>
                <a:cs typeface="Arial" pitchFamily="34" charset="0"/>
              </a:rPr>
              <a:t>образовательные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формирование системы знаний об экологических проблемах современности и пути их разрешения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  <a:tab pos="5397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0488" algn="l"/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формирование мотивов, потребностей и привычек экологически целесообразного поведения и деятельности, здорового образа жизни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  <a:tab pos="5397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0488" algn="l"/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Times New Roman" pitchFamily="18" charset="0"/>
                <a:cs typeface="Arial" pitchFamily="34" charset="0"/>
              </a:rPr>
              <a:t>развивающие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развитие системы практических умений  по улучшению окружающей среды своей местности; развитие стремления к активной деятельности по охране окружающей среды: интеллектуального, эмоционального, нравственного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55576" y="333236"/>
            <a:ext cx="73448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a typeface="Times New Roman" pitchFamily="18" charset="0"/>
                <a:cs typeface="Arial" pitchFamily="34" charset="0"/>
              </a:rPr>
              <a:t> Экскурсии в лес.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a typeface="Times New Roman" pitchFamily="18" charset="0"/>
                <a:cs typeface="Arial" pitchFamily="34" charset="0"/>
              </a:rPr>
              <a:t> Целевые прогулки по территории школы и за её пределы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cs typeface="Arial" pitchFamily="34" charset="0"/>
            </a:endParaRPr>
          </a:p>
        </p:txBody>
      </p:sp>
      <p:pic>
        <p:nvPicPr>
          <p:cNvPr id="2050" name="Picture 2" descr="H:\фото 2\SAM_52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9" y="1628800"/>
            <a:ext cx="3744416" cy="2808312"/>
          </a:xfrm>
          <a:prstGeom prst="rect">
            <a:avLst/>
          </a:prstGeom>
          <a:noFill/>
        </p:spPr>
      </p:pic>
      <p:pic>
        <p:nvPicPr>
          <p:cNvPr id="2051" name="Picture 3" descr="H:\фото 2\SAM_51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92015" y="3573017"/>
            <a:ext cx="3840425" cy="2880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55576" y="548679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a typeface="Times New Roman" pitchFamily="18" charset="0"/>
                <a:cs typeface="Arial" pitchFamily="34" charset="0"/>
              </a:rPr>
              <a:t> Тематические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a typeface="Times New Roman" pitchFamily="18" charset="0"/>
                <a:cs typeface="Arial" pitchFamily="34" charset="0"/>
              </a:rPr>
              <a:t> классные часы, беседы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cs typeface="Arial" pitchFamily="34" charset="0"/>
            </a:endParaRPr>
          </a:p>
        </p:txBody>
      </p:sp>
      <p:pic>
        <p:nvPicPr>
          <p:cNvPr id="5122" name="Picture 2" descr="H:\фото 2\SAM_57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7" y="1052736"/>
            <a:ext cx="3456384" cy="2592288"/>
          </a:xfrm>
          <a:prstGeom prst="rect">
            <a:avLst/>
          </a:prstGeom>
          <a:noFill/>
        </p:spPr>
      </p:pic>
      <p:pic>
        <p:nvPicPr>
          <p:cNvPr id="5123" name="Picture 3" descr="H:\фото 2\SAM_69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1106742"/>
            <a:ext cx="3384376" cy="2538282"/>
          </a:xfrm>
          <a:prstGeom prst="rect">
            <a:avLst/>
          </a:prstGeom>
          <a:noFill/>
        </p:spPr>
      </p:pic>
      <p:pic>
        <p:nvPicPr>
          <p:cNvPr id="5124" name="Picture 4" descr="H:\фото 2\SAM_17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861048"/>
            <a:ext cx="3456384" cy="2592288"/>
          </a:xfrm>
          <a:prstGeom prst="rect">
            <a:avLst/>
          </a:prstGeom>
          <a:noFill/>
        </p:spPr>
      </p:pic>
      <p:pic>
        <p:nvPicPr>
          <p:cNvPr id="5125" name="Picture 5" descr="H:\фото 2\SAM_535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3933056"/>
            <a:ext cx="3336371" cy="2502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55576" y="476672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a typeface="Times New Roman" pitchFamily="18" charset="0"/>
                <a:cs typeface="Arial" pitchFamily="34" charset="0"/>
              </a:rPr>
              <a:t> Труд в школе и на её территории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cs typeface="Arial" pitchFamily="34" charset="0"/>
            </a:endParaRPr>
          </a:p>
        </p:txBody>
      </p:sp>
      <p:pic>
        <p:nvPicPr>
          <p:cNvPr id="1027" name="Picture 3" descr="H:\фото 2\SAM_69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1268760"/>
            <a:ext cx="3035829" cy="2276872"/>
          </a:xfrm>
          <a:prstGeom prst="rect">
            <a:avLst/>
          </a:prstGeom>
          <a:noFill/>
        </p:spPr>
      </p:pic>
      <p:pic>
        <p:nvPicPr>
          <p:cNvPr id="1028" name="Picture 4" descr="H:\фото 2\SAM_03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005064"/>
            <a:ext cx="3168351" cy="2376263"/>
          </a:xfrm>
          <a:prstGeom prst="rect">
            <a:avLst/>
          </a:prstGeom>
          <a:noFill/>
        </p:spPr>
      </p:pic>
      <p:pic>
        <p:nvPicPr>
          <p:cNvPr id="1029" name="Picture 5" descr="H:\фото 2\SAM_69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3969060"/>
            <a:ext cx="3312368" cy="2484276"/>
          </a:xfrm>
          <a:prstGeom prst="rect">
            <a:avLst/>
          </a:prstGeom>
          <a:noFill/>
        </p:spPr>
      </p:pic>
      <p:pic>
        <p:nvPicPr>
          <p:cNvPr id="1031" name="Picture 7" descr="H:\фото 2\SAM_69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1323400"/>
            <a:ext cx="3456384" cy="214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3568" y="404664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a typeface="Times New Roman" pitchFamily="18" charset="0"/>
                <a:cs typeface="Arial" pitchFamily="34" charset="0"/>
              </a:rPr>
              <a:t> Поделки из природного материала,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a typeface="Times New Roman" pitchFamily="18" charset="0"/>
                <a:cs typeface="Arial" pitchFamily="34" charset="0"/>
              </a:rPr>
              <a:t> рисование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cs typeface="Arial" pitchFamily="34" charset="0"/>
            </a:endParaRPr>
          </a:p>
        </p:txBody>
      </p:sp>
      <p:pic>
        <p:nvPicPr>
          <p:cNvPr id="3074" name="Picture 2" descr="H:\фото 2\SAM_17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052735"/>
            <a:ext cx="3168352" cy="2372471"/>
          </a:xfrm>
          <a:prstGeom prst="rect">
            <a:avLst/>
          </a:prstGeom>
          <a:noFill/>
        </p:spPr>
      </p:pic>
      <p:pic>
        <p:nvPicPr>
          <p:cNvPr id="3075" name="Picture 3" descr="H:\фото 2\SAM_17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1052736"/>
            <a:ext cx="2448272" cy="2259943"/>
          </a:xfrm>
          <a:prstGeom prst="rect">
            <a:avLst/>
          </a:prstGeom>
          <a:noFill/>
        </p:spPr>
      </p:pic>
      <p:pic>
        <p:nvPicPr>
          <p:cNvPr id="3077" name="Picture 5" descr="H:\фото 2\SAM_17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04257" y="3537013"/>
            <a:ext cx="4427983" cy="2988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55576" y="333236"/>
            <a:ext cx="73448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a typeface="Times New Roman" pitchFamily="18" charset="0"/>
                <a:cs typeface="Arial" pitchFamily="34" charset="0"/>
              </a:rPr>
              <a:t> Праздники и развлечения экологической направленности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cs typeface="Arial" pitchFamily="34" charset="0"/>
            </a:endParaRPr>
          </a:p>
        </p:txBody>
      </p:sp>
      <p:pic>
        <p:nvPicPr>
          <p:cNvPr id="4098" name="Picture 2" descr="H:\фото 2\SAM_17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268760"/>
            <a:ext cx="2736304" cy="2592288"/>
          </a:xfrm>
          <a:prstGeom prst="rect">
            <a:avLst/>
          </a:prstGeom>
          <a:noFill/>
        </p:spPr>
      </p:pic>
      <p:pic>
        <p:nvPicPr>
          <p:cNvPr id="4099" name="Picture 3" descr="H:\фото 2\SAM_51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268760"/>
            <a:ext cx="3347864" cy="2510898"/>
          </a:xfrm>
          <a:prstGeom prst="rect">
            <a:avLst/>
          </a:prstGeom>
          <a:noFill/>
        </p:spPr>
      </p:pic>
      <p:pic>
        <p:nvPicPr>
          <p:cNvPr id="4100" name="Picture 4" descr="H:\фото 2\SAM_177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1" y="4221088"/>
            <a:ext cx="2736303" cy="2286253"/>
          </a:xfrm>
          <a:prstGeom prst="rect">
            <a:avLst/>
          </a:prstGeom>
          <a:noFill/>
        </p:spPr>
      </p:pic>
      <p:pic>
        <p:nvPicPr>
          <p:cNvPr id="4101" name="Picture 5" descr="H:\фото 2\SAM_669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4005064"/>
            <a:ext cx="3480387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431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22</cp:revision>
  <dcterms:created xsi:type="dcterms:W3CDTF">2013-08-23T08:38:35Z</dcterms:created>
  <dcterms:modified xsi:type="dcterms:W3CDTF">2014-12-16T06:41:59Z</dcterms:modified>
</cp:coreProperties>
</file>