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9" r:id="rId3"/>
    <p:sldId id="270" r:id="rId4"/>
    <p:sldId id="268" r:id="rId5"/>
    <p:sldId id="271" r:id="rId6"/>
    <p:sldId id="272" r:id="rId7"/>
    <p:sldId id="273" r:id="rId8"/>
    <p:sldId id="275" r:id="rId9"/>
    <p:sldId id="278" r:id="rId10"/>
    <p:sldId id="288" r:id="rId11"/>
    <p:sldId id="281" r:id="rId12"/>
    <p:sldId id="283" r:id="rId13"/>
    <p:sldId id="284" r:id="rId14"/>
    <p:sldId id="289" r:id="rId15"/>
    <p:sldId id="291" r:id="rId16"/>
    <p:sldId id="292" r:id="rId17"/>
    <p:sldId id="293" r:id="rId18"/>
    <p:sldId id="285" r:id="rId19"/>
    <p:sldId id="286" r:id="rId20"/>
    <p:sldId id="287" r:id="rId21"/>
    <p:sldId id="294" r:id="rId22"/>
    <p:sldId id="297" r:id="rId23"/>
    <p:sldId id="29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7000"/>
    <a:srgbClr val="004200"/>
    <a:srgbClr val="422100"/>
    <a:srgbClr val="800000"/>
    <a:srgbClr val="B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78847-CCEB-4165-AE3B-5947B78A4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9A171-D1A7-4DA0-84ED-EB36631A1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0C185-EDFB-484F-8D66-C35AAD2D5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A7095-10CA-42D3-9CAB-4C4CB2581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43EB8-27DC-4894-8D82-16214B2F7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938C7-9615-4E9B-9A23-7250B0DF8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26E86-B744-4FDC-990B-928624195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7E1D8-D4F4-48EE-B26B-6FC409D45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FAB1B-622E-489D-AF34-8BE7A4C38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5052E-F828-43D0-8D27-F451BD0B9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115AC-5F29-441E-A81A-C7B17453E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03D7709-EF36-4F8D-9566-02465B90E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64;&#1050;&#1054;&#1051;&#1040;2012\&#1054;&#1056;&#1050;&#1057;&#1069;\&#1053;&#1088;&#1072;&#1074;&#1089;&#1090;&#1074;&#1077;&#1085;&#1085;&#1099;&#1077;%20&#1080;&#1076;&#1077;&#1072;&#1083;&#1099;.%20&#1041;&#1086;&#1075;&#1072;&#1090;&#1099;&#1088;&#1080;\&#1062;&#1074;&#1077;&#1090;&#1099;%20-%20&#1075;&#1088;.%20&#1041;&#1086;&#1075;&#1072;&#1090;&#1099;&#1088;&#1089;&#1082;&#1072;&#1103;%20&#1053;&#1072;&#1096;&#1072;%20&#1057;&#1080;&#1083;&#1072;%20%20(audiopoisk.com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64;&#1082;&#1086;&#1083;&#1072;%20176\Desktop\&#1054;&#1073;&#1088;&#1072;&#1079;%20&#1088;&#1091;&#1089;&#1089;&#1082;&#1086;&#1075;&#1086;%20&#1073;&#1086;&#1075;&#1072;&#1090;&#1099;&#1088;&#1103;\&#1041;&#1086;&#1088;&#1086;&#1076;&#1080;&#1085;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#!/yandsearch?text=%D0%BA%D0%B0%D1%80%D1%82%D0%B8%D0%BD%D0%BA%D0%B8%20%D1%80%D1%83%D1%81%D1%81%D0%BA%D0%B8%D0%B5%20%D0%B1%D0%BE%D0%B3%D0%B0%D1%82%D1%8B%D1%80%D0%B8&amp;stype=image&amp;lr=51&amp;noreask=1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-fotki.yandex.ru/get/3006/shladik.40/0_19e3e_c2c4c212_X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5575" cy="1143000"/>
          </a:xfrm>
        </p:spPr>
        <p:txBody>
          <a:bodyPr/>
          <a:lstStyle/>
          <a:p>
            <a:pPr eaLnBrk="1" hangingPunct="1"/>
            <a:endParaRPr lang="ru-RU" smtClean="0">
              <a:solidFill>
                <a:srgbClr val="82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775575" cy="38877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Подзаголовок слайда</a:t>
            </a:r>
          </a:p>
        </p:txBody>
      </p:sp>
      <p:pic>
        <p:nvPicPr>
          <p:cNvPr id="2052" name="Рисунок 4" descr="Рисунок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72501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Цветы - гр. Богатырская Наша Сил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Цветы - гр. Богатырская Наша Сил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Цветы - гр. Богатырская Наша Сил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pic>
        <p:nvPicPr>
          <p:cNvPr id="2052" name="Picture 4" descr="Богаты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50"/>
            <a:ext cx="8632856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WordArt 7"/>
          <p:cNvSpPr>
            <a:spLocks noChangeArrowheads="1" noChangeShapeType="1" noTextEdit="1"/>
          </p:cNvSpPr>
          <p:nvPr/>
        </p:nvSpPr>
        <p:spPr bwMode="auto">
          <a:xfrm>
            <a:off x="1500166" y="5429264"/>
            <a:ext cx="6240484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4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C0015"/>
                </a:solidFill>
                <a:latin typeface="Monotype Corsiva"/>
              </a:rPr>
              <a:t>В. М. Васнецов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C0015"/>
                </a:solidFill>
                <a:latin typeface="Monotype Corsiva"/>
              </a:rPr>
              <a:t>"Богатыри"</a:t>
            </a:r>
          </a:p>
        </p:txBody>
      </p:sp>
      <p:pic>
        <p:nvPicPr>
          <p:cNvPr id="133128" name="Бородин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Бороди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33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28"/>
                </p:tgtEl>
              </p:cMediaNode>
            </p:audio>
            <p:audio>
              <p:cMediaNode numSld="999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pPr eaLnBrk="1" hangingPunct="1"/>
            <a:endParaRPr lang="ru-RU" smtClean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000250"/>
            <a:ext cx="8258175" cy="4125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b="1" dirty="0" smtClean="0">
                <a:solidFill>
                  <a:srgbClr val="B00000"/>
                </a:solidFill>
              </a:rPr>
              <a:t>1</a:t>
            </a:r>
            <a:r>
              <a:rPr lang="ru-RU" sz="4400" b="1" dirty="0" smtClean="0">
                <a:solidFill>
                  <a:srgbClr val="C00000"/>
                </a:solidFill>
              </a:rPr>
              <a:t>. БОДНЫЯР КИНИЧТИ</a:t>
            </a:r>
          </a:p>
          <a:p>
            <a:pPr eaLnBrk="1" hangingPunct="1">
              <a:buFontTx/>
              <a:buNone/>
            </a:pPr>
            <a:endParaRPr lang="ru-RU" sz="4400" dirty="0" smtClean="0"/>
          </a:p>
          <a:p>
            <a:pPr eaLnBrk="1" hangingPunct="1">
              <a:buFontTx/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2. </a:t>
            </a:r>
            <a:r>
              <a:rPr lang="ru-RU" sz="4400" b="1" dirty="0" smtClean="0">
                <a:solidFill>
                  <a:srgbClr val="0070C0"/>
                </a:solidFill>
              </a:rPr>
              <a:t>ШАЛЕА ПОЧИВОП</a:t>
            </a:r>
          </a:p>
          <a:p>
            <a:pPr eaLnBrk="1" hangingPunct="1">
              <a:buFontTx/>
              <a:buNone/>
            </a:pPr>
            <a:endParaRPr lang="ru-RU" sz="4400" dirty="0" smtClean="0"/>
          </a:p>
          <a:p>
            <a:pPr eaLnBrk="1" hangingPunct="1">
              <a:buFontTx/>
              <a:buNone/>
            </a:pPr>
            <a:r>
              <a:rPr lang="ru-RU" sz="4400" b="1" dirty="0" smtClean="0">
                <a:solidFill>
                  <a:srgbClr val="004200"/>
                </a:solidFill>
              </a:rPr>
              <a:t>3. ИЯЛЬ РУМОЦЕМ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28604"/>
            <a:ext cx="8429684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u="sng" spc="50" dirty="0">
                <a:ln w="11430"/>
                <a:solidFill>
                  <a:srgbClr val="007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зовут богатырей на картине?</a:t>
            </a:r>
            <a:br>
              <a:rPr lang="ru-RU" sz="4000" b="1" u="sng" spc="50" dirty="0">
                <a:ln w="11430"/>
                <a:solidFill>
                  <a:srgbClr val="007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u="sng" spc="50" dirty="0">
                <a:ln w="11430"/>
                <a:solidFill>
                  <a:srgbClr val="007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Расшифруйте имена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b="1" smtClean="0">
              <a:solidFill>
                <a:srgbClr val="007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5926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b="1" smtClean="0">
                <a:solidFill>
                  <a:srgbClr val="C00000"/>
                </a:solidFill>
              </a:rPr>
              <a:t>1ДОБРЫНЯ НИКИТИЧ</a:t>
            </a:r>
          </a:p>
          <a:p>
            <a:pPr eaLnBrk="1" hangingPunct="1">
              <a:buFontTx/>
              <a:buNone/>
            </a:pPr>
            <a:endParaRPr lang="en-US" sz="4400" smtClean="0"/>
          </a:p>
          <a:p>
            <a:pPr eaLnBrk="1" hangingPunct="1">
              <a:buFontTx/>
              <a:buNone/>
            </a:pPr>
            <a:r>
              <a:rPr lang="en-US" sz="4400" b="1" smtClean="0">
                <a:solidFill>
                  <a:srgbClr val="0070C0"/>
                </a:solidFill>
              </a:rPr>
              <a:t>2</a:t>
            </a:r>
            <a:r>
              <a:rPr lang="ru-RU" sz="4400" b="1" smtClean="0">
                <a:solidFill>
                  <a:srgbClr val="0070C0"/>
                </a:solidFill>
              </a:rPr>
              <a:t>. АЛЁША ПОПОВИЧ</a:t>
            </a:r>
          </a:p>
          <a:p>
            <a:pPr eaLnBrk="1" hangingPunct="1">
              <a:buFontTx/>
              <a:buNone/>
            </a:pPr>
            <a:endParaRPr lang="ru-RU" sz="4400" smtClean="0"/>
          </a:p>
          <a:p>
            <a:pPr eaLnBrk="1" hangingPunct="1">
              <a:buFontTx/>
              <a:buNone/>
            </a:pPr>
            <a:r>
              <a:rPr lang="ru-RU" sz="4400" b="1" smtClean="0">
                <a:solidFill>
                  <a:srgbClr val="004200"/>
                </a:solidFill>
              </a:rPr>
              <a:t>3. ИЛЬЯ МУРОМЕЦ</a:t>
            </a:r>
          </a:p>
          <a:p>
            <a:pPr eaLnBrk="1" hangingPunct="1"/>
            <a:endParaRPr lang="ru-RU" sz="4400" smtClean="0"/>
          </a:p>
          <a:p>
            <a:pPr eaLnBrk="1" hangingPunct="1"/>
            <a:endParaRPr lang="ru-RU" sz="4400" smtClean="0"/>
          </a:p>
          <a:p>
            <a:pPr eaLnBrk="1" hangingPunct="1">
              <a:buFontTx/>
              <a:buNone/>
            </a:pPr>
            <a:endParaRPr lang="ru-RU" sz="44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8604"/>
            <a:ext cx="814393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u="sng" dirty="0">
                <a:ln w="1905"/>
                <a:solidFill>
                  <a:srgbClr val="007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Назовите имена БОГАТЫРЕЙ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85750"/>
            <a:ext cx="8382000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5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8459787" cy="126841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ru-RU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EB86C"/>
                  </a:gs>
                  <a:gs pos="100000">
                    <a:srgbClr val="542A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5363" name="Line 9"/>
          <p:cNvSpPr>
            <a:spLocks noChangeShapeType="1"/>
          </p:cNvSpPr>
          <p:nvPr/>
        </p:nvSpPr>
        <p:spPr bwMode="auto">
          <a:xfrm flipV="1">
            <a:off x="4143375" y="4572000"/>
            <a:ext cx="0" cy="865188"/>
          </a:xfrm>
          <a:prstGeom prst="line">
            <a:avLst/>
          </a:prstGeom>
          <a:noFill/>
          <a:ln w="38100">
            <a:solidFill>
              <a:srgbClr val="1C441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3500438" y="5572125"/>
            <a:ext cx="1296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1C441E"/>
                </a:solidFill>
              </a:rPr>
              <a:t>Илья Муромец</a:t>
            </a:r>
          </a:p>
        </p:txBody>
      </p:sp>
      <p:sp>
        <p:nvSpPr>
          <p:cNvPr id="15365" name="Line 11"/>
          <p:cNvSpPr>
            <a:spLocks noChangeShapeType="1"/>
          </p:cNvSpPr>
          <p:nvPr/>
        </p:nvSpPr>
        <p:spPr bwMode="auto">
          <a:xfrm flipV="1">
            <a:off x="2643188" y="4500563"/>
            <a:ext cx="0" cy="1296987"/>
          </a:xfrm>
          <a:prstGeom prst="line">
            <a:avLst/>
          </a:prstGeom>
          <a:noFill/>
          <a:ln w="38100">
            <a:solidFill>
              <a:srgbClr val="1C441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Line 12"/>
          <p:cNvSpPr>
            <a:spLocks noChangeShapeType="1"/>
          </p:cNvSpPr>
          <p:nvPr/>
        </p:nvSpPr>
        <p:spPr bwMode="auto">
          <a:xfrm flipV="1">
            <a:off x="5857875" y="4429125"/>
            <a:ext cx="0" cy="1295400"/>
          </a:xfrm>
          <a:prstGeom prst="line">
            <a:avLst/>
          </a:prstGeom>
          <a:noFill/>
          <a:ln w="38100">
            <a:solidFill>
              <a:srgbClr val="1C441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Text Box 14"/>
          <p:cNvSpPr txBox="1">
            <a:spLocks noChangeArrowheads="1"/>
          </p:cNvSpPr>
          <p:nvPr/>
        </p:nvSpPr>
        <p:spPr bwMode="auto">
          <a:xfrm>
            <a:off x="1857375" y="5857875"/>
            <a:ext cx="1296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1C441E"/>
                </a:solidFill>
              </a:rPr>
              <a:t>Добрыня Никитич</a:t>
            </a: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395288" y="1268413"/>
            <a:ext cx="3671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1C441E"/>
                </a:solidFill>
              </a:rPr>
              <a:t>"</a:t>
            </a:r>
            <a:r>
              <a:rPr lang="ru-RU"/>
              <a:t> </a:t>
            </a:r>
          </a:p>
        </p:txBody>
      </p:sp>
      <p:pic>
        <p:nvPicPr>
          <p:cNvPr id="15369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642938"/>
            <a:ext cx="5000625" cy="3937000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5370" name="Прямоугольник 11"/>
          <p:cNvSpPr>
            <a:spLocks noChangeArrowheads="1"/>
          </p:cNvSpPr>
          <p:nvPr/>
        </p:nvSpPr>
        <p:spPr bwMode="auto">
          <a:xfrm>
            <a:off x="4929188" y="5786438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1C441E"/>
                </a:solidFill>
              </a:rPr>
              <a:t>Алёша Попович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6" name="Picture 8" descr="Н Рерих Святогор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07950" y="0"/>
            <a:ext cx="4656138" cy="5805488"/>
          </a:xfrm>
          <a:noFill/>
        </p:spPr>
      </p:pic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4500563" y="500063"/>
            <a:ext cx="5148262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422100"/>
                </a:solidFill>
                <a:latin typeface="Monotype Corsiva" pitchFamily="66" charset="0"/>
              </a:rPr>
              <a:t>Был тот </a:t>
            </a:r>
            <a:r>
              <a:rPr lang="ru-RU" sz="4800" b="1">
                <a:solidFill>
                  <a:srgbClr val="800000"/>
                </a:solidFill>
                <a:latin typeface="Monotype Corsiva" pitchFamily="66" charset="0"/>
              </a:rPr>
              <a:t>Святогор</a:t>
            </a:r>
            <a:r>
              <a:rPr lang="ru-RU" sz="3200" b="1">
                <a:solidFill>
                  <a:srgbClr val="422100"/>
                </a:solidFill>
                <a:latin typeface="Monotype Corsiva" pitchFamily="66" charset="0"/>
              </a:rPr>
              <a:t>-</a:t>
            </a:r>
          </a:p>
          <a:p>
            <a:r>
              <a:rPr lang="ru-RU" sz="3200" b="1">
                <a:solidFill>
                  <a:srgbClr val="422100"/>
                </a:solidFill>
                <a:latin typeface="Monotype Corsiva" pitchFamily="66" charset="0"/>
              </a:rPr>
              <a:t>богатырь силы великой,</a:t>
            </a:r>
          </a:p>
          <a:p>
            <a:r>
              <a:rPr lang="ru-RU" sz="3200" b="1">
                <a:solidFill>
                  <a:srgbClr val="422100"/>
                </a:solidFill>
                <a:latin typeface="Monotype Corsiva" pitchFamily="66" charset="0"/>
              </a:rPr>
              <a:t>ростом выше леса стоячего,</a:t>
            </a:r>
          </a:p>
          <a:p>
            <a:r>
              <a:rPr lang="ru-RU" sz="3200" b="1">
                <a:solidFill>
                  <a:srgbClr val="422100"/>
                </a:solidFill>
                <a:latin typeface="Monotype Corsiva" pitchFamily="66" charset="0"/>
              </a:rPr>
              <a:t>головой упирался под</a:t>
            </a:r>
          </a:p>
          <a:p>
            <a:r>
              <a:rPr lang="ru-RU" sz="3200" b="1">
                <a:solidFill>
                  <a:srgbClr val="422100"/>
                </a:solidFill>
                <a:latin typeface="Monotype Corsiva" pitchFamily="66" charset="0"/>
              </a:rPr>
              <a:t>облако ходячее. </a:t>
            </a:r>
          </a:p>
          <a:p>
            <a:r>
              <a:rPr lang="ru-RU" sz="3200" b="1">
                <a:solidFill>
                  <a:srgbClr val="422100"/>
                </a:solidFill>
                <a:latin typeface="Monotype Corsiva" pitchFamily="66" charset="0"/>
              </a:rPr>
              <a:t>Земля-матушка носить его</a:t>
            </a:r>
          </a:p>
          <a:p>
            <a:r>
              <a:rPr lang="ru-RU" sz="3200" b="1">
                <a:solidFill>
                  <a:srgbClr val="422100"/>
                </a:solidFill>
                <a:latin typeface="Monotype Corsiva" pitchFamily="66" charset="0"/>
              </a:rPr>
              <a:t>не могла. Конь под Святогором</a:t>
            </a:r>
          </a:p>
          <a:p>
            <a:r>
              <a:rPr lang="ru-RU" sz="3200" b="1">
                <a:solidFill>
                  <a:srgbClr val="422100"/>
                </a:solidFill>
                <a:latin typeface="Monotype Corsiva" pitchFamily="66" charset="0"/>
              </a:rPr>
              <a:t>по колено проваливался.</a:t>
            </a:r>
          </a:p>
          <a:p>
            <a:r>
              <a:rPr lang="ru-RU" sz="3200" b="1">
                <a:solidFill>
                  <a:srgbClr val="422100"/>
                </a:solidFill>
                <a:latin typeface="Monotype Corsiva" pitchFamily="66" charset="0"/>
              </a:rPr>
              <a:t>Держать его могли только горы,</a:t>
            </a:r>
          </a:p>
          <a:p>
            <a:r>
              <a:rPr lang="ru-RU" sz="3200" b="1">
                <a:solidFill>
                  <a:srgbClr val="422100"/>
                </a:solidFill>
                <a:latin typeface="Monotype Corsiva" pitchFamily="66" charset="0"/>
              </a:rPr>
              <a:t>вот там-то он и проживал.</a:t>
            </a:r>
          </a:p>
          <a:p>
            <a:endParaRPr lang="ru-RU" sz="2800" b="1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395288" y="5949950"/>
            <a:ext cx="5148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CC"/>
                </a:solidFill>
                <a:latin typeface="Arial" charset="0"/>
              </a:rPr>
              <a:t>Н. К. Рерих  «Святогор»</a:t>
            </a:r>
          </a:p>
        </p:txBody>
      </p:sp>
    </p:spTree>
  </p:cSld>
  <p:clrMapOvr>
    <a:masterClrMapping/>
  </p:clrMapOvr>
  <p:transition spd="med" advClick="0" advTm="9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4" descr="vasilev_volg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6118" y="428604"/>
            <a:ext cx="5204367" cy="6072230"/>
          </a:xfrm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940425" y="714375"/>
            <a:ext cx="320357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422100"/>
                </a:solidFill>
              </a:rPr>
              <a:t>Вольга Святославич</a:t>
            </a:r>
            <a:r>
              <a:rPr lang="ru-RU" sz="3200">
                <a:solidFill>
                  <a:srgbClr val="422100"/>
                </a:solidFill>
              </a:rPr>
              <a:t> (</a:t>
            </a:r>
            <a:r>
              <a:rPr lang="ru-RU" sz="3200" b="1">
                <a:solidFill>
                  <a:srgbClr val="422100"/>
                </a:solidFill>
              </a:rPr>
              <a:t>Волх Всеславьевич</a:t>
            </a:r>
            <a:r>
              <a:rPr lang="ru-RU" sz="3200">
                <a:solidFill>
                  <a:srgbClr val="422100"/>
                </a:solidFill>
              </a:rPr>
              <a:t>) </a:t>
            </a:r>
          </a:p>
          <a:p>
            <a:pPr algn="ctr"/>
            <a:endParaRPr lang="ru-RU" sz="2400" b="1">
              <a:solidFill>
                <a:srgbClr val="002060"/>
              </a:solidFill>
            </a:endParaRPr>
          </a:p>
          <a:p>
            <a:pPr algn="ctr"/>
            <a:r>
              <a:rPr lang="ru-RU" sz="2400" b="1">
                <a:solidFill>
                  <a:srgbClr val="002060"/>
                </a:solidFill>
              </a:rPr>
              <a:t>К. А. Васильев «ВОЛЬГА»</a:t>
            </a:r>
          </a:p>
          <a:p>
            <a:pPr algn="ctr"/>
            <a:endParaRPr lang="ru-RU" sz="2400" b="1">
              <a:solidFill>
                <a:srgbClr val="002060"/>
              </a:solidFill>
            </a:endParaRPr>
          </a:p>
          <a:p>
            <a:pPr algn="ctr"/>
            <a:r>
              <a:rPr lang="ru-RU" sz="240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Вольга и Микула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9740" y="1420375"/>
            <a:ext cx="2682668" cy="4396998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571500"/>
            <a:ext cx="7816850" cy="26701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6000" b="1" u="sng" smtClean="0">
                <a:solidFill>
                  <a:srgbClr val="422100"/>
                </a:solidFill>
              </a:rPr>
              <a:t>Микула Селянинович</a:t>
            </a:r>
          </a:p>
        </p:txBody>
      </p:sp>
      <p:pic>
        <p:nvPicPr>
          <p:cNvPr id="19463" name="Picture 7" descr="MikulSe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32125" y="3714750"/>
            <a:ext cx="5938838" cy="2916238"/>
          </a:xfr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9275"/>
            <a:ext cx="4321175" cy="2692400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9459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644900"/>
            <a:ext cx="4319588" cy="2765425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9460" name="WordArt 7"/>
          <p:cNvSpPr>
            <a:spLocks noChangeArrowheads="1" noChangeShapeType="1" noTextEdit="1"/>
          </p:cNvSpPr>
          <p:nvPr/>
        </p:nvSpPr>
        <p:spPr bwMode="auto">
          <a:xfrm>
            <a:off x="5148263" y="260350"/>
            <a:ext cx="3673475" cy="14398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A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Правила </a:t>
            </a:r>
          </a:p>
          <a:p>
            <a:pPr algn="ctr"/>
            <a:r>
              <a:rPr lang="ru-RU" sz="3600" b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A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честного</a:t>
            </a:r>
          </a:p>
          <a:p>
            <a:pPr algn="ctr"/>
            <a:r>
              <a:rPr lang="ru-RU" sz="3600" b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A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поединка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4357688" y="1700213"/>
            <a:ext cx="4786312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sz="2400" b="1">
                <a:solidFill>
                  <a:srgbClr val="542A00"/>
                </a:solidFill>
              </a:rPr>
              <a:t>Противники договаривались о месте и времени поединка.</a:t>
            </a:r>
          </a:p>
          <a:p>
            <a:pPr marL="342900" indent="-342900">
              <a:spcBef>
                <a:spcPct val="50000"/>
              </a:spcBef>
            </a:pPr>
            <a:r>
              <a:rPr lang="ru-RU" sz="2400" b="1">
                <a:solidFill>
                  <a:srgbClr val="542A00"/>
                </a:solidFill>
              </a:rPr>
              <a:t>2)Если один противник был вооружён хуже другого, следовало его довооружить, чтобы биться на равных.</a:t>
            </a:r>
          </a:p>
          <a:p>
            <a:pPr marL="342900" indent="-342900">
              <a:spcBef>
                <a:spcPct val="50000"/>
              </a:spcBef>
            </a:pPr>
            <a:r>
              <a:rPr lang="ru-RU" sz="2400" b="1">
                <a:solidFill>
                  <a:srgbClr val="542A00"/>
                </a:solidFill>
              </a:rPr>
              <a:t>3) Существовал запрет на </a:t>
            </a:r>
            <a:r>
              <a:rPr lang="ru-RU" sz="2400" b="1">
                <a:solidFill>
                  <a:srgbClr val="422100"/>
                </a:solidFill>
              </a:rPr>
              <a:t>использование</a:t>
            </a:r>
            <a:r>
              <a:rPr lang="ru-RU" sz="2400" b="1">
                <a:solidFill>
                  <a:srgbClr val="542A00"/>
                </a:solidFill>
              </a:rPr>
              <a:t> хитростей и случайных преимуществ.</a:t>
            </a:r>
          </a:p>
          <a:p>
            <a:pPr marL="342900" indent="-342900">
              <a:spcBef>
                <a:spcPct val="50000"/>
              </a:spcBef>
            </a:pPr>
            <a:r>
              <a:rPr lang="ru-RU" sz="2400" b="1">
                <a:solidFill>
                  <a:srgbClr val="542A00"/>
                </a:solidFill>
              </a:rPr>
              <a:t>4) Нельзя наносить удар в спину.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20713"/>
            <a:ext cx="255587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692150"/>
            <a:ext cx="13446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213100"/>
            <a:ext cx="230346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692150"/>
            <a:ext cx="1308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141663"/>
            <a:ext cx="26654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3141663"/>
            <a:ext cx="26638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475" y="692150"/>
            <a:ext cx="14938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276600" y="188913"/>
            <a:ext cx="2589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РУССКИЕ БОГАТЫРИ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619250" y="5445125"/>
            <a:ext cx="415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1C441E"/>
                </a:solidFill>
              </a:rPr>
              <a:t>Не перевелись ещё богатыри!..</a:t>
            </a:r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5013325"/>
            <a:ext cx="22320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Рисунок 3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428750"/>
          </a:xfrm>
        </p:spPr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Дополни пословицу.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400" b="1" smtClean="0">
                <a:solidFill>
                  <a:srgbClr val="422100"/>
                </a:solidFill>
              </a:rPr>
              <a:t>Человек без Родины, что …</a:t>
            </a:r>
          </a:p>
          <a:p>
            <a:pPr eaLnBrk="1" hangingPunct="1">
              <a:buFontTx/>
              <a:buNone/>
            </a:pPr>
            <a:r>
              <a:rPr lang="ru-RU" sz="4400" b="1" smtClean="0">
                <a:solidFill>
                  <a:srgbClr val="422100"/>
                </a:solidFill>
              </a:rPr>
              <a:t> На чужой сторонушке - …</a:t>
            </a:r>
          </a:p>
          <a:p>
            <a:pPr eaLnBrk="1" hangingPunct="1">
              <a:buFontTx/>
              <a:buNone/>
            </a:pPr>
            <a:r>
              <a:rPr lang="ru-RU" sz="4400" b="1" smtClean="0">
                <a:solidFill>
                  <a:srgbClr val="422100"/>
                </a:solidFill>
              </a:rPr>
              <a:t> Родина – мать, чужая сторона …</a:t>
            </a:r>
          </a:p>
          <a:p>
            <a:pPr eaLnBrk="1" hangingPunct="1">
              <a:buFontTx/>
              <a:buNone/>
            </a:pPr>
            <a:r>
              <a:rPr lang="ru-RU" sz="4400" b="1" smtClean="0">
                <a:solidFill>
                  <a:srgbClr val="422100"/>
                </a:solidFill>
              </a:rPr>
              <a:t>  Родина мать - сумей …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1143000"/>
            <a:ext cx="4138612" cy="5357813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z="3200" smtClean="0">
                <a:solidFill>
                  <a:srgbClr val="422100"/>
                </a:solidFill>
              </a:rPr>
              <a:t>Сегодня я узнал…</a:t>
            </a:r>
          </a:p>
          <a:p>
            <a:pPr eaLnBrk="1" hangingPunct="1"/>
            <a:r>
              <a:rPr lang="ru-RU" sz="3200" smtClean="0">
                <a:solidFill>
                  <a:srgbClr val="422100"/>
                </a:solidFill>
              </a:rPr>
              <a:t> Было интересно…</a:t>
            </a:r>
          </a:p>
          <a:p>
            <a:pPr eaLnBrk="1" hangingPunct="1"/>
            <a:r>
              <a:rPr lang="ru-RU" sz="3200" smtClean="0">
                <a:solidFill>
                  <a:srgbClr val="422100"/>
                </a:solidFill>
              </a:rPr>
              <a:t> Было трудно…</a:t>
            </a:r>
          </a:p>
          <a:p>
            <a:pPr eaLnBrk="1" hangingPunct="1"/>
            <a:r>
              <a:rPr lang="ru-RU" sz="3200" smtClean="0">
                <a:solidFill>
                  <a:srgbClr val="422100"/>
                </a:solidFill>
              </a:rPr>
              <a:t> Я выполнял задания…</a:t>
            </a:r>
          </a:p>
          <a:p>
            <a:pPr eaLnBrk="1" hangingPunct="1"/>
            <a:r>
              <a:rPr lang="ru-RU" sz="3200" smtClean="0">
                <a:solidFill>
                  <a:srgbClr val="422100"/>
                </a:solidFill>
              </a:rPr>
              <a:t> Я понял, что…</a:t>
            </a:r>
          </a:p>
          <a:p>
            <a:pPr eaLnBrk="1" hangingPunct="1"/>
            <a:r>
              <a:rPr lang="ru-RU" sz="3200" smtClean="0">
                <a:solidFill>
                  <a:srgbClr val="422100"/>
                </a:solidFill>
              </a:rPr>
              <a:t> Я почувствовал, что…</a:t>
            </a:r>
          </a:p>
          <a:p>
            <a:pPr eaLnBrk="1" hangingPunct="1"/>
            <a:r>
              <a:rPr lang="ru-RU" sz="3200" smtClean="0">
                <a:solidFill>
                  <a:srgbClr val="422100"/>
                </a:solidFill>
              </a:rPr>
              <a:t> Я приобрел…</a:t>
            </a:r>
          </a:p>
        </p:txBody>
      </p:sp>
      <p:sp>
        <p:nvSpPr>
          <p:cNvPr id="2253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422100"/>
                </a:solidFill>
              </a:rPr>
              <a:t> Я научился… </a:t>
            </a:r>
          </a:p>
          <a:p>
            <a:pPr eaLnBrk="1" hangingPunct="1"/>
            <a:r>
              <a:rPr lang="ru-RU" smtClean="0">
                <a:solidFill>
                  <a:srgbClr val="422100"/>
                </a:solidFill>
              </a:rPr>
              <a:t>У меня получилось …</a:t>
            </a:r>
          </a:p>
          <a:p>
            <a:pPr eaLnBrk="1" hangingPunct="1"/>
            <a:r>
              <a:rPr lang="ru-RU" smtClean="0">
                <a:solidFill>
                  <a:srgbClr val="422100"/>
                </a:solidFill>
              </a:rPr>
              <a:t>Я смог…</a:t>
            </a:r>
          </a:p>
          <a:p>
            <a:pPr eaLnBrk="1" hangingPunct="1"/>
            <a:r>
              <a:rPr lang="ru-RU" smtClean="0">
                <a:solidFill>
                  <a:srgbClr val="422100"/>
                </a:solidFill>
              </a:rPr>
              <a:t>Я попробую…</a:t>
            </a:r>
          </a:p>
          <a:p>
            <a:pPr eaLnBrk="1" hangingPunct="1"/>
            <a:r>
              <a:rPr lang="ru-RU" smtClean="0">
                <a:solidFill>
                  <a:srgbClr val="422100"/>
                </a:solidFill>
              </a:rPr>
              <a:t> Меня удивило…</a:t>
            </a:r>
          </a:p>
          <a:p>
            <a:pPr eaLnBrk="1" hangingPunct="1"/>
            <a:r>
              <a:rPr lang="ru-RU" smtClean="0">
                <a:solidFill>
                  <a:srgbClr val="422100"/>
                </a:solidFill>
              </a:rPr>
              <a:t>  Урок дал мне для жизни…</a:t>
            </a:r>
          </a:p>
          <a:p>
            <a:pPr eaLnBrk="1" hangingPunct="1"/>
            <a:r>
              <a:rPr lang="ru-RU" smtClean="0">
                <a:solidFill>
                  <a:srgbClr val="422100"/>
                </a:solidFill>
              </a:rPr>
              <a:t> Мне захотелось…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5"/>
          <p:cNvSpPr>
            <a:spLocks noChangeArrowheads="1" noChangeShapeType="1" noTextEdit="1"/>
          </p:cNvSpPr>
          <p:nvPr/>
        </p:nvSpPr>
        <p:spPr bwMode="auto">
          <a:xfrm>
            <a:off x="714375" y="642938"/>
            <a:ext cx="7386638" cy="1379537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4F3A11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785786" y="1357298"/>
            <a:ext cx="757242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>
              <a:spcBef>
                <a:spcPct val="50000"/>
              </a:spcBef>
              <a:buFontTx/>
              <a:buAutoNum type="arabicPeriod"/>
            </a:pPr>
            <a:r>
              <a:rPr lang="ru-RU" altLang="zh-CN" sz="3600" b="1" dirty="0">
                <a:solidFill>
                  <a:srgbClr val="542A00"/>
                </a:solidFill>
              </a:rPr>
              <a:t>Рассказать родителям кто такие богатыри и узнать, были ли богатыри в вашем роду.</a:t>
            </a:r>
          </a:p>
          <a:p>
            <a:pPr marL="742950" indent="-742950">
              <a:spcBef>
                <a:spcPct val="50000"/>
              </a:spcBef>
              <a:buFontTx/>
              <a:buAutoNum type="arabicPeriod"/>
            </a:pPr>
            <a:r>
              <a:rPr lang="ru-RU" altLang="zh-CN" sz="3600" b="1" dirty="0">
                <a:solidFill>
                  <a:srgbClr val="542A00"/>
                </a:solidFill>
              </a:rPr>
              <a:t>2. Нарисовать рисунок </a:t>
            </a:r>
            <a:r>
              <a:rPr lang="ru-RU" altLang="zh-CN" sz="3600" b="1" dirty="0" smtClean="0">
                <a:solidFill>
                  <a:srgbClr val="542A00"/>
                </a:solidFill>
              </a:rPr>
              <a:t>богатыря</a:t>
            </a:r>
            <a:r>
              <a:rPr lang="ru-RU" altLang="zh-CN" sz="3600" b="1" dirty="0">
                <a:solidFill>
                  <a:srgbClr val="542A00"/>
                </a:solidFill>
              </a:rPr>
              <a:t>.</a:t>
            </a:r>
            <a:endParaRPr lang="ru-RU" sz="3600" b="1" dirty="0">
              <a:solidFill>
                <a:srgbClr val="542A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23557" name="Содержимое 4"/>
          <p:cNvSpPr>
            <a:spLocks noGrp="1"/>
          </p:cNvSpPr>
          <p:nvPr>
            <p:ph idx="1"/>
          </p:nvPr>
        </p:nvSpPr>
        <p:spPr>
          <a:xfrm>
            <a:off x="357158" y="4857760"/>
            <a:ext cx="8001030" cy="135732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Ресурсы</a:t>
            </a:r>
          </a:p>
        </p:txBody>
      </p:sp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571500" y="1720850"/>
            <a:ext cx="79295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hlinkClick r:id="rId2"/>
              </a:rPr>
              <a:t>http://images.yandex.ru/#!/yandsearch?text=%D0%BA%D0%B0%D1%80%D1%82%D0%B8%D0%BD%D0%BA%D0%B8%20%D1%80%D1%83%D1%81%D1%81%D0%BA%D0%B8%D0%B5%20%D0%B1%D0%BE%D0%B3%D0%B0%D1%82%D1%8B%D1%80%D0%B8&amp;stype=image&amp;lr=51&amp;noreask=1</a:t>
            </a:r>
            <a:endParaRPr lang="ru-RU"/>
          </a:p>
          <a:p>
            <a:pPr>
              <a:buFont typeface="Arial" charset="0"/>
              <a:buChar char="•"/>
            </a:pPr>
            <a:r>
              <a:rPr lang="ru-RU"/>
              <a:t>http://images.yandex.ru/#!/yandsearch?text=картинки русские богатыри ильи глазунова&amp;img_url=www.artlib.ru%2Fobjects%2Fgallery_33%2Fartlib_gallery-16513-o.jpg&amp;pos=23&amp;rpt=simage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85728"/>
            <a:ext cx="8501121" cy="628654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848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820000"/>
                </a:solidFill>
              </a:rPr>
              <a:t>Интернет - ресурсы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7848600" cy="4319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hlinkClick r:id="rId2"/>
              </a:rPr>
              <a:t>Карта</a:t>
            </a:r>
            <a:r>
              <a:rPr lang="ru-RU" smtClean="0"/>
              <a:t> </a:t>
            </a:r>
          </a:p>
        </p:txBody>
      </p:sp>
      <p:pic>
        <p:nvPicPr>
          <p:cNvPr id="5124" name="Содержимое 5" descr="1d783c229c0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501122" cy="625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Содержимое 3" descr="brdn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85729"/>
            <a:ext cx="8494743" cy="61785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Содержимое 3" descr="Peresv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5600" y="357166"/>
            <a:ext cx="8397875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Содержимое 3" descr="654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125" y="357188"/>
            <a:ext cx="8421688" cy="6303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St_005"/>
          <p:cNvPicPr>
            <a:picLocks noChangeAspect="1" noChangeArrowheads="1"/>
          </p:cNvPicPr>
          <p:nvPr/>
        </p:nvPicPr>
        <p:blipFill>
          <a:blip r:embed="rId3" cstate="print"/>
          <a:srcRect r="2423" b="14999"/>
          <a:stretch>
            <a:fillRect/>
          </a:stretch>
        </p:blipFill>
        <p:spPr bwMode="auto">
          <a:xfrm rot="-775094">
            <a:off x="506413" y="476250"/>
            <a:ext cx="272415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et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08372">
            <a:off x="552450" y="3671888"/>
            <a:ext cx="374332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Копия в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35515">
            <a:off x="5297488" y="3822700"/>
            <a:ext cx="2497137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473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57086">
            <a:off x="4532313" y="563563"/>
            <a:ext cx="409733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900113" y="836613"/>
            <a:ext cx="7416800" cy="194310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ru-RU" sz="3600" b="1" kern="10" dirty="0">
                <a:ln w="317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E5D44"/>
                    </a:gs>
                    <a:gs pos="100000">
                      <a:srgbClr val="DEB86C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Нравственные идеалы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357158" y="4429132"/>
            <a:ext cx="571504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D60093"/>
                </a:solidFill>
              </a:rPr>
              <a:t>Правила честного поединка.</a:t>
            </a: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500034" y="3284538"/>
            <a:ext cx="492922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7000"/>
                </a:solidFill>
              </a:rPr>
              <a:t>Кто такие БОГАТЫРИ?</a:t>
            </a:r>
          </a:p>
        </p:txBody>
      </p:sp>
      <p:pic>
        <p:nvPicPr>
          <p:cNvPr id="1024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2852738"/>
            <a:ext cx="2676525" cy="3152775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6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318</Words>
  <Application>Microsoft Office PowerPoint</Application>
  <PresentationFormat>Экран (4:3)</PresentationFormat>
  <Paragraphs>77</Paragraphs>
  <Slides>23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Слайд 1</vt:lpstr>
      <vt:lpstr>Слайд 2</vt:lpstr>
      <vt:lpstr>Слайд 3</vt:lpstr>
      <vt:lpstr>Интернет - ресурсы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Дополни пословицу. </vt:lpstr>
      <vt:lpstr>Рефлексия</vt:lpstr>
      <vt:lpstr>Домашнее задание</vt:lpstr>
      <vt:lpstr>Ресурсы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63</cp:revision>
  <dcterms:created xsi:type="dcterms:W3CDTF">2012-08-12T16:04:58Z</dcterms:created>
  <dcterms:modified xsi:type="dcterms:W3CDTF">2013-12-17T13:48:09Z</dcterms:modified>
</cp:coreProperties>
</file>