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FB9FF0"/>
    <a:srgbClr val="F975E9"/>
    <a:srgbClr val="2EF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6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3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1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2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7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9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0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7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5C5CC-06E7-4DD2-ADB9-381177BA0D26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25FD-84D6-45D0-ACF0-D7E42409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F%D0%BF%D0%BE%D0%BD%D1%81%D0%BA%D0%BE%D0%B5_%D0%BC%D0%BE%D1%80%D0%B5" TargetMode="External"/><Relationship Id="rId7" Type="http://schemas.openxmlformats.org/officeDocument/2006/relationships/hyperlink" Target="http://ru.wikipedia.org/wiki/%D0%9C%D0%BE%D1%80%D1%81%D0%BA%D0%B0%D1%8F_%D0%BC%D0%B8%D0%BB%D1%8F" TargetMode="External"/><Relationship Id="rId2" Type="http://schemas.openxmlformats.org/officeDocument/2006/relationships/hyperlink" Target="http://ru.wikipedia.org/wiki/%D0%97%D0%B0%D0%BB%D0%B8%D0%B2_%D0%9F%D0%B5%D1%82%D1%80%D0%B0_%D0%92%D0%B5%D0%BB%D0%B8%D0%BA%D0%BE%D0%B3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E%D1%80%D1%81%D0%BA%D0%BE%D0%B5_%D0%BD%D0%B0%D1%81%D0%BB%D0%B5%D0%B4%D0%B8%D0%B5" TargetMode="External"/><Relationship Id="rId5" Type="http://schemas.openxmlformats.org/officeDocument/2006/relationships/hyperlink" Target="http://ru.wikipedia.org/wiki/1978_%D0%B3%D0%BE%D0%B4" TargetMode="External"/><Relationship Id="rId4" Type="http://schemas.openxmlformats.org/officeDocument/2006/relationships/hyperlink" Target="http://ru.wikipedia.org/wiki/24_%D0%BC%D0%B0%D1%80%D1%82%D0%B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oopt.info/salin/" TargetMode="External"/><Relationship Id="rId3" Type="http://schemas.openxmlformats.org/officeDocument/2006/relationships/hyperlink" Target="http://kedrpad.dvo.ru/" TargetMode="External"/><Relationship Id="rId7" Type="http://schemas.openxmlformats.org/officeDocument/2006/relationships/hyperlink" Target="http://www.floranimal.ru/national/park.php?pid=53" TargetMode="External"/><Relationship Id="rId2" Type="http://schemas.openxmlformats.org/officeDocument/2006/relationships/hyperlink" Target="http://www.mir1.ru/zapovedniki/zapoved-morsko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pt.info/khanka/" TargetMode="External"/><Relationship Id="rId5" Type="http://schemas.openxmlformats.org/officeDocument/2006/relationships/hyperlink" Target="https://www.google.ru/search?q=&#1082;&#1077;&#1076;&#1088;&#1086;&#1074;&#1072;&#1103;+&#1087;&#1072;&#1076;&#1100;&amp;newwindow" TargetMode="External"/><Relationship Id="rId4" Type="http://schemas.openxmlformats.org/officeDocument/2006/relationships/hyperlink" Target="http://wwf.ru/about/what_we_do/species/leo?gclid=COCmrPy-jbgCFfJ2cAodlR4AXw" TargetMode="External"/><Relationship Id="rId9" Type="http://schemas.openxmlformats.org/officeDocument/2006/relationships/hyperlink" Target="http://shamora.inf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174"/>
            <a:ext cx="8784976" cy="6552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68921" y="404664"/>
            <a:ext cx="90428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Заповедное</a:t>
            </a:r>
          </a:p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Приморье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397316"/>
            <a:ext cx="3397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Репко</a:t>
            </a:r>
            <a:r>
              <a:rPr lang="ru-RU" dirty="0" smtClean="0">
                <a:solidFill>
                  <a:schemeClr val="bg1"/>
                </a:solidFill>
              </a:rPr>
              <a:t> Татьяна Анатольевна</a:t>
            </a:r>
          </a:p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начальных классов</a:t>
            </a:r>
          </a:p>
          <a:p>
            <a:r>
              <a:rPr lang="ru-RU" dirty="0" err="1">
                <a:solidFill>
                  <a:schemeClr val="bg1"/>
                </a:solidFill>
              </a:rPr>
              <a:t>п</a:t>
            </a:r>
            <a:r>
              <a:rPr lang="ru-RU" dirty="0" err="1" smtClean="0">
                <a:solidFill>
                  <a:schemeClr val="bg1"/>
                </a:solidFill>
              </a:rPr>
              <a:t>гт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Лучегорск</a:t>
            </a:r>
            <a:r>
              <a:rPr lang="ru-RU" dirty="0" smtClean="0">
                <a:solidFill>
                  <a:schemeClr val="bg1"/>
                </a:solidFill>
              </a:rPr>
              <a:t> ,Приморский край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МОБУ СОШ №2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2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F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32" y="0"/>
            <a:ext cx="842493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Мало какой заповедник может похвастаться таким же разнообразием уникального растительного и животного мира.</a:t>
            </a:r>
            <a:br>
              <a:rPr lang="ru-RU" sz="2800" dirty="0"/>
            </a:br>
            <a:r>
              <a:rPr lang="ru-RU" sz="2800" dirty="0"/>
              <a:t>Здесь встречаются редчайшие птицы, такие как дальневосточный белый аист, </a:t>
            </a:r>
            <a:r>
              <a:rPr lang="ru-RU" sz="2800" dirty="0" err="1"/>
              <a:t>даурский</a:t>
            </a:r>
            <a:r>
              <a:rPr lang="ru-RU" sz="2800" dirty="0"/>
              <a:t> и японский журавль. Всего насчитывается порядка 337 видов, из которых около 225 – особо охраняемые. Общее количество пернатых в пиковые сезоны (апрель и октябрь) достигает более двух миллионов особей. В России нет такого места, где обитало столь же большое количество птиц, включенных в Красную книгу. Тростниковая </a:t>
            </a:r>
            <a:r>
              <a:rPr lang="ru-RU" sz="2800" dirty="0" err="1"/>
              <a:t>сутора</a:t>
            </a:r>
            <a:r>
              <a:rPr lang="ru-RU" sz="2800" dirty="0"/>
              <a:t>, чернеть Бэра, азиатский </a:t>
            </a:r>
            <a:r>
              <a:rPr lang="ru-RU" sz="2800" dirty="0" err="1"/>
              <a:t>бекасовидный</a:t>
            </a:r>
            <a:r>
              <a:rPr lang="ru-RU" sz="2800" dirty="0"/>
              <a:t> веретенник – вот лишь некоторые представители редких видов, обитающих в заповеднике. Всего здесь 44 вида птиц из Красной </a:t>
            </a:r>
            <a:r>
              <a:rPr lang="ru-RU" sz="2800" dirty="0" smtClean="0"/>
              <a:t>книги</a:t>
            </a:r>
            <a:r>
              <a:rPr lang="ru-RU" sz="2800" dirty="0"/>
              <a:t>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19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F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024336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67111"/>
            <a:ext cx="2376264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37" y="260648"/>
            <a:ext cx="236485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2940918" cy="2940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14" y="3212976"/>
            <a:ext cx="3242255" cy="32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1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F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80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Животные </a:t>
            </a:r>
            <a:r>
              <a:rPr lang="ru-RU" sz="2200" b="1" dirty="0" err="1"/>
              <a:t>Ханкайского</a:t>
            </a:r>
            <a:r>
              <a:rPr lang="ru-RU" sz="2200" b="1" dirty="0"/>
              <a:t> заповедника</a:t>
            </a:r>
            <a:endParaRPr lang="ru-RU" sz="2200" dirty="0"/>
          </a:p>
          <a:p>
            <a:r>
              <a:rPr lang="ru-RU" sz="2200" dirty="0"/>
              <a:t>Фауна млекопитающих </a:t>
            </a:r>
            <a:r>
              <a:rPr lang="ru-RU" sz="2200" dirty="0" err="1"/>
              <a:t>Приханкайской</a:t>
            </a:r>
            <a:r>
              <a:rPr lang="ru-RU" sz="2200" dirty="0"/>
              <a:t> низменности насчитывает 29 видов постоянно живущих, 5 – периодически заходящих и 9-10 видов, присутствующих во время сезонных миграций. Из хищных млекопитающих </a:t>
            </a:r>
            <a:r>
              <a:rPr lang="ru-RU" sz="2200" dirty="0" smtClean="0"/>
              <a:t>наиболее </a:t>
            </a:r>
            <a:r>
              <a:rPr lang="ru-RU" sz="2200" dirty="0"/>
              <a:t>типичны и получили широкое распространение енотовидная собака и лисица, однако, одним из самых многочисленных хищников здесь является колонок. Грызуны представлены 9 видами, из которых наиболее важным членом сообщества является дальневосточная полевка. Широкое распространение получили полевая мышь и </a:t>
            </a:r>
            <a:r>
              <a:rPr lang="ru-RU" sz="2200" dirty="0" err="1"/>
              <a:t>даурский</a:t>
            </a:r>
            <a:r>
              <a:rPr lang="ru-RU" sz="2200" dirty="0"/>
              <a:t> хомячок. К многочисленным грызунам следует отнести и мышь-малютку. Повсеместно распространена серая крыса. Изредка и мозаично распространены на низменности домовая мышь, азиатская лесная мышь, бурундук, красно-серая полевка. Массовым грызуном стала ондатра, вселенная в водоемы низменности в 50-х годах. Фауна насекомоядных млекопитающих включает 5-6 многочисленных, постоянно живущих видов </a:t>
            </a:r>
          </a:p>
        </p:txBody>
      </p:sp>
    </p:spTree>
    <p:extLst>
      <p:ext uri="{BB962C8B-B14F-4D97-AF65-F5344CB8AC3E}">
        <p14:creationId xmlns:p14="http://schemas.microsoft.com/office/powerpoint/2010/main" val="199839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F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744416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359637" cy="2981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9336"/>
            <a:ext cx="4282511" cy="3014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9336"/>
            <a:ext cx="3422873" cy="30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1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5" y="260648"/>
            <a:ext cx="8250058" cy="64167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8429" y="4701247"/>
            <a:ext cx="44694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Кедровая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падь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521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Заповедник кедровая Падь является одним из старейших заповедников нашей страны. Он расположен в </a:t>
            </a:r>
            <a:r>
              <a:rPr lang="ru-RU" sz="2400" dirty="0" err="1"/>
              <a:t>Хасанском</a:t>
            </a:r>
            <a:r>
              <a:rPr lang="ru-RU" sz="2400" dirty="0"/>
              <a:t> районе Приморского </a:t>
            </a:r>
            <a:r>
              <a:rPr lang="ru-RU" sz="2400" dirty="0" err="1" smtClean="0"/>
              <a:t>края.Необходимость</a:t>
            </a:r>
            <a:r>
              <a:rPr lang="ru-RU" sz="2400" dirty="0" smtClean="0"/>
              <a:t> </a:t>
            </a:r>
            <a:r>
              <a:rPr lang="ru-RU" sz="2400" dirty="0"/>
              <a:t>создания охраняемой территории была вызвана хищническим истреблением растительного и животного мира человеком. Дело в том, что в XIX в. охота на хищников была очень популярным занятием а, убийство крупных животных таких как амурский тигр и амурский барс даже поощрялось. А лес считалось местом, где обитают вредители человека – комары, клещи, слепни и мошки, поэтому необходимо его уничтожение. Все это привело к резкому снижению численности крупным млекопитающих и гибели многих растений. Так, для сохранения исчезающих видов в 1911 г. было создано Славянское лесничество впоследствии преобразованное в заповедник «Кедровая Падь» общей площадью 17897 га. </a:t>
            </a:r>
          </a:p>
        </p:txBody>
      </p:sp>
    </p:spTree>
    <p:extLst>
      <p:ext uri="{BB962C8B-B14F-4D97-AF65-F5344CB8AC3E}">
        <p14:creationId xmlns:p14="http://schemas.microsoft.com/office/powerpoint/2010/main" val="335957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8864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территории заповедника растет </a:t>
            </a:r>
            <a:r>
              <a:rPr lang="ru-RU" dirty="0" err="1"/>
              <a:t>базузульник</a:t>
            </a:r>
            <a:r>
              <a:rPr lang="ru-RU" dirty="0"/>
              <a:t> Воробьева, не встречающийся нигде за пределами заповедника, также по материалам исследования в заповеднике были выявлены три вида новых растений – фиалка дальневосточная, хохлатка уссурийская и клен Комарова. Всего в заповеднике 17 видов растений, включенных в Красную книгу СССР. К таким вида относится </a:t>
            </a:r>
            <a:r>
              <a:rPr lang="ru-RU" dirty="0" err="1"/>
              <a:t>пиррозия</a:t>
            </a:r>
            <a:r>
              <a:rPr lang="ru-RU" dirty="0"/>
              <a:t> язычная. На склонах </a:t>
            </a:r>
            <a:r>
              <a:rPr lang="ru-RU" dirty="0" err="1"/>
              <a:t>Сухореченского</a:t>
            </a:r>
            <a:r>
              <a:rPr lang="ru-RU" dirty="0"/>
              <a:t> хребта встречается тис высотой до 20 – 22 м и до 1,5 м в диаметре, растет он очень медленно, но встречаются отдельные деревья, возраст которых несколько сот лет. На крутых каменистых склонах и скалистых водоразделах обычна береза Шмидта, достигающая высоты 25 м и доживающая до 400 лет. Она интересна своей корой темно-серого цвета, отслаивающаяся крупными, толстыми пластинами, тонущими в воде.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5811"/>
            <a:ext cx="3744416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5" y="2222280"/>
            <a:ext cx="2726769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1168"/>
            <a:ext cx="381642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3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8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Рододендрон </a:t>
            </a:r>
            <a:r>
              <a:rPr lang="ru-RU" dirty="0" err="1"/>
              <a:t>Шлиппенбаха</a:t>
            </a:r>
            <a:r>
              <a:rPr lang="ru-RU" dirty="0"/>
              <a:t> цветет бледно-розовыми цветками диаметром до 7 см, встречается только в </a:t>
            </a:r>
            <a:r>
              <a:rPr lang="ru-RU" dirty="0" err="1"/>
              <a:t>Хасанском</a:t>
            </a:r>
            <a:r>
              <a:rPr lang="ru-RU" dirty="0"/>
              <a:t> районе. Также в Красную книгу СССР включены заманиха высокая, </a:t>
            </a:r>
            <a:r>
              <a:rPr lang="ru-RU" dirty="0" err="1"/>
              <a:t>калопанакс</a:t>
            </a:r>
            <a:r>
              <a:rPr lang="ru-RU" dirty="0"/>
              <a:t> </a:t>
            </a:r>
            <a:r>
              <a:rPr lang="ru-RU" dirty="0" err="1"/>
              <a:t>семилопастный</a:t>
            </a:r>
            <a:r>
              <a:rPr lang="ru-RU" dirty="0"/>
              <a:t> и женьшень настоящий. Заманиха высокая достигает до 3 м в высоту, ее крупные листья расположены на верхушке побегов, а стволики покрыты густыми игольчатыми </a:t>
            </a:r>
            <a:r>
              <a:rPr lang="ru-RU" dirty="0" err="1"/>
              <a:t>шипиками</a:t>
            </a:r>
            <a:r>
              <a:rPr lang="ru-RU" dirty="0"/>
              <a:t>. Она встречается на северных склонах </a:t>
            </a:r>
            <a:r>
              <a:rPr lang="ru-RU" dirty="0" err="1"/>
              <a:t>Сухореченского</a:t>
            </a:r>
            <a:r>
              <a:rPr lang="ru-RU" dirty="0"/>
              <a:t> хребта. Он относится к лекарственным растениям, поэтому повсеместная его заготовка привела к резкому снижению численности этого растения.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2" y="112990"/>
            <a:ext cx="2949476" cy="1962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2" y="2357436"/>
            <a:ext cx="2956146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29980"/>
            <a:ext cx="3240360" cy="1854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"/>
          <a:stretch/>
        </p:blipFill>
        <p:spPr>
          <a:xfrm>
            <a:off x="683568" y="4726308"/>
            <a:ext cx="2880320" cy="18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5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332656"/>
            <a:ext cx="4392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Э</a:t>
            </a:r>
            <a:r>
              <a:rPr lang="ru-RU" sz="2400" dirty="0" smtClean="0"/>
              <a:t>то </a:t>
            </a:r>
            <a:r>
              <a:rPr lang="ru-RU" sz="2400" dirty="0"/>
              <a:t>единственный заповедник на Дальнем Востоке, где встречаются сорокопуты, из рептилий – тигровые ужи и красноспинный полоз. Тигровый уж является обычным для заповедника видом, он встречается по долинам рек, лесным опушкам и на огородах. Его окраска полностью соответствует названию – на ярко-зеленом фоне верха отчетливо выделяются красные или оранжевые пятна на боках, образующие тигровую полоску. Он не ядовит, но его укус может вызвать сильное отравление.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352"/>
            <a:ext cx="2880320" cy="2121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31181"/>
            <a:ext cx="2891905" cy="2004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2" y="4503795"/>
            <a:ext cx="2872032" cy="19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0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8"/>
            <a:ext cx="4248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хищных обычными видами являются барсук и белогрудый медведь. Лисица и енотовидная собака предпочитают окраинные участки заповедника. Там же иногда встречается амурский кот, питающийся мышевидными грызунами, бурундуками, птицами. Однако общая численность этих животных на территории «Кедровой Пади» не превышает 10 – 15 особей. Здесь же в долине р. Кедровой на облесенных склонах, а также гребнях горных отрогов со скалами и россыпями регулярно встречается амурский барс, повсеместно ставший редким видом. Но, к сожалению, роста популяции не наблюдается, поэтому угроза исчезновения этого вида очень велика.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9525"/>
            <a:ext cx="2952328" cy="2085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4"/>
            <a:ext cx="3096344" cy="2540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92035"/>
            <a:ext cx="309634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0891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Приморский край</a:t>
            </a:r>
            <a:r>
              <a:rPr lang="ru-RU" sz="2800" dirty="0"/>
              <a:t> отличается богатой природой и особым разнообразием ландшафта. Здесь можно увидеть и скалистые вершины, и каменистые и лесистые склоны, и горные речки с водопадами и порогами, и спокойные равнинные реки, и </a:t>
            </a:r>
            <a:r>
              <a:rPr lang="ru-RU" sz="2800" dirty="0" err="1"/>
              <a:t>старичные</a:t>
            </a:r>
            <a:r>
              <a:rPr lang="ru-RU" sz="2800" dirty="0"/>
              <a:t> и лагунные озера, и пещеры и болота</a:t>
            </a:r>
            <a:r>
              <a:rPr lang="ru-RU" sz="2800" dirty="0" smtClean="0"/>
              <a:t>…</a:t>
            </a:r>
          </a:p>
          <a:p>
            <a:r>
              <a:rPr lang="ru-RU" sz="2800" dirty="0"/>
              <a:t>Богатейшая и уникальная </a:t>
            </a:r>
            <a:r>
              <a:rPr lang="ru-RU" sz="2800" b="1" dirty="0"/>
              <a:t>природа Приморского края</a:t>
            </a:r>
            <a:r>
              <a:rPr lang="ru-RU" sz="2800" dirty="0"/>
              <a:t> нуждается в охране и защите. С этой целью в крае созданы многочисленные природные парки, заповедники и заказники. Самые известные из них: Уссурийский, </a:t>
            </a:r>
            <a:r>
              <a:rPr lang="ru-RU" sz="2800" dirty="0" err="1"/>
              <a:t>Ханкайский</a:t>
            </a:r>
            <a:r>
              <a:rPr lang="ru-RU" sz="2800" dirty="0"/>
              <a:t>, </a:t>
            </a:r>
            <a:r>
              <a:rPr lang="ru-RU" sz="2800" dirty="0" err="1"/>
              <a:t>Сихотэ-Алиньский</a:t>
            </a:r>
            <a:r>
              <a:rPr lang="ru-RU" sz="2800" dirty="0"/>
              <a:t> заповедники, заповедник «Кедровая </a:t>
            </a:r>
            <a:r>
              <a:rPr lang="ru-RU" sz="2800" dirty="0" err="1"/>
              <a:t>падь»,</a:t>
            </a:r>
            <a:r>
              <a:rPr lang="ru-RU" sz="2800" b="1" dirty="0" err="1"/>
              <a:t>Дальневосточный</a:t>
            </a:r>
            <a:r>
              <a:rPr lang="ru-RU" sz="2800" b="1" dirty="0"/>
              <a:t> морской заповедник.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65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241"/>
            <a:ext cx="8255370" cy="6207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332656"/>
            <a:ext cx="51459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Лазовский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0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20511"/>
            <a:ext cx="76328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Лазовский</a:t>
            </a:r>
            <a:r>
              <a:rPr lang="ru-RU" sz="2000" dirty="0"/>
              <a:t> государственный природный заповедник имени </a:t>
            </a:r>
            <a:r>
              <a:rPr lang="ru-RU" sz="2000" dirty="0" err="1"/>
              <a:t>Л.Г.Капланова</a:t>
            </a:r>
            <a:r>
              <a:rPr lang="ru-RU" sz="2000" dirty="0"/>
              <a:t> расположен в юго-восточной части Приморского края в Лазовском районе на хребте Заповедном, который является южным отрогом хребта Сихотэ-Алинь. Этот заповедник был создан с целью сохранения и изучения природных комплексов хвойно-широколиственных лесов южного Сихотэ-Алиня, а также обитающих здесь редких и ценных животных, прежде всего горала и пятнистого оленя. В 1928 году на месте заповедника был организован Южно-Уссурийский (</a:t>
            </a:r>
            <a:r>
              <a:rPr lang="ru-RU" sz="2000" dirty="0" err="1"/>
              <a:t>Судзухинский</a:t>
            </a:r>
            <a:r>
              <a:rPr lang="ru-RU" sz="2000" dirty="0"/>
              <a:t>) заказник. </a:t>
            </a:r>
            <a:r>
              <a:rPr lang="ru-RU" sz="2000" dirty="0" smtClean="0"/>
              <a:t> </a:t>
            </a:r>
            <a:r>
              <a:rPr lang="ru-RU" sz="2000" dirty="0"/>
              <a:t>В 1935 году заказник был преобразован в филиал </a:t>
            </a:r>
            <a:r>
              <a:rPr lang="ru-RU" sz="2000" dirty="0" err="1"/>
              <a:t>Сихотэ-Алиньского</a:t>
            </a:r>
            <a:r>
              <a:rPr lang="ru-RU" sz="2000" dirty="0"/>
              <a:t> заповедника. С 1940 г. филиал объявлен самостоятельным заповедником. Свое нынешнее название </a:t>
            </a:r>
            <a:r>
              <a:rPr lang="ru-RU" sz="2000" dirty="0" err="1"/>
              <a:t>Судзухинский</a:t>
            </a:r>
            <a:r>
              <a:rPr lang="ru-RU" sz="2000" dirty="0"/>
              <a:t> заповедник получил в 1970 году в честь погибшего в 1943 г. от рук браконьеров директора заповедника, талантливого ученого-зоолога </a:t>
            </a:r>
            <a:r>
              <a:rPr lang="ru-RU" sz="2000" dirty="0" err="1"/>
              <a:t>Л.Г.Капланова</a:t>
            </a:r>
            <a:r>
              <a:rPr lang="ru-RU" sz="2000" dirty="0"/>
              <a:t>. В</a:t>
            </a:r>
            <a:r>
              <a:rPr lang="ru-RU" sz="2000" dirty="0" smtClean="0"/>
              <a:t>едет </a:t>
            </a:r>
            <a:r>
              <a:rPr lang="ru-RU" sz="2000" dirty="0"/>
              <a:t>работу по исследованию редких и исчезающих видов животных. Существует в заповеднике отдел экологического просвещения, в рамках которого существуют Музей природы и </a:t>
            </a:r>
            <a:r>
              <a:rPr lang="ru-RU" sz="2000" dirty="0" err="1"/>
              <a:t>Экоцентр</a:t>
            </a:r>
            <a:r>
              <a:rPr lang="ru-RU" sz="2000" dirty="0"/>
              <a:t>. В районном центре - селе Лазо расположена центральная усадьба заповедника. Кроме материковой территории заповеднику принадлежат два острова - Петрова и </a:t>
            </a:r>
            <a:r>
              <a:rPr lang="ru-RU" sz="2000" dirty="0" err="1"/>
              <a:t>Бельцова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61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8847"/>
            <a:ext cx="46085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Растительный мир заповедника весьма разнообразен. Это обусловлено несколькими условиями, в том числе рельефом. Значительные перепады высот способствуют развитию разных групп растений на достаточно небольшой территории. Различные виды - </a:t>
            </a:r>
            <a:r>
              <a:rPr lang="ru-RU" dirty="0" err="1" smtClean="0"/>
              <a:t>манжурские</a:t>
            </a:r>
            <a:r>
              <a:rPr lang="ru-RU" dirty="0" smtClean="0"/>
              <a:t> </a:t>
            </a:r>
            <a:r>
              <a:rPr lang="ru-RU" dirty="0"/>
              <a:t>характерные для зоны широколиственных лесов Восточной Азии; охотские, тяготеющие к зоне тайги; растения морского побережья образуют высотные пояса. Так же в заповеднике есть эндемические виды </a:t>
            </a:r>
            <a:r>
              <a:rPr lang="ru-RU" dirty="0" err="1"/>
              <a:t>Сихоте-Алиня</a:t>
            </a:r>
            <a:r>
              <a:rPr lang="ru-RU" dirty="0"/>
              <a:t>, которые кроме этого хребта больше нигде не встречаются. Отличительная черта растительности - ее вторичный характер: она изменилась в результате человеческой деятельности (прежде всего рубок). На территории заповедника произрастают такие редкие виды, как дуб зубчатый, </a:t>
            </a:r>
            <a:r>
              <a:rPr lang="ru-RU" dirty="0" err="1"/>
              <a:t>микробиота</a:t>
            </a:r>
            <a:r>
              <a:rPr lang="ru-RU" dirty="0"/>
              <a:t> </a:t>
            </a:r>
            <a:r>
              <a:rPr lang="ru-RU" dirty="0" err="1"/>
              <a:t>перекрестнопарная</a:t>
            </a:r>
            <a:r>
              <a:rPr lang="ru-RU" dirty="0"/>
              <a:t> - эндемик Приморья и Хабаровского края, можжевельник твердый, женьшень настоящий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412"/>
            <a:ext cx="3014031" cy="1857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6576"/>
            <a:ext cx="3086039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437112"/>
            <a:ext cx="301403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76672"/>
            <a:ext cx="4464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Здесь обитает около 60 видов наземных млекопитающих, 7 из них занесены в Красную книгу. В числе жителей территории заповедника амурский тигр (14 взрослых особей), горал (210-220 особей), пятнистый олень (650 особей). Здесь гнездятся - чешуйчатый крохаль, утка мандаринка, уссурийский зуек, японский бекас, скопа, ястребиный сарыч, орлан-белохвост, черный аист. Из насекомых встречаются </a:t>
            </a:r>
            <a:r>
              <a:rPr lang="ru-RU" sz="2400" dirty="0" err="1"/>
              <a:t>сатурния</a:t>
            </a:r>
            <a:r>
              <a:rPr lang="ru-RU" sz="2400" dirty="0"/>
              <a:t> Артемида, </a:t>
            </a:r>
            <a:r>
              <a:rPr lang="ru-RU" sz="2400" dirty="0" err="1"/>
              <a:t>гриллоблаттида</a:t>
            </a:r>
            <a:r>
              <a:rPr lang="ru-RU" sz="2400" dirty="0"/>
              <a:t> Дьяконова.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708920"/>
            <a:ext cx="3240360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16835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897164"/>
            <a:ext cx="3312367" cy="18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5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0716"/>
            <a:ext cx="3600400" cy="2450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66" y="230304"/>
            <a:ext cx="3702994" cy="2460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1" y="3460932"/>
            <a:ext cx="3894978" cy="2677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1" y="3613666"/>
            <a:ext cx="3583310" cy="23629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2875002"/>
            <a:ext cx="150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мандаринка,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6108236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чешуйчатый крохаль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52241" y="2690336"/>
            <a:ext cx="849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скопа,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6292902"/>
            <a:ext cx="1946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Уссурийский зуёк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60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581"/>
            <a:ext cx="8640960" cy="628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7196" y="404664"/>
            <a:ext cx="62621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Сихотэ-Алинь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2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8847"/>
            <a:ext cx="756084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Заповедник основан в 1935 году на территории Красноармейского, </a:t>
            </a:r>
            <a:r>
              <a:rPr lang="ru-RU" sz="2200" dirty="0" err="1"/>
              <a:t>Тернейского</a:t>
            </a:r>
            <a:r>
              <a:rPr lang="ru-RU" sz="2200" dirty="0"/>
              <a:t> и </a:t>
            </a:r>
            <a:r>
              <a:rPr lang="ru-RU" sz="2200" dirty="0" err="1"/>
              <a:t>Дальнегорского</a:t>
            </a:r>
            <a:r>
              <a:rPr lang="ru-RU" sz="2200" dirty="0"/>
              <a:t> районов Приморского края. Общая площадь заповедника составляет 387,2 тысячи га, из которых 2,9 тыс. га приходится на морскую акваторию и 4, тыс. га- на урочище Абрек.</a:t>
            </a:r>
            <a:br>
              <a:rPr lang="ru-RU" sz="2200" dirty="0"/>
            </a:br>
            <a:r>
              <a:rPr lang="ru-RU" sz="2200" dirty="0"/>
              <a:t>Заповедник расположен на восточных и западных склонах горной системы Сихотэ-Алинь и протянулся на 1200 км в длину, при ширине в 250 км.</a:t>
            </a:r>
          </a:p>
          <a:p>
            <a:r>
              <a:rPr lang="ru-RU" sz="2200" dirty="0"/>
              <a:t>Рельеф заповедника очень </a:t>
            </a:r>
            <a:r>
              <a:rPr lang="ru-RU" sz="2200" dirty="0" err="1"/>
              <a:t>ранообразен</a:t>
            </a:r>
            <a:r>
              <a:rPr lang="ru-RU" sz="2200" dirty="0"/>
              <a:t>- это и скалистые берега морского побережья, и ряд плато, хребтов и горных массивов, разделенных глубокими долинами многочисленных живописнейших рек.</a:t>
            </a:r>
            <a:br>
              <a:rPr lang="ru-RU" sz="2200" dirty="0"/>
            </a:br>
            <a:r>
              <a:rPr lang="ru-RU" sz="2200" dirty="0"/>
              <a:t>Изначальная цель создания заповедника- охрана и восстановление популяции соболя, почти полностью истребленного на то время. Сегодня же заповедник является местом охраны и научных наблюдений за гордостью животного мира Дальнего Востока- амурским тигром</a:t>
            </a:r>
          </a:p>
        </p:txBody>
      </p:sp>
    </p:spTree>
    <p:extLst>
      <p:ext uri="{BB962C8B-B14F-4D97-AF65-F5344CB8AC3E}">
        <p14:creationId xmlns:p14="http://schemas.microsoft.com/office/powerpoint/2010/main" val="163162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Растительность заповедника имеет ярко выраженную высотную поясность. От уровня моря до высот в 110-150 метров наблюдается дальневосточная травянисто-кустарниковая растительность; до высот в 500 метров произрастают дубовые леса. Елово-кедрово-широколиственные леса преобладают на высотах 200-300м (реже на высотах 500-600м), пихтово-еловые– на высотах от 560 до 1200м, каменно-березовые — от 1150 до 1300м; а на высотах больше 1300 метров наблюдаются заросли кедрового стланика и участки горной тундры.</a:t>
            </a:r>
          </a:p>
          <a:p>
            <a:r>
              <a:rPr lang="ru-RU" dirty="0"/>
              <a:t>Долины рек покрыты тополевыми, чозениевыми, ивовыми, ольховыми и </a:t>
            </a:r>
            <a:r>
              <a:rPr lang="ru-RU" dirty="0" err="1"/>
              <a:t>ясенево</a:t>
            </a:r>
            <a:r>
              <a:rPr lang="ru-RU" dirty="0"/>
              <a:t>-ильмовыми лесами.</a:t>
            </a:r>
            <a:br>
              <a:rPr lang="ru-RU" dirty="0"/>
            </a:br>
            <a:r>
              <a:rPr lang="ru-RU" dirty="0"/>
              <a:t>Из древесных пород доминируют корейский кедр, дуб монгольский, ель </a:t>
            </a:r>
            <a:r>
              <a:rPr lang="ru-RU" dirty="0" err="1"/>
              <a:t>аянская</a:t>
            </a:r>
            <a:r>
              <a:rPr lang="ru-RU" dirty="0"/>
              <a:t>, пихта </a:t>
            </a:r>
            <a:r>
              <a:rPr lang="ru-RU" dirty="0" err="1"/>
              <a:t>белокорая</a:t>
            </a:r>
            <a:r>
              <a:rPr lang="ru-RU" dirty="0"/>
              <a:t>, желтая и шерстистая березы, липа амурская, клен мелколистный, </a:t>
            </a:r>
            <a:r>
              <a:rPr lang="ru-RU" dirty="0" err="1"/>
              <a:t>чозения</a:t>
            </a:r>
            <a:r>
              <a:rPr lang="ru-RU" dirty="0"/>
              <a:t>, тополь Максимовича, ильм долинный и ясень маньчжурский. Очень разнообразен в заповеднике видовой состав кустарниковой растительности, включающей: чубушник, лещину разнолистную и маньчжурскую, элеутерококк колючий, спиреи, жимолости, бересклеты. </a:t>
            </a:r>
          </a:p>
        </p:txBody>
      </p:sp>
    </p:spTree>
    <p:extLst>
      <p:ext uri="{BB962C8B-B14F-4D97-AF65-F5344CB8AC3E}">
        <p14:creationId xmlns:p14="http://schemas.microsoft.com/office/powerpoint/2010/main" val="2790823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8125"/>
            <a:ext cx="3672408" cy="28877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11" y="255288"/>
            <a:ext cx="3711782" cy="2769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" y="3859638"/>
            <a:ext cx="2873508" cy="2152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9654" y="3244334"/>
            <a:ext cx="174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корейский кедр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4387" y="3024848"/>
            <a:ext cx="194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Дуб монгольский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1791" y="6381328"/>
            <a:ext cx="1823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пихта </a:t>
            </a:r>
            <a:r>
              <a:rPr lang="ru-RU" dirty="0" err="1"/>
              <a:t>белокорая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19" y="3509635"/>
            <a:ext cx="2529775" cy="2382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5" y="3717032"/>
            <a:ext cx="3268627" cy="21751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08228" y="6196662"/>
            <a:ext cx="1276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жимолость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3337" y="6011996"/>
            <a:ext cx="280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рододендрон </a:t>
            </a:r>
            <a:r>
              <a:rPr lang="ru-RU" dirty="0" err="1"/>
              <a:t>сихотинский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539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260649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Объектами особой охраны в заповеднике являются амурский тигр, редчайший представитель семейства парнокопытных – горал, а также </a:t>
            </a:r>
            <a:r>
              <a:rPr lang="ru-RU" dirty="0" err="1"/>
              <a:t>краснокнижные</a:t>
            </a:r>
            <a:r>
              <a:rPr lang="ru-RU" dirty="0"/>
              <a:t> животные и птицы: пятнистый олень, утка-мандаринка, </a:t>
            </a:r>
            <a:r>
              <a:rPr lang="ru-RU" dirty="0" err="1"/>
              <a:t>Одикуша</a:t>
            </a:r>
            <a:r>
              <a:rPr lang="ru-RU" dirty="0"/>
              <a:t> и чешуйчатый крохаль.</a:t>
            </a:r>
          </a:p>
          <a:p>
            <a:r>
              <a:rPr lang="ru-RU" dirty="0"/>
              <a:t>В заповеднике обычны: бурый и гималайский медведи, соболь, </a:t>
            </a:r>
            <a:r>
              <a:rPr lang="ru-RU" dirty="0" err="1"/>
              <a:t>харза</a:t>
            </a:r>
            <a:r>
              <a:rPr lang="ru-RU" dirty="0"/>
              <a:t>, колонок, американская норка, кабан, косуля, кабарга, изюбр, сойка, уссурийский баклан, </a:t>
            </a:r>
            <a:r>
              <a:rPr lang="ru-RU" dirty="0" err="1"/>
              <a:t>белопоясный</a:t>
            </a:r>
            <a:r>
              <a:rPr lang="ru-RU" dirty="0"/>
              <a:t> стриж, рябчик, поползень, черноголовая гаичка, кедровка, енотовидная собака, дальневосточный лесной кот, пятнистый олень, скопа, рыбный филин, хохлатый орёл, </a:t>
            </a:r>
            <a:r>
              <a:rPr lang="ru-RU" dirty="0" err="1"/>
              <a:t>белоплечий</a:t>
            </a:r>
            <a:r>
              <a:rPr lang="ru-RU" dirty="0"/>
              <a:t> и белохвостый орланы, чёрный аист.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80"/>
            <a:ext cx="2808312" cy="2111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6" y="2984471"/>
            <a:ext cx="2495550" cy="1838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64" y="5030956"/>
            <a:ext cx="1905000" cy="1609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7964" y="2430473"/>
            <a:ext cx="107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Одикуша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80156" y="6237591"/>
            <a:ext cx="223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черноголовая гаичка</a:t>
            </a:r>
          </a:p>
        </p:txBody>
      </p:sp>
    </p:spTree>
    <p:extLst>
      <p:ext uri="{BB962C8B-B14F-4D97-AF65-F5344CB8AC3E}">
        <p14:creationId xmlns:p14="http://schemas.microsoft.com/office/powerpoint/2010/main" val="165754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1" y="332656"/>
            <a:ext cx="3104193" cy="561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Уссурийский государственный заповедник </a:t>
            </a:r>
            <a:r>
              <a:rPr lang="ru-RU" dirty="0"/>
              <a:t>расположен на территории Уссурийского и </a:t>
            </a:r>
            <a:r>
              <a:rPr lang="ru-RU" dirty="0" err="1"/>
              <a:t>Шкотовского</a:t>
            </a:r>
            <a:r>
              <a:rPr lang="ru-RU" dirty="0"/>
              <a:t> районов Приморского края. Заповедник основан в 1932 году и до 1973 года назывался </a:t>
            </a:r>
            <a:r>
              <a:rPr lang="ru-RU" dirty="0" err="1"/>
              <a:t>Супутинским</a:t>
            </a:r>
            <a:r>
              <a:rPr lang="ru-RU" dirty="0"/>
              <a:t>. До 1972 г. площадь заповедника составляла 16,55 тысяч га, в настоящее время его площадь расширена до 40,43 тысяч га.</a:t>
            </a:r>
          </a:p>
          <a:p>
            <a:r>
              <a:rPr lang="ru-RU" dirty="0"/>
              <a:t>По территории заповедника протекают небольшие горные речки Артемовка и Комаровка, разливающиеся в период муссонных дождей.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" y="188640"/>
            <a:ext cx="4643875" cy="6408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273" y="188640"/>
            <a:ext cx="39133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Уссурийский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заповедник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79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3" y="250085"/>
            <a:ext cx="8568952" cy="6241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4869160"/>
            <a:ext cx="46281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Морской</a:t>
            </a:r>
            <a:endParaRPr lang="ru-RU" sz="8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9418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 descr="http://www.mir1.ru/d-9999cc.gif"/>
          <p:cNvSpPr>
            <a:spLocks noChangeAspect="1" noChangeArrowheads="1"/>
          </p:cNvSpPr>
          <p:nvPr/>
        </p:nvSpPr>
        <p:spPr bwMode="auto">
          <a:xfrm>
            <a:off x="0" y="0"/>
            <a:ext cx="97536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AutoShape 51" descr="http://www.mir1.ru/d-9999cc.gif"/>
          <p:cNvSpPr>
            <a:spLocks noChangeAspect="1" noChangeArrowheads="1"/>
          </p:cNvSpPr>
          <p:nvPr/>
        </p:nvSpPr>
        <p:spPr bwMode="auto">
          <a:xfrm>
            <a:off x="0" y="0"/>
            <a:ext cx="97536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Дальневосточный морской биосферный заповедник</a:t>
            </a:r>
            <a:r>
              <a:rPr lang="ru-RU" sz="2400" dirty="0"/>
              <a:t> в </a:t>
            </a:r>
            <a:r>
              <a:rPr lang="ru-RU" sz="2400" dirty="0">
                <a:hlinkClick r:id="rId2" tooltip="Залив Петра Великого"/>
              </a:rPr>
              <a:t>заливе Петра Великого</a:t>
            </a:r>
            <a:r>
              <a:rPr lang="ru-RU" sz="2400" dirty="0"/>
              <a:t> </a:t>
            </a:r>
            <a:r>
              <a:rPr lang="ru-RU" sz="2400" dirty="0">
                <a:hlinkClick r:id="rId3" tooltip="Японское море"/>
              </a:rPr>
              <a:t>Японского моря</a:t>
            </a:r>
            <a:r>
              <a:rPr lang="ru-RU" sz="2400" dirty="0"/>
              <a:t> учреждён </a:t>
            </a:r>
            <a:r>
              <a:rPr lang="ru-RU" sz="2400" dirty="0">
                <a:hlinkClick r:id="rId4" tooltip="24 марта"/>
              </a:rPr>
              <a:t>24 марта</a:t>
            </a:r>
            <a:r>
              <a:rPr lang="ru-RU" sz="2400" dirty="0">
                <a:hlinkClick r:id="rId5" tooltip="1978 год"/>
              </a:rPr>
              <a:t>1978 года</a:t>
            </a:r>
            <a:r>
              <a:rPr lang="ru-RU" sz="2400" dirty="0"/>
              <a:t>, объект </a:t>
            </a:r>
            <a:r>
              <a:rPr lang="ru-RU" sz="2400" dirty="0">
                <a:hlinkClick r:id="rId6" tooltip="Морское наследие"/>
              </a:rPr>
              <a:t>морского природного наследия</a:t>
            </a:r>
            <a:r>
              <a:rPr lang="ru-RU" sz="2400" dirty="0"/>
              <a:t>.</a:t>
            </a:r>
          </a:p>
          <a:p>
            <a:r>
              <a:rPr lang="ru-RU" sz="2400" dirty="0"/>
              <a:t>За морским заповедником закреплено четыре района с разным режимом охраны общей площадью 64311,6 га, в том числе 63000 га морской акватории и утверждена охранная зона вокруг морских границ шириной 3 </a:t>
            </a:r>
            <a:r>
              <a:rPr lang="ru-RU" sz="2400" dirty="0">
                <a:hlinkClick r:id="rId7" tooltip="Морская миля"/>
              </a:rPr>
              <a:t>мили</a:t>
            </a:r>
            <a:r>
              <a:rPr lang="ru-RU" sz="2400" dirty="0"/>
              <a:t>, вокруг сухопутных — 500 метров.</a:t>
            </a:r>
          </a:p>
          <a:p>
            <a:r>
              <a:rPr lang="ru-RU" sz="2400" dirty="0"/>
              <a:t>Дальневосточный морской биосферный заповедник — единственный в нашей стране заповедник, созданный с целью сохранения генофонда морских и прибрежных сообществ, 98 % площади которого — это акватория. В нём обитает более 5000 видов растений и животных. Признанием заслуг Дальневосточного морского заповедника и значимости находящихся под его охраной животных и растений, сообществ, ландшафтов и природных феноменов стало присвоение ему в сентябре 2003 года программой ЮНЕСКО «Человек и биосфера» международного статуса — биосферный.</a:t>
            </a:r>
          </a:p>
        </p:txBody>
      </p:sp>
    </p:spTree>
    <p:extLst>
      <p:ext uri="{BB962C8B-B14F-4D97-AF65-F5344CB8AC3E}">
        <p14:creationId xmlns:p14="http://schemas.microsoft.com/office/powerpoint/2010/main" val="741112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16632"/>
            <a:ext cx="50040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Основное богатство заповедника — морские беспозвоночные животные, среди которых наиболее известны дальневосточный трепанг, камчатский краб, гигантский осьминог. В заповедные воды заходят китообразные - малый полосатик, дельфины, </a:t>
            </a:r>
            <a:r>
              <a:rPr lang="ru-RU" sz="2000" dirty="0" err="1"/>
              <a:t>косатки</a:t>
            </a:r>
            <a:r>
              <a:rPr lang="ru-RU" sz="2000" dirty="0"/>
              <a:t>. Среди экзотических обитателей встречаются </a:t>
            </a:r>
            <a:r>
              <a:rPr lang="ru-RU" sz="2000" dirty="0" err="1"/>
              <a:t>тро</a:t>
            </a:r>
            <a:r>
              <a:rPr lang="ru-RU" sz="2000" dirty="0"/>
              <a:t>- </a:t>
            </a:r>
            <a:r>
              <a:rPr lang="ru-RU" sz="2000" dirty="0" err="1"/>
              <a:t>пические</a:t>
            </a:r>
            <a:r>
              <a:rPr lang="ru-RU" sz="2000" dirty="0"/>
              <a:t> рыбы: тунец, меч-рыба, ядовитая собака-рыба (фута), саргассовый морской клоун, тигровая акула. На островах и материковом побережье отмечена большая часть мест произрастания девичьего винограда в России; в настоящее время этот вид находится </a:t>
            </a:r>
            <a:r>
              <a:rPr lang="ru-RU" sz="2000" dirty="0" err="1"/>
              <a:t>пд</a:t>
            </a:r>
            <a:r>
              <a:rPr lang="ru-RU" sz="2000" dirty="0"/>
              <a:t> угрозой исчезновения. На о. </a:t>
            </a:r>
            <a:r>
              <a:rPr lang="ru-RU" sz="2000" dirty="0" err="1"/>
              <a:t>Фуругельма</a:t>
            </a:r>
            <a:r>
              <a:rPr lang="ru-RU" sz="2000" dirty="0"/>
              <a:t> зарегистрированы самые крупные в мире колонии чернохвостой чайки и уссурийского баклана; остров — единственное в России место гнездования </a:t>
            </a:r>
            <a:r>
              <a:rPr lang="ru-RU" sz="2000" dirty="0" err="1"/>
              <a:t>желтоклювой</a:t>
            </a:r>
            <a:r>
              <a:rPr lang="ru-RU" sz="2000" dirty="0"/>
              <a:t> цапли и малой колпицы.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2922"/>
            <a:ext cx="2736303" cy="1581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238125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46404"/>
            <a:ext cx="2679996" cy="1854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5744" y="172399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краб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077072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осьминог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9073" y="6340678"/>
            <a:ext cx="78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629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9"/>
          <a:stretch/>
        </p:blipFill>
        <p:spPr>
          <a:xfrm>
            <a:off x="4644299" y="260649"/>
            <a:ext cx="4029075" cy="2385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9"/>
            <a:ext cx="4181926" cy="2385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/>
        </p:blipFill>
        <p:spPr>
          <a:xfrm>
            <a:off x="395535" y="3174382"/>
            <a:ext cx="3936291" cy="2779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72" y="3174382"/>
            <a:ext cx="3426030" cy="2779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2646177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полосатик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08288" y="2646177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трепанг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3356" y="5954234"/>
            <a:ext cx="231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большой плоскохвост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955638"/>
            <a:ext cx="171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кулик-</a:t>
            </a:r>
            <a:r>
              <a:rPr lang="ru-RU" dirty="0" err="1"/>
              <a:t>лопатень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705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12845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Сегодня Морской заповедник – один из 15-ти заповедников мира и единственный из ста российских, включенный в Международную Программу «Пилот-проект распространения опыта эффективного управления морскими охраняемыми эталонами природы мира». Кроме того, заповедник стал одной из трех модельных территорией в рамках реализации международного проекта Глобального экологического фонда Программы развития ООН «Укрепление морских и прибрежных особо охраняемых природных территорий России».</a:t>
            </a:r>
          </a:p>
          <a:p>
            <a:r>
              <a:rPr lang="ru-RU" sz="2600" dirty="0"/>
              <a:t>В 2003 г. Морской заповедник включен во всемирную сеть биосферных резерватов, что подтверждает его значение в деле сохранения природы.</a:t>
            </a:r>
          </a:p>
          <a:p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60148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781" y="33265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hlinkClick r:id="rId2"/>
              </a:rPr>
              <a:t>http://www.mir1.ru/zapovedniki/zapoved-morskoi.html</a:t>
            </a:r>
            <a:endParaRPr lang="ru-RU" sz="2400" dirty="0"/>
          </a:p>
          <a:p>
            <a:r>
              <a:rPr lang="ru-RU" sz="2400" dirty="0"/>
              <a:t>https://www.google.ru/</a:t>
            </a:r>
          </a:p>
          <a:p>
            <a:r>
              <a:rPr lang="ru-RU" sz="2400" u="sng" dirty="0">
                <a:hlinkClick r:id="rId3"/>
              </a:rPr>
              <a:t>http://kedrpad.dvo.ru/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u="sng" dirty="0">
                <a:hlinkClick r:id="rId4"/>
              </a:rPr>
              <a:t>http://wwf.ru/about/what_we_do/species/leo?gclid=COCmrPy-jbgCFfJ2cAodlR4AXw</a:t>
            </a:r>
            <a:endParaRPr lang="ru-RU" sz="2400" dirty="0"/>
          </a:p>
          <a:p>
            <a:r>
              <a:rPr lang="ru-RU" sz="2400" u="sng" dirty="0">
                <a:hlinkClick r:id="rId5"/>
              </a:rPr>
              <a:t>https://www.google.ru/search?q=кедровая+падь&amp;newwindow</a:t>
            </a:r>
            <a:r>
              <a:rPr lang="ru-RU" sz="2400" dirty="0"/>
              <a:t>=</a:t>
            </a:r>
          </a:p>
          <a:p>
            <a:r>
              <a:rPr lang="ru-RU" sz="2400" u="sng" dirty="0"/>
              <a:t>http://ru.wikipedia.org/wiki/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u="sng" dirty="0">
                <a:hlinkClick r:id="rId6"/>
              </a:rPr>
              <a:t>http://oopt.info/khanka/</a:t>
            </a:r>
            <a:endParaRPr lang="ru-RU" sz="2400" dirty="0"/>
          </a:p>
          <a:p>
            <a:r>
              <a:rPr lang="ru-RU" sz="2400" u="sng" dirty="0">
                <a:hlinkClick r:id="rId7"/>
              </a:rPr>
              <a:t>http://www.floranimal.ru/national/park.php?pid=53</a:t>
            </a:r>
            <a:endParaRPr lang="ru-RU" sz="2400" dirty="0"/>
          </a:p>
          <a:p>
            <a:r>
              <a:rPr lang="ru-RU" sz="2400" u="sng" dirty="0">
                <a:hlinkClick r:id="rId8"/>
              </a:rPr>
              <a:t>http://oopt.info/salin/</a:t>
            </a:r>
            <a:endParaRPr lang="ru-RU" sz="2400" dirty="0"/>
          </a:p>
          <a:p>
            <a:r>
              <a:rPr lang="ru-RU" sz="2400" dirty="0"/>
              <a:t>amora.info/Сихотэ-Алинский-заповедник/</a:t>
            </a:r>
          </a:p>
          <a:p>
            <a:r>
              <a:rPr lang="ru-RU" sz="2400" u="sng" dirty="0">
                <a:hlinkClick r:id="rId9"/>
              </a:rPr>
              <a:t>http://shamora.info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150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заповедника характерны: кедр корейский, ель </a:t>
            </a:r>
            <a:r>
              <a:rPr lang="ru-RU" sz="2400" dirty="0" err="1"/>
              <a:t>аянская</a:t>
            </a:r>
            <a:r>
              <a:rPr lang="ru-RU" sz="2400" dirty="0"/>
              <a:t>, пихты </a:t>
            </a:r>
            <a:r>
              <a:rPr lang="ru-RU" sz="2400" dirty="0" err="1"/>
              <a:t>белокорая</a:t>
            </a:r>
            <a:r>
              <a:rPr lang="ru-RU" sz="2400" dirty="0"/>
              <a:t> и </a:t>
            </a:r>
            <a:r>
              <a:rPr lang="ru-RU" sz="2400" dirty="0" err="1"/>
              <a:t>цельнолистная</a:t>
            </a:r>
            <a:r>
              <a:rPr lang="ru-RU" sz="2400" dirty="0"/>
              <a:t>, береза желтая, липа амурская и маньчжурская, орех маньчжурский, ясень маньчжурский, граб </a:t>
            </a:r>
            <a:r>
              <a:rPr lang="ru-RU" sz="2400" dirty="0" err="1"/>
              <a:t>сердцелистный</a:t>
            </a:r>
            <a:r>
              <a:rPr lang="ru-RU" sz="2400" dirty="0"/>
              <a:t>, ильмы долинный и лопастный, клены </a:t>
            </a:r>
            <a:r>
              <a:rPr lang="ru-RU" sz="2400" dirty="0" err="1"/>
              <a:t>ложнозибольдов</a:t>
            </a:r>
            <a:r>
              <a:rPr lang="ru-RU" sz="2400" dirty="0"/>
              <a:t> и мелколистный; из кустарников наиболее распространены лещина маньчжурская, чубушник тонколистный, жимолости, элеутерококк колючий, спиреи; из лиан- актинидии </a:t>
            </a:r>
            <a:r>
              <a:rPr lang="ru-RU" sz="2400" dirty="0" err="1"/>
              <a:t>коломикта</a:t>
            </a:r>
            <a:r>
              <a:rPr lang="ru-RU" sz="2400" dirty="0"/>
              <a:t> и </a:t>
            </a:r>
            <a:r>
              <a:rPr lang="ru-RU" sz="2400" dirty="0" err="1"/>
              <a:t>аргута</a:t>
            </a:r>
            <a:r>
              <a:rPr lang="ru-RU" sz="2400" dirty="0"/>
              <a:t>, виноград амурский и лимонник китайский; из трав - различные виды кочедыжников, щитовников, осок, </a:t>
            </a:r>
            <a:r>
              <a:rPr lang="ru-RU" sz="2400" dirty="0" err="1"/>
              <a:t>какалии</a:t>
            </a:r>
            <a:r>
              <a:rPr lang="ru-RU" sz="2400" dirty="0"/>
              <a:t>, борцы, хвощи, </a:t>
            </a:r>
            <a:r>
              <a:rPr lang="ru-RU" sz="2400" dirty="0" err="1"/>
              <a:t>василистники</a:t>
            </a:r>
            <a:r>
              <a:rPr lang="ru-RU" sz="2400" dirty="0"/>
              <a:t>, кислицы и др. Всего в заповеднике произрастают 824 вида сосудистых растений, 118 — лишайников, 1364 — грибов, 252 — мохообразных и 210 видов водорослей. К редким «</a:t>
            </a:r>
            <a:r>
              <a:rPr lang="ru-RU" sz="2400" dirty="0" err="1"/>
              <a:t>краснокнижным</a:t>
            </a:r>
            <a:r>
              <a:rPr lang="ru-RU" sz="2400" dirty="0"/>
              <a:t>» видам относятся женьшень настоящий, можжевельник твердый, </a:t>
            </a:r>
            <a:r>
              <a:rPr lang="ru-RU" sz="2400" dirty="0" err="1"/>
              <a:t>принсепия</a:t>
            </a:r>
            <a:r>
              <a:rPr lang="ru-RU" sz="2400" dirty="0"/>
              <a:t> китайская, </a:t>
            </a:r>
            <a:r>
              <a:rPr lang="ru-RU" sz="2400" dirty="0" err="1"/>
              <a:t>калопанакс</a:t>
            </a:r>
            <a:r>
              <a:rPr lang="ru-RU" sz="2400" dirty="0"/>
              <a:t> </a:t>
            </a:r>
            <a:r>
              <a:rPr lang="ru-RU" sz="2400" dirty="0" err="1"/>
              <a:t>семилопастный</a:t>
            </a:r>
            <a:r>
              <a:rPr lang="ru-RU" sz="2400" dirty="0"/>
              <a:t>, тис остроконечный и сосна </a:t>
            </a:r>
            <a:r>
              <a:rPr lang="ru-RU" sz="2400" dirty="0" err="1"/>
              <a:t>густоцветковая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548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" y="252239"/>
            <a:ext cx="4211989" cy="3001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06" y="3573016"/>
            <a:ext cx="4145565" cy="2843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32841"/>
            <a:ext cx="4447466" cy="3021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573016"/>
            <a:ext cx="4032449" cy="30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2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Из животных в заповеднике обычны изюбр, барсук, кабан, колонок, красно-серая полевка, белка; из птиц- рябчик, желтогорлая и седоголовая овсянки, синицы и дятлы. «</a:t>
            </a:r>
            <a:r>
              <a:rPr lang="ru-RU" sz="3600" dirty="0" err="1"/>
              <a:t>Краснокнижными</a:t>
            </a:r>
            <a:r>
              <a:rPr lang="ru-RU" sz="3600" dirty="0"/>
              <a:t>» животными и птицами являются: леопард восточносибирский, тигр амурский, черный аист, мандаринка, тритон когтистый уссурийский.</a:t>
            </a:r>
          </a:p>
          <a:p>
            <a:r>
              <a:rPr lang="ru-RU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4306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79"/>
            <a:ext cx="4032448" cy="3849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3892731" cy="2915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73016"/>
            <a:ext cx="3907135" cy="2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7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924944"/>
            <a:ext cx="3873404" cy="3696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5" r="1451" b="8942"/>
          <a:stretch/>
        </p:blipFill>
        <p:spPr>
          <a:xfrm>
            <a:off x="107504" y="12576"/>
            <a:ext cx="5251305" cy="37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4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F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73096"/>
            <a:ext cx="46085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Ханкайский</a:t>
            </a:r>
            <a:r>
              <a:rPr lang="ru-RU" sz="2200" dirty="0"/>
              <a:t> заповедник был создан в 1990 году с целью сохранить уникальные экосистемы озера </a:t>
            </a:r>
            <a:r>
              <a:rPr lang="ru-RU" sz="2200" dirty="0" err="1"/>
              <a:t>Ханка</a:t>
            </a:r>
            <a:r>
              <a:rPr lang="ru-RU" sz="2200" dirty="0"/>
              <a:t> и </a:t>
            </a:r>
            <a:r>
              <a:rPr lang="ru-RU" sz="2200" dirty="0" err="1"/>
              <a:t>Приханкайской</a:t>
            </a:r>
            <a:r>
              <a:rPr lang="ru-RU" sz="2200" dirty="0"/>
              <a:t> низменности. Его территория является местом гнездования множества видов птиц. По этому показателю заповедник занимает ведущие позиции не только в России, но и в Европе и Азии.</a:t>
            </a:r>
            <a:br>
              <a:rPr lang="ru-RU" sz="2200" dirty="0"/>
            </a:br>
            <a:r>
              <a:rPr lang="ru-RU" sz="2200" dirty="0"/>
              <a:t>В 1996 году Россия и Китай объединили усилия для сохранения уникальной флоры и фауны бассейна озера </a:t>
            </a:r>
            <a:r>
              <a:rPr lang="ru-RU" sz="2200" dirty="0" err="1"/>
              <a:t>Ханка</a:t>
            </a:r>
            <a:r>
              <a:rPr lang="ru-RU" sz="2200" dirty="0"/>
              <a:t>. И на базе российского </a:t>
            </a:r>
            <a:r>
              <a:rPr lang="ru-RU" sz="2200" dirty="0" err="1"/>
              <a:t>Ханкайского</a:t>
            </a:r>
            <a:r>
              <a:rPr lang="ru-RU" sz="2200" dirty="0"/>
              <a:t> заповедника и китайского «</a:t>
            </a:r>
            <a:r>
              <a:rPr lang="ru-RU" sz="2200" dirty="0" err="1"/>
              <a:t>Синкай</a:t>
            </a:r>
            <a:r>
              <a:rPr lang="ru-RU" sz="2200" dirty="0"/>
              <a:t>-Ху» был создан совместный заповедник «Озеро </a:t>
            </a:r>
            <a:r>
              <a:rPr lang="ru-RU" sz="2200" dirty="0" err="1"/>
              <a:t>Ханка</a:t>
            </a:r>
            <a:r>
              <a:rPr lang="ru-RU" sz="2200" dirty="0"/>
              <a:t>»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7720"/>
            <a:ext cx="3816424" cy="62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82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1825</Words>
  <Application>Microsoft Office PowerPoint</Application>
  <PresentationFormat>Экран (4:3)</PresentationFormat>
  <Paragraphs>79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Анатольевна</dc:creator>
  <cp:lastModifiedBy>Татьяна Анатольевна</cp:lastModifiedBy>
  <cp:revision>55</cp:revision>
  <dcterms:created xsi:type="dcterms:W3CDTF">2013-07-03T03:42:28Z</dcterms:created>
  <dcterms:modified xsi:type="dcterms:W3CDTF">2013-07-07T11:11:43Z</dcterms:modified>
</cp:coreProperties>
</file>