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9"/>
  </p:notesMasterIdLst>
  <p:sldIdLst>
    <p:sldId id="271" r:id="rId2"/>
    <p:sldId id="256" r:id="rId3"/>
    <p:sldId id="272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3" r:id="rId17"/>
    <p:sldId id="274" r:id="rId18"/>
    <p:sldId id="275" r:id="rId19"/>
    <p:sldId id="277" r:id="rId20"/>
    <p:sldId id="276" r:id="rId21"/>
    <p:sldId id="279" r:id="rId22"/>
    <p:sldId id="278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40"/>
      <c:rotY val="10"/>
      <c:perspective val="30"/>
    </c:view3D>
    <c:plotArea>
      <c:layout>
        <c:manualLayout>
          <c:layoutTarget val="inner"/>
          <c:xMode val="edge"/>
          <c:yMode val="edge"/>
          <c:x val="0.14884514435695553"/>
          <c:y val="0.11138862642169729"/>
          <c:w val="0.70230971128608977"/>
          <c:h val="0.77722274715660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163989141768711E-2"/>
                  <c:y val="2.0582186430125403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baseline="0">
                        <a:latin typeface="Times New Roman" panose="02020603050405020304" pitchFamily="18" charset="0"/>
                      </a:defRPr>
                    </a:pPr>
                    <a:r>
                      <a:rPr lang="ru-RU" sz="1600" b="1" dirty="0" smtClean="0"/>
                      <a:t>Высокий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уровень</a:t>
                    </a:r>
                    <a:r>
                      <a:rPr lang="ru-RU" sz="1600" b="1" dirty="0"/>
                      <a:t>
12%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2953067542019023E-3"/>
                  <c:y val="-9.7420472440944955E-2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baseline="0">
                        <a:latin typeface="Times New Roman" panose="02020603050405020304" pitchFamily="18" charset="0"/>
                      </a:defRPr>
                    </a:pPr>
                    <a:r>
                      <a:rPr lang="ru-RU" sz="1600" b="1" dirty="0" smtClean="0"/>
                      <a:t>Хороший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уровень</a:t>
                    </a:r>
                    <a:r>
                      <a:rPr lang="ru-RU" sz="1600" b="1" baseline="0" dirty="0"/>
                      <a:t>
19%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0.23649815348495415"/>
                  <c:y val="-7.5658793758505302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/>
                      <a:t>Средний</a:t>
                    </a:r>
                    <a:r>
                      <a:rPr lang="ru-RU" sz="1600" b="1" baseline="0" dirty="0" smtClean="0"/>
                      <a:t> </a:t>
                    </a:r>
                    <a:r>
                      <a:rPr lang="ru-RU" sz="1600" b="1" dirty="0" smtClean="0"/>
                      <a:t> </a:t>
                    </a:r>
                    <a:r>
                      <a:rPr lang="ru-RU" sz="1600" b="1" dirty="0"/>
                      <a:t>уровень</a:t>
                    </a:r>
                    <a:r>
                      <a:rPr lang="ru-RU" sz="1600" b="1" baseline="0" dirty="0"/>
                      <a:t>
42%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3.4907265993202895E-2"/>
                  <c:y val="-8.1865689008090992E-3"/>
                </c:manualLayout>
              </c:layout>
              <c:tx>
                <c:rich>
                  <a:bodyPr wrap="square" lIns="38100" tIns="19050" rIns="38100" bIns="19050" anchor="ctr">
                    <a:spAutoFit/>
                  </a:bodyPr>
                  <a:lstStyle/>
                  <a:p>
                    <a:pPr>
                      <a:defRPr b="1" baseline="0">
                        <a:latin typeface="Times New Roman" panose="02020603050405020304" pitchFamily="18" charset="0"/>
                      </a:defRPr>
                    </a:pPr>
                    <a:r>
                      <a:rPr lang="ru-RU" sz="1600" b="1" dirty="0" smtClean="0"/>
                      <a:t>Низкий</a:t>
                    </a:r>
                    <a:r>
                      <a:rPr lang="ru-RU" sz="1600" b="1" baseline="0" dirty="0" smtClean="0"/>
                      <a:t> </a:t>
                    </a:r>
                  </a:p>
                  <a:p>
                    <a:pPr>
                      <a:defRPr b="1" baseline="0">
                        <a:latin typeface="Times New Roman" panose="02020603050405020304" pitchFamily="18" charset="0"/>
                      </a:defRPr>
                    </a:pPr>
                    <a:r>
                      <a:rPr lang="ru-RU" sz="1600" b="1" dirty="0" smtClean="0"/>
                      <a:t>уровень</a:t>
                    </a:r>
                    <a:r>
                      <a:rPr lang="ru-RU" sz="1600" b="1" dirty="0"/>
                      <a:t>
27%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latin typeface="Times New Roman" panose="02020603050405020304" pitchFamily="18" charset="0"/>
                  </a:defRPr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12</c:v>
                </c:pt>
                <c:pt idx="1">
                  <c:v>19</c:v>
                </c:pt>
                <c:pt idx="2">
                  <c:v>42</c:v>
                </c:pt>
                <c:pt idx="3">
                  <c:v>27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0.13967824157971517"/>
          <c:y val="0.15550041664431058"/>
          <c:w val="0.83968179539341581"/>
          <c:h val="0.73074331315993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0"/>
            <c:explosion val="16"/>
          </c:dPt>
          <c:dPt>
            <c:idx val="1"/>
            <c:explosion val="19"/>
          </c:dPt>
          <c:dPt>
            <c:idx val="2"/>
            <c:explosion val="22"/>
          </c:dPt>
          <c:dPt>
            <c:idx val="3"/>
            <c:explosion val="15"/>
          </c:dPt>
          <c:dPt>
            <c:idx val="4"/>
            <c:explosion val="15"/>
          </c:dPt>
          <c:dLbls>
            <c:dLbl>
              <c:idx val="0"/>
              <c:layout>
                <c:manualLayout>
                  <c:x val="4.9463789603996097E-2"/>
                  <c:y val="2.111343009834613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1</a:t>
                    </a:r>
                    <a:r>
                      <a:rPr lang="en-US"/>
                      <a:t>
3,8%</a:t>
                    </a:r>
                  </a:p>
                </c:rich>
              </c:tx>
              <c:dLblPos val="bestFit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3874773879956047E-2"/>
                  <c:y val="1.6611327198558026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6</a:t>
                    </a:r>
                    <a:r>
                      <a:rPr lang="en-US"/>
                      <a:t>
23%</a:t>
                    </a:r>
                  </a:p>
                </c:rich>
              </c:tx>
              <c:dLblPos val="bestFit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408720612051152"/>
                  <c:y val="-4.2025297685246994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1</a:t>
                    </a:r>
                    <a:r>
                      <a:rPr lang="en-US"/>
                      <a:t>0
38,5%</a:t>
                    </a:r>
                  </a:p>
                </c:rich>
              </c:tx>
              <c:dLblPos val="bestFit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9208567850408115E-3"/>
                  <c:y val="2.8144072352401732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6</a:t>
                    </a:r>
                    <a:r>
                      <a:rPr lang="en-US"/>
                      <a:t>
23%</a:t>
                    </a:r>
                  </a:p>
                </c:rich>
              </c:tx>
              <c:dLblPos val="bestFit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8791547308871557E-2"/>
                  <c:y val="1.4495778389147149E-2"/>
                </c:manualLayout>
              </c:layout>
              <c:tx>
                <c:rich>
                  <a:bodyPr/>
                  <a:lstStyle/>
                  <a:p>
                    <a:r>
                      <a:rPr lang="en-US" sz="1800" b="1"/>
                      <a:t>3</a:t>
                    </a:r>
                    <a:r>
                      <a:rPr lang="en-US"/>
                      <a:t>
11,7%</a:t>
                    </a:r>
                  </a:p>
                </c:rich>
              </c:tx>
              <c:dLblPos val="bestFit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Percent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высокий уровень </c:v>
                </c:pt>
                <c:pt idx="1">
                  <c:v>хороший уровень </c:v>
                </c:pt>
                <c:pt idx="2">
                  <c:v>средний уровень</c:v>
                </c:pt>
                <c:pt idx="3">
                  <c:v>низкий уровень</c:v>
                </c:pt>
                <c:pt idx="4">
                  <c:v>очень низкий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3.7999999999999999E-2</c:v>
                </c:pt>
                <c:pt idx="1">
                  <c:v>0.23</c:v>
                </c:pt>
                <c:pt idx="2">
                  <c:v>0.38500000000000023</c:v>
                </c:pt>
                <c:pt idx="3">
                  <c:v>0.23</c:v>
                </c:pt>
                <c:pt idx="4">
                  <c:v>0.11700000000000002</c:v>
                </c:pt>
              </c:numCache>
            </c:numRef>
          </c:val>
        </c:ser>
      </c:pie3DChart>
    </c:plotArea>
    <c:legend>
      <c:legendPos val="l"/>
      <c:layout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zero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perspective val="30"/>
    </c:view3D>
    <c:plotArea>
      <c:layout>
        <c:manualLayout>
          <c:layoutTarget val="inner"/>
          <c:xMode val="edge"/>
          <c:yMode val="edge"/>
          <c:x val="9.6874021137626595E-2"/>
          <c:y val="0.16954183453300511"/>
          <c:w val="0.8240740740740754"/>
          <c:h val="0.7876984126984150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48"/>
          <c:dLbls>
            <c:dLbl>
              <c:idx val="0"/>
              <c:layout>
                <c:manualLayout>
                  <c:x val="7.0563092950763157E-2"/>
                  <c:y val="1.9625926066694343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высокий</a:t>
                    </a:r>
                    <a:r>
                      <a:rPr lang="ru-RU" sz="1800" b="1" baseline="0" dirty="0"/>
                      <a:t> </a:t>
                    </a:r>
                    <a:r>
                      <a:rPr lang="ru-RU" sz="1800" b="1" dirty="0"/>
                      <a:t>уровень
15,4%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080213657503307E-2"/>
                  <c:y val="-5.1755249343832018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хороший уровень
46,1%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6152323064880047E-2"/>
                  <c:y val="3.3813156167979037E-3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средний  </a:t>
                    </a:r>
                    <a:endParaRPr lang="ru-RU" sz="1800" b="1" dirty="0" smtClean="0"/>
                  </a:p>
                  <a:p>
                    <a:r>
                      <a:rPr lang="ru-RU" sz="1800" b="1" dirty="0" smtClean="0"/>
                      <a:t>уровень</a:t>
                    </a:r>
                    <a:r>
                      <a:rPr lang="ru-RU" sz="1800" b="1" dirty="0"/>
                      <a:t>
38,6%</a:t>
                    </a:r>
                  </a:p>
                </c:rich>
              </c:tx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6346722757618727E-3"/>
                  <c:y val="3.1325960408650169E-2"/>
                </c:manualLayout>
              </c:layout>
              <c:tx>
                <c:rich>
                  <a:bodyPr/>
                  <a:lstStyle/>
                  <a:p>
                    <a:r>
                      <a:rPr lang="ru-RU" sz="1800" b="1" dirty="0"/>
                      <a:t>низкий </a:t>
                    </a:r>
                    <a:endParaRPr lang="ru-RU" sz="1800" b="1" dirty="0" smtClean="0"/>
                  </a:p>
                  <a:p>
                    <a:r>
                      <a:rPr lang="ru-RU" sz="1800" b="1" dirty="0" smtClean="0"/>
                      <a:t>уровень</a:t>
                    </a:r>
                    <a:r>
                      <a:rPr lang="ru-RU" sz="1800" b="1" dirty="0"/>
                      <a:t>
0%</a:t>
                    </a:r>
                  </a:p>
                </c:rich>
              </c:tx>
              <c:showCatName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8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  <c:spPr>
        <a:noFill/>
        <a:ln w="25400">
          <a:noFill/>
        </a:ln>
      </c:spPr>
    </c:plotArea>
    <c:plotVisOnly val="1"/>
    <c:dispBlanksAs val="zero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rotY val="20"/>
      <c:perspective val="30"/>
    </c:view3D>
    <c:plotArea>
      <c:layout>
        <c:manualLayout>
          <c:layoutTarget val="inner"/>
          <c:xMode val="edge"/>
          <c:yMode val="edge"/>
          <c:x val="0"/>
          <c:y val="4.1809007328315467E-2"/>
          <c:w val="1"/>
          <c:h val="0.9574022932616214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7147904854434642E-2"/>
                  <c:y val="-7.522309711286089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1</a:t>
                    </a:r>
                    <a:r>
                      <a:rPr lang="ru-RU" dirty="0"/>
                      <a:t> уровень
</a:t>
                    </a:r>
                    <a:r>
                      <a:rPr lang="ru-RU" b="1" dirty="0"/>
                      <a:t>30,8%</a:t>
                    </a:r>
                  </a:p>
                </c:rich>
              </c:tx>
              <c:showLegendKey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0639665354330709"/>
                  <c:y val="-0.15823405954938549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2</a:t>
                    </a:r>
                    <a:r>
                      <a:rPr lang="ru-RU" dirty="0"/>
                      <a:t> уровень
</a:t>
                    </a:r>
                    <a:r>
                      <a:rPr lang="ru-RU" b="1" dirty="0"/>
                      <a:t>46,1%</a:t>
                    </a:r>
                  </a:p>
                </c:rich>
              </c:tx>
              <c:showLegendKey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6.4523426284421731E-2"/>
                  <c:y val="2.6864820705358849E-2"/>
                </c:manualLayout>
              </c:layout>
              <c:tx>
                <c:rich>
                  <a:bodyPr/>
                  <a:lstStyle/>
                  <a:p>
                    <a:r>
                      <a:rPr lang="ru-RU" sz="1800" dirty="0"/>
                      <a:t>3</a:t>
                    </a:r>
                    <a:r>
                      <a:rPr lang="ru-RU" dirty="0"/>
                      <a:t> уровень
</a:t>
                    </a:r>
                    <a:r>
                      <a:rPr lang="ru-RU" b="1" dirty="0"/>
                      <a:t>23,1%</a:t>
                    </a:r>
                  </a:p>
                </c:rich>
              </c:tx>
              <c:showLegendKey val="1"/>
              <c:showCatName val="1"/>
              <c:showPercent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4 уровень
</a:t>
                    </a:r>
                    <a:r>
                      <a:rPr lang="ru-RU" b="1" dirty="0"/>
                      <a:t>0%</a:t>
                    </a:r>
                  </a:p>
                </c:rich>
              </c:tx>
              <c:showLegendKey val="1"/>
              <c:showCatName val="1"/>
              <c:showPercent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/>
                </a:pPr>
                <a:endParaRPr lang="ru-RU"/>
              </a:p>
            </c:txPr>
            <c:showLegendKey val="1"/>
            <c:showCatName val="1"/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1 уровень</c:v>
                </c:pt>
                <c:pt idx="1">
                  <c:v>2 уровень</c:v>
                </c:pt>
                <c:pt idx="2">
                  <c:v>3 уровень</c:v>
                </c:pt>
                <c:pt idx="3">
                  <c:v>4 уровень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11</c:v>
                </c:pt>
                <c:pt idx="2">
                  <c:v>5</c:v>
                </c:pt>
                <c:pt idx="3">
                  <c:v>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сен.13</c:v>
                </c:pt>
              </c:strCache>
            </c:strRef>
          </c:tx>
          <c:dLbls>
            <c:dLbl>
              <c:idx val="0"/>
              <c:layout>
                <c:manualLayout>
                  <c:x val="-1.2449597103589807E-2"/>
                  <c:y val="-2.2019801870330761E-2"/>
                </c:manualLayout>
              </c:layout>
              <c:showVal val="1"/>
            </c:dLbl>
            <c:dLbl>
              <c:idx val="1"/>
              <c:layout>
                <c:manualLayout>
                  <c:x val="-6.224798551794899E-3"/>
                  <c:y val="-3.0827722618463067E-2"/>
                </c:manualLayout>
              </c:layout>
              <c:showVal val="1"/>
            </c:dLbl>
            <c:dLbl>
              <c:idx val="2"/>
              <c:layout>
                <c:manualLayout>
                  <c:x val="0"/>
                  <c:y val="-1.5413861309231534E-2"/>
                </c:manualLayout>
              </c:layout>
              <c:showVal val="1"/>
            </c:dLbl>
            <c:dLbl>
              <c:idx val="3"/>
              <c:layout>
                <c:manualLayout>
                  <c:x val="8.2997314023931981E-3"/>
                  <c:y val="-1.5413861309231534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3.7999999999999999E-2</c:v>
                </c:pt>
                <c:pt idx="1">
                  <c:v>0.23</c:v>
                </c:pt>
                <c:pt idx="2">
                  <c:v>0.38500000000000034</c:v>
                </c:pt>
                <c:pt idx="3">
                  <c:v>0.27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май.14</c:v>
                </c:pt>
              </c:strCache>
            </c:strRef>
          </c:tx>
          <c:dLbls>
            <c:dLbl>
              <c:idx val="0"/>
              <c:layout>
                <c:manualLayout>
                  <c:x val="-3.942372416136769E-2"/>
                  <c:y val="-3.3029702805496143E-2"/>
                </c:manualLayout>
              </c:layout>
              <c:showVal val="1"/>
            </c:dLbl>
            <c:dLbl>
              <c:idx val="1"/>
              <c:layout>
                <c:manualLayout>
                  <c:x val="2.0749328505982995E-3"/>
                  <c:y val="-1.7615841496264609E-2"/>
                </c:manualLayout>
              </c:layout>
              <c:showVal val="1"/>
            </c:dLbl>
            <c:dLbl>
              <c:idx val="2"/>
              <c:layout>
                <c:manualLayout>
                  <c:x val="2.2824261356581294E-2"/>
                  <c:y val="-3.3029702805496143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4"/>
                <c:pt idx="0">
                  <c:v>0.15400000000000014</c:v>
                </c:pt>
                <c:pt idx="1">
                  <c:v>0.46100000000000002</c:v>
                </c:pt>
                <c:pt idx="2">
                  <c:v>0.38500000000000034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дек.14</c:v>
                </c:pt>
              </c:strCache>
            </c:strRef>
          </c:tx>
          <c:dLbls>
            <c:dLbl>
              <c:idx val="0"/>
              <c:layout>
                <c:manualLayout>
                  <c:x val="-1.6599462804786417E-2"/>
                  <c:y val="-1.9817821683297685E-2"/>
                </c:manualLayout>
              </c:layout>
              <c:showVal val="1"/>
            </c:dLbl>
            <c:dLbl>
              <c:idx val="1"/>
              <c:layout>
                <c:manualLayout>
                  <c:x val="2.9049059908376192E-2"/>
                  <c:y val="-1.7615841496264609E-2"/>
                </c:manualLayout>
              </c:layout>
              <c:showVal val="1"/>
            </c:dLbl>
            <c:dLbl>
              <c:idx val="2"/>
              <c:layout>
                <c:manualLayout>
                  <c:x val="1.8674395655384694E-2"/>
                  <c:y val="-2.8625742431429992E-2"/>
                </c:manualLayout>
              </c:layout>
              <c:showVal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/>
                </a:pPr>
                <a:endParaRPr lang="ru-RU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Лист1!$A$2:$A$5</c:f>
              <c:strCache>
                <c:ptCount val="4"/>
                <c:pt idx="0">
                  <c:v>высокий уровень</c:v>
                </c:pt>
                <c:pt idx="1">
                  <c:v>хороший уровень</c:v>
                </c:pt>
                <c:pt idx="2">
                  <c:v>средний уровень</c:v>
                </c:pt>
                <c:pt idx="3">
                  <c:v>низкий уровень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4"/>
                <c:pt idx="0">
                  <c:v>0.30800000000000027</c:v>
                </c:pt>
                <c:pt idx="1">
                  <c:v>0.46100000000000002</c:v>
                </c:pt>
                <c:pt idx="2">
                  <c:v>0.23100000000000001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gapWidth val="104"/>
        <c:gapDepth val="83"/>
        <c:shape val="box"/>
        <c:axId val="75096448"/>
        <c:axId val="78541568"/>
        <c:axId val="0"/>
      </c:bar3DChart>
      <c:catAx>
        <c:axId val="75096448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78541568"/>
        <c:crosses val="autoZero"/>
        <c:auto val="1"/>
        <c:lblAlgn val="ctr"/>
        <c:lblOffset val="100"/>
      </c:catAx>
      <c:valAx>
        <c:axId val="78541568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5096448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2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>
        <c:manualLayout>
          <c:xMode val="edge"/>
          <c:yMode val="edge"/>
          <c:x val="3.7624671916010516E-2"/>
          <c:y val="2.6929870918881129E-2"/>
          <c:w val="0.93863936278798488"/>
          <c:h val="8.7630662383381741E-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CF7781-F3D6-4535-9709-4B5290D05CD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C0C08E-F906-47A5-8B27-29A1B1FECAF4}">
      <dgm:prSet phldrT="[Текст]"/>
      <dgm:spPr/>
      <dgm:t>
        <a:bodyPr/>
        <a:lstStyle/>
        <a:p>
          <a:r>
            <a:rPr lang="ru-RU" b="0" i="0" dirty="0" smtClean="0"/>
            <a:t>Классификация учебных мотивов по содержанию </a:t>
          </a:r>
          <a:r>
            <a:rPr lang="ru-RU" b="0" i="0" dirty="0" smtClean="0"/>
            <a:t>(Л.А </a:t>
          </a:r>
          <a:r>
            <a:rPr lang="ru-RU" b="0" i="0" dirty="0" smtClean="0"/>
            <a:t>.Божович)</a:t>
          </a:r>
          <a:endParaRPr lang="ru-RU" b="0" i="0" dirty="0"/>
        </a:p>
      </dgm:t>
    </dgm:pt>
    <dgm:pt modelId="{10346335-2C9C-4C12-B3C8-BE0A754CF8C0}" type="parTrans" cxnId="{E0F65F09-61C0-4E63-90BE-3DF2E0DA059A}">
      <dgm:prSet/>
      <dgm:spPr/>
      <dgm:t>
        <a:bodyPr/>
        <a:lstStyle/>
        <a:p>
          <a:endParaRPr lang="ru-RU"/>
        </a:p>
      </dgm:t>
    </dgm:pt>
    <dgm:pt modelId="{A9392E22-F24F-4D81-9C08-96677D7A2296}" type="sibTrans" cxnId="{E0F65F09-61C0-4E63-90BE-3DF2E0DA059A}">
      <dgm:prSet/>
      <dgm:spPr/>
      <dgm:t>
        <a:bodyPr/>
        <a:lstStyle/>
        <a:p>
          <a:endParaRPr lang="ru-RU"/>
        </a:p>
      </dgm:t>
    </dgm:pt>
    <dgm:pt modelId="{0E237014-5D61-4B7F-963D-47E24DCD8A1A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Познавательные</a:t>
          </a:r>
          <a:endParaRPr lang="ru-RU" b="1" dirty="0">
            <a:solidFill>
              <a:srgbClr val="002060"/>
            </a:solidFill>
          </a:endParaRPr>
        </a:p>
      </dgm:t>
    </dgm:pt>
    <dgm:pt modelId="{C0EE8D0C-1F6B-4B13-A139-8A65FA7A14BF}" type="parTrans" cxnId="{834B34A5-A55C-4B45-B058-E17945837A62}">
      <dgm:prSet/>
      <dgm:spPr/>
      <dgm:t>
        <a:bodyPr/>
        <a:lstStyle/>
        <a:p>
          <a:endParaRPr lang="ru-RU"/>
        </a:p>
      </dgm:t>
    </dgm:pt>
    <dgm:pt modelId="{58ADFF1E-FC94-4B90-957D-C03BD2367DDE}" type="sibTrans" cxnId="{834B34A5-A55C-4B45-B058-E17945837A62}">
      <dgm:prSet/>
      <dgm:spPr/>
      <dgm:t>
        <a:bodyPr/>
        <a:lstStyle/>
        <a:p>
          <a:endParaRPr lang="ru-RU"/>
        </a:p>
      </dgm:t>
    </dgm:pt>
    <dgm:pt modelId="{DEBBD64B-6948-4854-A17E-BBB1BB2CF135}">
      <dgm:prSet phldrT="[Текст]"/>
      <dgm:spPr/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Социальные</a:t>
          </a:r>
          <a:endParaRPr lang="ru-RU" b="1" dirty="0">
            <a:solidFill>
              <a:srgbClr val="002060"/>
            </a:solidFill>
          </a:endParaRPr>
        </a:p>
      </dgm:t>
    </dgm:pt>
    <dgm:pt modelId="{FB36F224-C0AC-4BEB-8422-4371B503162A}" type="parTrans" cxnId="{259B3354-7815-48F0-9CFF-11F5CF65D936}">
      <dgm:prSet/>
      <dgm:spPr/>
      <dgm:t>
        <a:bodyPr/>
        <a:lstStyle/>
        <a:p>
          <a:endParaRPr lang="ru-RU"/>
        </a:p>
      </dgm:t>
    </dgm:pt>
    <dgm:pt modelId="{696DBEEB-7451-46EA-9804-55CBB0BED14C}" type="sibTrans" cxnId="{259B3354-7815-48F0-9CFF-11F5CF65D936}">
      <dgm:prSet/>
      <dgm:spPr/>
      <dgm:t>
        <a:bodyPr/>
        <a:lstStyle/>
        <a:p>
          <a:endParaRPr lang="ru-RU"/>
        </a:p>
      </dgm:t>
    </dgm:pt>
    <dgm:pt modelId="{30743252-20D8-412A-808A-1B7B86E0AEBA}" type="pres">
      <dgm:prSet presAssocID="{94CF7781-F3D6-4535-9709-4B5290D05C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329F8-68D6-42E2-B28E-2391BE5F9257}" type="pres">
      <dgm:prSet presAssocID="{94CF7781-F3D6-4535-9709-4B5290D05CD8}" presName="hierFlow" presStyleCnt="0"/>
      <dgm:spPr/>
    </dgm:pt>
    <dgm:pt modelId="{5A3AD5D8-0F9E-4BA1-A5C4-D0C75059D084}" type="pres">
      <dgm:prSet presAssocID="{94CF7781-F3D6-4535-9709-4B5290D05C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5F7500-659A-4BA2-A62D-2D0F2E3A497A}" type="pres">
      <dgm:prSet presAssocID="{CBC0C08E-F906-47A5-8B27-29A1B1FECAF4}" presName="Name17" presStyleCnt="0"/>
      <dgm:spPr/>
    </dgm:pt>
    <dgm:pt modelId="{9FE75FB8-E74E-485C-9830-3C67F6C94B27}" type="pres">
      <dgm:prSet presAssocID="{CBC0C08E-F906-47A5-8B27-29A1B1FECAF4}" presName="level1Shape" presStyleLbl="node0" presStyleIdx="0" presStyleCnt="1" custScaleY="277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56EFA5-EE92-426A-94FD-BED30D90ABBC}" type="pres">
      <dgm:prSet presAssocID="{CBC0C08E-F906-47A5-8B27-29A1B1FECAF4}" presName="hierChild2" presStyleCnt="0"/>
      <dgm:spPr/>
    </dgm:pt>
    <dgm:pt modelId="{B2698E79-3F74-4DC3-83E0-1E380A09D9DA}" type="pres">
      <dgm:prSet presAssocID="{C0EE8D0C-1F6B-4B13-A139-8A65FA7A14BF}" presName="Name25" presStyleLbl="parChTrans1D2" presStyleIdx="0" presStyleCnt="2"/>
      <dgm:spPr/>
      <dgm:t>
        <a:bodyPr/>
        <a:lstStyle/>
        <a:p>
          <a:endParaRPr lang="ru-RU"/>
        </a:p>
      </dgm:t>
    </dgm:pt>
    <dgm:pt modelId="{0B1E6F8A-FD3D-48E6-B0A1-A8AF8E174AF0}" type="pres">
      <dgm:prSet presAssocID="{C0EE8D0C-1F6B-4B13-A139-8A65FA7A14B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8D451F2-2C99-4F1D-909A-2A8C77F16FB2}" type="pres">
      <dgm:prSet presAssocID="{0E237014-5D61-4B7F-963D-47E24DCD8A1A}" presName="Name30" presStyleCnt="0"/>
      <dgm:spPr/>
    </dgm:pt>
    <dgm:pt modelId="{F646E01B-BF81-41D8-9345-B85C374CFF1B}" type="pres">
      <dgm:prSet presAssocID="{0E237014-5D61-4B7F-963D-47E24DCD8A1A}" presName="level2Shape" presStyleLbl="node2" presStyleIdx="0" presStyleCnt="2" custScaleY="190864" custLinFactNeighborX="-124" custLinFactNeighborY="-26411"/>
      <dgm:spPr/>
      <dgm:t>
        <a:bodyPr/>
        <a:lstStyle/>
        <a:p>
          <a:endParaRPr lang="ru-RU"/>
        </a:p>
      </dgm:t>
    </dgm:pt>
    <dgm:pt modelId="{2BD76914-DF88-47D1-8CF0-5CCB9DAFFDC3}" type="pres">
      <dgm:prSet presAssocID="{0E237014-5D61-4B7F-963D-47E24DCD8A1A}" presName="hierChild3" presStyleCnt="0"/>
      <dgm:spPr/>
    </dgm:pt>
    <dgm:pt modelId="{D5959539-0906-45A1-A892-E6F8AC2C54EB}" type="pres">
      <dgm:prSet presAssocID="{FB36F224-C0AC-4BEB-8422-4371B503162A}" presName="Name25" presStyleLbl="parChTrans1D2" presStyleIdx="1" presStyleCnt="2"/>
      <dgm:spPr/>
      <dgm:t>
        <a:bodyPr/>
        <a:lstStyle/>
        <a:p>
          <a:endParaRPr lang="ru-RU"/>
        </a:p>
      </dgm:t>
    </dgm:pt>
    <dgm:pt modelId="{EBBF73BF-5E21-44A4-B04B-92D1E30289C2}" type="pres">
      <dgm:prSet presAssocID="{FB36F224-C0AC-4BEB-8422-4371B503162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2275481-4238-4134-B7AF-96FAF9CB493F}" type="pres">
      <dgm:prSet presAssocID="{DEBBD64B-6948-4854-A17E-BBB1BB2CF135}" presName="Name30" presStyleCnt="0"/>
      <dgm:spPr/>
    </dgm:pt>
    <dgm:pt modelId="{7AF14383-AC00-4F65-87D2-97B644EF558F}" type="pres">
      <dgm:prSet presAssocID="{DEBBD64B-6948-4854-A17E-BBB1BB2CF135}" presName="level2Shape" presStyleLbl="node2" presStyleIdx="1" presStyleCnt="2" custScaleY="179836" custLinFactNeighborX="-2963" custLinFactNeighborY="-5118"/>
      <dgm:spPr/>
      <dgm:t>
        <a:bodyPr/>
        <a:lstStyle/>
        <a:p>
          <a:endParaRPr lang="ru-RU"/>
        </a:p>
      </dgm:t>
    </dgm:pt>
    <dgm:pt modelId="{A789F0C5-4D74-4C80-AFC7-BC2B8002C583}" type="pres">
      <dgm:prSet presAssocID="{DEBBD64B-6948-4854-A17E-BBB1BB2CF135}" presName="hierChild3" presStyleCnt="0"/>
      <dgm:spPr/>
    </dgm:pt>
    <dgm:pt modelId="{FAA795BC-B45A-45C8-A6F1-81A2552997E2}" type="pres">
      <dgm:prSet presAssocID="{94CF7781-F3D6-4535-9709-4B5290D05CD8}" presName="bgShapesFlow" presStyleCnt="0"/>
      <dgm:spPr/>
    </dgm:pt>
  </dgm:ptLst>
  <dgm:cxnLst>
    <dgm:cxn modelId="{D064E43C-D335-417E-A6E2-1795841EB17C}" type="presOf" srcId="{FB36F224-C0AC-4BEB-8422-4371B503162A}" destId="{EBBF73BF-5E21-44A4-B04B-92D1E30289C2}" srcOrd="1" destOrd="0" presId="urn:microsoft.com/office/officeart/2005/8/layout/hierarchy5"/>
    <dgm:cxn modelId="{061A7A9B-6C32-483E-A47A-83E8DF08522B}" type="presOf" srcId="{94CF7781-F3D6-4535-9709-4B5290D05CD8}" destId="{30743252-20D8-412A-808A-1B7B86E0AEBA}" srcOrd="0" destOrd="0" presId="urn:microsoft.com/office/officeart/2005/8/layout/hierarchy5"/>
    <dgm:cxn modelId="{1C85D24C-5E82-4378-9D33-3969D6FD2366}" type="presOf" srcId="{C0EE8D0C-1F6B-4B13-A139-8A65FA7A14BF}" destId="{B2698E79-3F74-4DC3-83E0-1E380A09D9DA}" srcOrd="0" destOrd="0" presId="urn:microsoft.com/office/officeart/2005/8/layout/hierarchy5"/>
    <dgm:cxn modelId="{3F45201D-6180-4FFB-9ADA-A3CE146220B1}" type="presOf" srcId="{FB36F224-C0AC-4BEB-8422-4371B503162A}" destId="{D5959539-0906-45A1-A892-E6F8AC2C54EB}" srcOrd="0" destOrd="0" presId="urn:microsoft.com/office/officeart/2005/8/layout/hierarchy5"/>
    <dgm:cxn modelId="{FE43BFDC-2491-4CE0-A20C-A36BEE4F4CAE}" type="presOf" srcId="{C0EE8D0C-1F6B-4B13-A139-8A65FA7A14BF}" destId="{0B1E6F8A-FD3D-48E6-B0A1-A8AF8E174AF0}" srcOrd="1" destOrd="0" presId="urn:microsoft.com/office/officeart/2005/8/layout/hierarchy5"/>
    <dgm:cxn modelId="{BC067BE2-EB66-4900-B631-04CAB8756637}" type="presOf" srcId="{CBC0C08E-F906-47A5-8B27-29A1B1FECAF4}" destId="{9FE75FB8-E74E-485C-9830-3C67F6C94B27}" srcOrd="0" destOrd="0" presId="urn:microsoft.com/office/officeart/2005/8/layout/hierarchy5"/>
    <dgm:cxn modelId="{7050A37E-B9EF-4E89-8F7B-D2E25ADDB40C}" type="presOf" srcId="{0E237014-5D61-4B7F-963D-47E24DCD8A1A}" destId="{F646E01B-BF81-41D8-9345-B85C374CFF1B}" srcOrd="0" destOrd="0" presId="urn:microsoft.com/office/officeart/2005/8/layout/hierarchy5"/>
    <dgm:cxn modelId="{834B34A5-A55C-4B45-B058-E17945837A62}" srcId="{CBC0C08E-F906-47A5-8B27-29A1B1FECAF4}" destId="{0E237014-5D61-4B7F-963D-47E24DCD8A1A}" srcOrd="0" destOrd="0" parTransId="{C0EE8D0C-1F6B-4B13-A139-8A65FA7A14BF}" sibTransId="{58ADFF1E-FC94-4B90-957D-C03BD2367DDE}"/>
    <dgm:cxn modelId="{E0F65F09-61C0-4E63-90BE-3DF2E0DA059A}" srcId="{94CF7781-F3D6-4535-9709-4B5290D05CD8}" destId="{CBC0C08E-F906-47A5-8B27-29A1B1FECAF4}" srcOrd="0" destOrd="0" parTransId="{10346335-2C9C-4C12-B3C8-BE0A754CF8C0}" sibTransId="{A9392E22-F24F-4D81-9C08-96677D7A2296}"/>
    <dgm:cxn modelId="{99E5C168-6BC9-44CE-9372-8FD9095A8F87}" type="presOf" srcId="{DEBBD64B-6948-4854-A17E-BBB1BB2CF135}" destId="{7AF14383-AC00-4F65-87D2-97B644EF558F}" srcOrd="0" destOrd="0" presId="urn:microsoft.com/office/officeart/2005/8/layout/hierarchy5"/>
    <dgm:cxn modelId="{259B3354-7815-48F0-9CFF-11F5CF65D936}" srcId="{CBC0C08E-F906-47A5-8B27-29A1B1FECAF4}" destId="{DEBBD64B-6948-4854-A17E-BBB1BB2CF135}" srcOrd="1" destOrd="0" parTransId="{FB36F224-C0AC-4BEB-8422-4371B503162A}" sibTransId="{696DBEEB-7451-46EA-9804-55CBB0BED14C}"/>
    <dgm:cxn modelId="{31394437-375E-4DC5-BF80-C7B858429A8D}" type="presParOf" srcId="{30743252-20D8-412A-808A-1B7B86E0AEBA}" destId="{13D329F8-68D6-42E2-B28E-2391BE5F9257}" srcOrd="0" destOrd="0" presId="urn:microsoft.com/office/officeart/2005/8/layout/hierarchy5"/>
    <dgm:cxn modelId="{B86A911D-D43F-4402-A0DE-2EE9063318C0}" type="presParOf" srcId="{13D329F8-68D6-42E2-B28E-2391BE5F9257}" destId="{5A3AD5D8-0F9E-4BA1-A5C4-D0C75059D084}" srcOrd="0" destOrd="0" presId="urn:microsoft.com/office/officeart/2005/8/layout/hierarchy5"/>
    <dgm:cxn modelId="{71D4AE4C-70BB-4967-928E-238E1FA213EC}" type="presParOf" srcId="{5A3AD5D8-0F9E-4BA1-A5C4-D0C75059D084}" destId="{A55F7500-659A-4BA2-A62D-2D0F2E3A497A}" srcOrd="0" destOrd="0" presId="urn:microsoft.com/office/officeart/2005/8/layout/hierarchy5"/>
    <dgm:cxn modelId="{7AD65D98-B736-4EEF-9F48-16512C6CBC4D}" type="presParOf" srcId="{A55F7500-659A-4BA2-A62D-2D0F2E3A497A}" destId="{9FE75FB8-E74E-485C-9830-3C67F6C94B27}" srcOrd="0" destOrd="0" presId="urn:microsoft.com/office/officeart/2005/8/layout/hierarchy5"/>
    <dgm:cxn modelId="{0FE9814E-8718-4E1E-8371-4477432C5FAA}" type="presParOf" srcId="{A55F7500-659A-4BA2-A62D-2D0F2E3A497A}" destId="{2356EFA5-EE92-426A-94FD-BED30D90ABBC}" srcOrd="1" destOrd="0" presId="urn:microsoft.com/office/officeart/2005/8/layout/hierarchy5"/>
    <dgm:cxn modelId="{EC91EC2F-85BD-4E8F-B15F-94255134C0C4}" type="presParOf" srcId="{2356EFA5-EE92-426A-94FD-BED30D90ABBC}" destId="{B2698E79-3F74-4DC3-83E0-1E380A09D9DA}" srcOrd="0" destOrd="0" presId="urn:microsoft.com/office/officeart/2005/8/layout/hierarchy5"/>
    <dgm:cxn modelId="{B57E93BC-C544-44A8-AC92-589404673AE1}" type="presParOf" srcId="{B2698E79-3F74-4DC3-83E0-1E380A09D9DA}" destId="{0B1E6F8A-FD3D-48E6-B0A1-A8AF8E174AF0}" srcOrd="0" destOrd="0" presId="urn:microsoft.com/office/officeart/2005/8/layout/hierarchy5"/>
    <dgm:cxn modelId="{5AE7C4CD-9918-4BA6-A88F-4BE117A0B1A0}" type="presParOf" srcId="{2356EFA5-EE92-426A-94FD-BED30D90ABBC}" destId="{78D451F2-2C99-4F1D-909A-2A8C77F16FB2}" srcOrd="1" destOrd="0" presId="urn:microsoft.com/office/officeart/2005/8/layout/hierarchy5"/>
    <dgm:cxn modelId="{3D7FA916-5490-4553-965D-45DA8FFC8101}" type="presParOf" srcId="{78D451F2-2C99-4F1D-909A-2A8C77F16FB2}" destId="{F646E01B-BF81-41D8-9345-B85C374CFF1B}" srcOrd="0" destOrd="0" presId="urn:microsoft.com/office/officeart/2005/8/layout/hierarchy5"/>
    <dgm:cxn modelId="{3C608B0F-D2B0-4AB2-A575-17DFE8408AE8}" type="presParOf" srcId="{78D451F2-2C99-4F1D-909A-2A8C77F16FB2}" destId="{2BD76914-DF88-47D1-8CF0-5CCB9DAFFDC3}" srcOrd="1" destOrd="0" presId="urn:microsoft.com/office/officeart/2005/8/layout/hierarchy5"/>
    <dgm:cxn modelId="{501F3DD5-E7A4-4916-8E19-154F7F3FF935}" type="presParOf" srcId="{2356EFA5-EE92-426A-94FD-BED30D90ABBC}" destId="{D5959539-0906-45A1-A892-E6F8AC2C54EB}" srcOrd="2" destOrd="0" presId="urn:microsoft.com/office/officeart/2005/8/layout/hierarchy5"/>
    <dgm:cxn modelId="{E898BB4B-BB6E-4162-A472-AE92D47398CA}" type="presParOf" srcId="{D5959539-0906-45A1-A892-E6F8AC2C54EB}" destId="{EBBF73BF-5E21-44A4-B04B-92D1E30289C2}" srcOrd="0" destOrd="0" presId="urn:microsoft.com/office/officeart/2005/8/layout/hierarchy5"/>
    <dgm:cxn modelId="{8C4522A2-7764-4866-B461-1AE17E2CAE7D}" type="presParOf" srcId="{2356EFA5-EE92-426A-94FD-BED30D90ABBC}" destId="{72275481-4238-4134-B7AF-96FAF9CB493F}" srcOrd="3" destOrd="0" presId="urn:microsoft.com/office/officeart/2005/8/layout/hierarchy5"/>
    <dgm:cxn modelId="{C954540C-FE2A-423C-927A-16514FBD555A}" type="presParOf" srcId="{72275481-4238-4134-B7AF-96FAF9CB493F}" destId="{7AF14383-AC00-4F65-87D2-97B644EF558F}" srcOrd="0" destOrd="0" presId="urn:microsoft.com/office/officeart/2005/8/layout/hierarchy5"/>
    <dgm:cxn modelId="{95E05005-27DE-40F1-B05D-83A32751C830}" type="presParOf" srcId="{72275481-4238-4134-B7AF-96FAF9CB493F}" destId="{A789F0C5-4D74-4C80-AFC7-BC2B8002C583}" srcOrd="1" destOrd="0" presId="urn:microsoft.com/office/officeart/2005/8/layout/hierarchy5"/>
    <dgm:cxn modelId="{D1D6C8CF-32BC-4ABF-B0B6-76383E2787A6}" type="presParOf" srcId="{30743252-20D8-412A-808A-1B7B86E0AEBA}" destId="{FAA795BC-B45A-45C8-A6F1-81A2552997E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CF7781-F3D6-4535-9709-4B5290D05CD8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BC0C08E-F906-47A5-8B27-29A1B1FECAF4}">
      <dgm:prSet phldrT="[Текст]"/>
      <dgm:spPr/>
      <dgm:t>
        <a:bodyPr/>
        <a:lstStyle/>
        <a:p>
          <a:r>
            <a:rPr lang="ru-RU" b="0" i="0" dirty="0" smtClean="0"/>
            <a:t>Классификация учебных мотивов</a:t>
          </a:r>
          <a:endParaRPr lang="ru-RU" b="0" i="0" dirty="0"/>
        </a:p>
      </dgm:t>
    </dgm:pt>
    <dgm:pt modelId="{10346335-2C9C-4C12-B3C8-BE0A754CF8C0}" type="parTrans" cxnId="{E0F65F09-61C0-4E63-90BE-3DF2E0DA059A}">
      <dgm:prSet/>
      <dgm:spPr/>
      <dgm:t>
        <a:bodyPr/>
        <a:lstStyle/>
        <a:p>
          <a:endParaRPr lang="ru-RU"/>
        </a:p>
      </dgm:t>
    </dgm:pt>
    <dgm:pt modelId="{A9392E22-F24F-4D81-9C08-96677D7A2296}" type="sibTrans" cxnId="{E0F65F09-61C0-4E63-90BE-3DF2E0DA059A}">
      <dgm:prSet/>
      <dgm:spPr/>
      <dgm:t>
        <a:bodyPr/>
        <a:lstStyle/>
        <a:p>
          <a:endParaRPr lang="ru-RU"/>
        </a:p>
      </dgm:t>
    </dgm:pt>
    <dgm:pt modelId="{0E237014-5D61-4B7F-963D-47E24DCD8A1A}">
      <dgm:prSet phldrT="[Текст]"/>
      <dgm:spPr/>
      <dgm:t>
        <a:bodyPr/>
        <a:lstStyle/>
        <a:p>
          <a:r>
            <a:rPr lang="ru-RU" dirty="0" smtClean="0"/>
            <a:t>Внутренние</a:t>
          </a:r>
          <a:endParaRPr lang="ru-RU" dirty="0"/>
        </a:p>
      </dgm:t>
    </dgm:pt>
    <dgm:pt modelId="{C0EE8D0C-1F6B-4B13-A139-8A65FA7A14BF}" type="parTrans" cxnId="{834B34A5-A55C-4B45-B058-E17945837A62}">
      <dgm:prSet/>
      <dgm:spPr/>
      <dgm:t>
        <a:bodyPr/>
        <a:lstStyle/>
        <a:p>
          <a:endParaRPr lang="ru-RU"/>
        </a:p>
      </dgm:t>
    </dgm:pt>
    <dgm:pt modelId="{58ADFF1E-FC94-4B90-957D-C03BD2367DDE}" type="sibTrans" cxnId="{834B34A5-A55C-4B45-B058-E17945837A62}">
      <dgm:prSet/>
      <dgm:spPr/>
      <dgm:t>
        <a:bodyPr/>
        <a:lstStyle/>
        <a:p>
          <a:endParaRPr lang="ru-RU"/>
        </a:p>
      </dgm:t>
    </dgm:pt>
    <dgm:pt modelId="{DEBBD64B-6948-4854-A17E-BBB1BB2CF135}">
      <dgm:prSet phldrT="[Текст]"/>
      <dgm:spPr/>
      <dgm:t>
        <a:bodyPr/>
        <a:lstStyle/>
        <a:p>
          <a:r>
            <a:rPr lang="ru-RU" dirty="0" smtClean="0"/>
            <a:t>Внешние</a:t>
          </a:r>
          <a:endParaRPr lang="ru-RU" dirty="0"/>
        </a:p>
      </dgm:t>
    </dgm:pt>
    <dgm:pt modelId="{FB36F224-C0AC-4BEB-8422-4371B503162A}" type="parTrans" cxnId="{259B3354-7815-48F0-9CFF-11F5CF65D936}">
      <dgm:prSet/>
      <dgm:spPr/>
      <dgm:t>
        <a:bodyPr/>
        <a:lstStyle/>
        <a:p>
          <a:endParaRPr lang="ru-RU"/>
        </a:p>
      </dgm:t>
    </dgm:pt>
    <dgm:pt modelId="{696DBEEB-7451-46EA-9804-55CBB0BED14C}" type="sibTrans" cxnId="{259B3354-7815-48F0-9CFF-11F5CF65D936}">
      <dgm:prSet/>
      <dgm:spPr/>
      <dgm:t>
        <a:bodyPr/>
        <a:lstStyle/>
        <a:p>
          <a:endParaRPr lang="ru-RU"/>
        </a:p>
      </dgm:t>
    </dgm:pt>
    <dgm:pt modelId="{30743252-20D8-412A-808A-1B7B86E0AEBA}" type="pres">
      <dgm:prSet presAssocID="{94CF7781-F3D6-4535-9709-4B5290D05CD8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3D329F8-68D6-42E2-B28E-2391BE5F9257}" type="pres">
      <dgm:prSet presAssocID="{94CF7781-F3D6-4535-9709-4B5290D05CD8}" presName="hierFlow" presStyleCnt="0"/>
      <dgm:spPr/>
    </dgm:pt>
    <dgm:pt modelId="{5A3AD5D8-0F9E-4BA1-A5C4-D0C75059D084}" type="pres">
      <dgm:prSet presAssocID="{94CF7781-F3D6-4535-9709-4B5290D05CD8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5F7500-659A-4BA2-A62D-2D0F2E3A497A}" type="pres">
      <dgm:prSet presAssocID="{CBC0C08E-F906-47A5-8B27-29A1B1FECAF4}" presName="Name17" presStyleCnt="0"/>
      <dgm:spPr/>
    </dgm:pt>
    <dgm:pt modelId="{9FE75FB8-E74E-485C-9830-3C67F6C94B27}" type="pres">
      <dgm:prSet presAssocID="{CBC0C08E-F906-47A5-8B27-29A1B1FECAF4}" presName="level1Shape" presStyleLbl="node0" presStyleIdx="0" presStyleCnt="1" custScaleY="27702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356EFA5-EE92-426A-94FD-BED30D90ABBC}" type="pres">
      <dgm:prSet presAssocID="{CBC0C08E-F906-47A5-8B27-29A1B1FECAF4}" presName="hierChild2" presStyleCnt="0"/>
      <dgm:spPr/>
    </dgm:pt>
    <dgm:pt modelId="{B2698E79-3F74-4DC3-83E0-1E380A09D9DA}" type="pres">
      <dgm:prSet presAssocID="{C0EE8D0C-1F6B-4B13-A139-8A65FA7A14BF}" presName="Name25" presStyleLbl="parChTrans1D2" presStyleIdx="0" presStyleCnt="2"/>
      <dgm:spPr/>
      <dgm:t>
        <a:bodyPr/>
        <a:lstStyle/>
        <a:p>
          <a:endParaRPr lang="ru-RU"/>
        </a:p>
      </dgm:t>
    </dgm:pt>
    <dgm:pt modelId="{0B1E6F8A-FD3D-48E6-B0A1-A8AF8E174AF0}" type="pres">
      <dgm:prSet presAssocID="{C0EE8D0C-1F6B-4B13-A139-8A65FA7A14BF}" presName="connTx" presStyleLbl="parChTrans1D2" presStyleIdx="0" presStyleCnt="2"/>
      <dgm:spPr/>
      <dgm:t>
        <a:bodyPr/>
        <a:lstStyle/>
        <a:p>
          <a:endParaRPr lang="ru-RU"/>
        </a:p>
      </dgm:t>
    </dgm:pt>
    <dgm:pt modelId="{78D451F2-2C99-4F1D-909A-2A8C77F16FB2}" type="pres">
      <dgm:prSet presAssocID="{0E237014-5D61-4B7F-963D-47E24DCD8A1A}" presName="Name30" presStyleCnt="0"/>
      <dgm:spPr/>
    </dgm:pt>
    <dgm:pt modelId="{F646E01B-BF81-41D8-9345-B85C374CFF1B}" type="pres">
      <dgm:prSet presAssocID="{0E237014-5D61-4B7F-963D-47E24DCD8A1A}" presName="level2Shape" presStyleLbl="node2" presStyleIdx="0" presStyleCnt="2" custScaleY="190864" custLinFactNeighborX="-124" custLinFactNeighborY="-26411"/>
      <dgm:spPr/>
      <dgm:t>
        <a:bodyPr/>
        <a:lstStyle/>
        <a:p>
          <a:endParaRPr lang="ru-RU"/>
        </a:p>
      </dgm:t>
    </dgm:pt>
    <dgm:pt modelId="{2BD76914-DF88-47D1-8CF0-5CCB9DAFFDC3}" type="pres">
      <dgm:prSet presAssocID="{0E237014-5D61-4B7F-963D-47E24DCD8A1A}" presName="hierChild3" presStyleCnt="0"/>
      <dgm:spPr/>
    </dgm:pt>
    <dgm:pt modelId="{D5959539-0906-45A1-A892-E6F8AC2C54EB}" type="pres">
      <dgm:prSet presAssocID="{FB36F224-C0AC-4BEB-8422-4371B503162A}" presName="Name25" presStyleLbl="parChTrans1D2" presStyleIdx="1" presStyleCnt="2"/>
      <dgm:spPr/>
      <dgm:t>
        <a:bodyPr/>
        <a:lstStyle/>
        <a:p>
          <a:endParaRPr lang="ru-RU"/>
        </a:p>
      </dgm:t>
    </dgm:pt>
    <dgm:pt modelId="{EBBF73BF-5E21-44A4-B04B-92D1E30289C2}" type="pres">
      <dgm:prSet presAssocID="{FB36F224-C0AC-4BEB-8422-4371B503162A}" presName="connTx" presStyleLbl="parChTrans1D2" presStyleIdx="1" presStyleCnt="2"/>
      <dgm:spPr/>
      <dgm:t>
        <a:bodyPr/>
        <a:lstStyle/>
        <a:p>
          <a:endParaRPr lang="ru-RU"/>
        </a:p>
      </dgm:t>
    </dgm:pt>
    <dgm:pt modelId="{72275481-4238-4134-B7AF-96FAF9CB493F}" type="pres">
      <dgm:prSet presAssocID="{DEBBD64B-6948-4854-A17E-BBB1BB2CF135}" presName="Name30" presStyleCnt="0"/>
      <dgm:spPr/>
    </dgm:pt>
    <dgm:pt modelId="{7AF14383-AC00-4F65-87D2-97B644EF558F}" type="pres">
      <dgm:prSet presAssocID="{DEBBD64B-6948-4854-A17E-BBB1BB2CF135}" presName="level2Shape" presStyleLbl="node2" presStyleIdx="1" presStyleCnt="2" custScaleY="179836"/>
      <dgm:spPr/>
      <dgm:t>
        <a:bodyPr/>
        <a:lstStyle/>
        <a:p>
          <a:endParaRPr lang="ru-RU"/>
        </a:p>
      </dgm:t>
    </dgm:pt>
    <dgm:pt modelId="{A789F0C5-4D74-4C80-AFC7-BC2B8002C583}" type="pres">
      <dgm:prSet presAssocID="{DEBBD64B-6948-4854-A17E-BBB1BB2CF135}" presName="hierChild3" presStyleCnt="0"/>
      <dgm:spPr/>
    </dgm:pt>
    <dgm:pt modelId="{FAA795BC-B45A-45C8-A6F1-81A2552997E2}" type="pres">
      <dgm:prSet presAssocID="{94CF7781-F3D6-4535-9709-4B5290D05CD8}" presName="bgShapesFlow" presStyleCnt="0"/>
      <dgm:spPr/>
    </dgm:pt>
  </dgm:ptLst>
  <dgm:cxnLst>
    <dgm:cxn modelId="{59F5D8A5-8666-450D-946A-FF1279587CB6}" type="presOf" srcId="{C0EE8D0C-1F6B-4B13-A139-8A65FA7A14BF}" destId="{B2698E79-3F74-4DC3-83E0-1E380A09D9DA}" srcOrd="0" destOrd="0" presId="urn:microsoft.com/office/officeart/2005/8/layout/hierarchy5"/>
    <dgm:cxn modelId="{7290B39B-1AD6-4B0C-96D4-FFD8AEFFC212}" type="presOf" srcId="{DEBBD64B-6948-4854-A17E-BBB1BB2CF135}" destId="{7AF14383-AC00-4F65-87D2-97B644EF558F}" srcOrd="0" destOrd="0" presId="urn:microsoft.com/office/officeart/2005/8/layout/hierarchy5"/>
    <dgm:cxn modelId="{AAC00D42-D1F0-41D4-8111-C51B015F2C27}" type="presOf" srcId="{CBC0C08E-F906-47A5-8B27-29A1B1FECAF4}" destId="{9FE75FB8-E74E-485C-9830-3C67F6C94B27}" srcOrd="0" destOrd="0" presId="urn:microsoft.com/office/officeart/2005/8/layout/hierarchy5"/>
    <dgm:cxn modelId="{D8A431DA-FCF5-4619-BB44-3265FCB9C61E}" type="presOf" srcId="{0E237014-5D61-4B7F-963D-47E24DCD8A1A}" destId="{F646E01B-BF81-41D8-9345-B85C374CFF1B}" srcOrd="0" destOrd="0" presId="urn:microsoft.com/office/officeart/2005/8/layout/hierarchy5"/>
    <dgm:cxn modelId="{D92C1EDD-3B71-4D0D-96BA-8B6C35CFE2CA}" type="presOf" srcId="{C0EE8D0C-1F6B-4B13-A139-8A65FA7A14BF}" destId="{0B1E6F8A-FD3D-48E6-B0A1-A8AF8E174AF0}" srcOrd="1" destOrd="0" presId="urn:microsoft.com/office/officeart/2005/8/layout/hierarchy5"/>
    <dgm:cxn modelId="{834B34A5-A55C-4B45-B058-E17945837A62}" srcId="{CBC0C08E-F906-47A5-8B27-29A1B1FECAF4}" destId="{0E237014-5D61-4B7F-963D-47E24DCD8A1A}" srcOrd="0" destOrd="0" parTransId="{C0EE8D0C-1F6B-4B13-A139-8A65FA7A14BF}" sibTransId="{58ADFF1E-FC94-4B90-957D-C03BD2367DDE}"/>
    <dgm:cxn modelId="{F99AFEF8-7D25-42F4-AC66-94F9E31A0CC2}" type="presOf" srcId="{FB36F224-C0AC-4BEB-8422-4371B503162A}" destId="{EBBF73BF-5E21-44A4-B04B-92D1E30289C2}" srcOrd="1" destOrd="0" presId="urn:microsoft.com/office/officeart/2005/8/layout/hierarchy5"/>
    <dgm:cxn modelId="{E0F65F09-61C0-4E63-90BE-3DF2E0DA059A}" srcId="{94CF7781-F3D6-4535-9709-4B5290D05CD8}" destId="{CBC0C08E-F906-47A5-8B27-29A1B1FECAF4}" srcOrd="0" destOrd="0" parTransId="{10346335-2C9C-4C12-B3C8-BE0A754CF8C0}" sibTransId="{A9392E22-F24F-4D81-9C08-96677D7A2296}"/>
    <dgm:cxn modelId="{F84B4ACF-81ED-4C03-A0FE-E58AA23F6C61}" type="presOf" srcId="{94CF7781-F3D6-4535-9709-4B5290D05CD8}" destId="{30743252-20D8-412A-808A-1B7B86E0AEBA}" srcOrd="0" destOrd="0" presId="urn:microsoft.com/office/officeart/2005/8/layout/hierarchy5"/>
    <dgm:cxn modelId="{D5B910C2-75C9-40A1-B919-FEB91D40126F}" type="presOf" srcId="{FB36F224-C0AC-4BEB-8422-4371B503162A}" destId="{D5959539-0906-45A1-A892-E6F8AC2C54EB}" srcOrd="0" destOrd="0" presId="urn:microsoft.com/office/officeart/2005/8/layout/hierarchy5"/>
    <dgm:cxn modelId="{259B3354-7815-48F0-9CFF-11F5CF65D936}" srcId="{CBC0C08E-F906-47A5-8B27-29A1B1FECAF4}" destId="{DEBBD64B-6948-4854-A17E-BBB1BB2CF135}" srcOrd="1" destOrd="0" parTransId="{FB36F224-C0AC-4BEB-8422-4371B503162A}" sibTransId="{696DBEEB-7451-46EA-9804-55CBB0BED14C}"/>
    <dgm:cxn modelId="{E93146BD-0F6F-414E-A6F2-D551330D7225}" type="presParOf" srcId="{30743252-20D8-412A-808A-1B7B86E0AEBA}" destId="{13D329F8-68D6-42E2-B28E-2391BE5F9257}" srcOrd="0" destOrd="0" presId="urn:microsoft.com/office/officeart/2005/8/layout/hierarchy5"/>
    <dgm:cxn modelId="{C9949B68-1B0E-4390-A816-9866826D3414}" type="presParOf" srcId="{13D329F8-68D6-42E2-B28E-2391BE5F9257}" destId="{5A3AD5D8-0F9E-4BA1-A5C4-D0C75059D084}" srcOrd="0" destOrd="0" presId="urn:microsoft.com/office/officeart/2005/8/layout/hierarchy5"/>
    <dgm:cxn modelId="{7FA7799F-1BC6-4118-B7EF-A603EDE3D8BF}" type="presParOf" srcId="{5A3AD5D8-0F9E-4BA1-A5C4-D0C75059D084}" destId="{A55F7500-659A-4BA2-A62D-2D0F2E3A497A}" srcOrd="0" destOrd="0" presId="urn:microsoft.com/office/officeart/2005/8/layout/hierarchy5"/>
    <dgm:cxn modelId="{1FACC655-FA30-46BF-A88B-5BFAD3F8CF70}" type="presParOf" srcId="{A55F7500-659A-4BA2-A62D-2D0F2E3A497A}" destId="{9FE75FB8-E74E-485C-9830-3C67F6C94B27}" srcOrd="0" destOrd="0" presId="urn:microsoft.com/office/officeart/2005/8/layout/hierarchy5"/>
    <dgm:cxn modelId="{982B3E5D-2DF7-460E-AAA9-99D16B86164E}" type="presParOf" srcId="{A55F7500-659A-4BA2-A62D-2D0F2E3A497A}" destId="{2356EFA5-EE92-426A-94FD-BED30D90ABBC}" srcOrd="1" destOrd="0" presId="urn:microsoft.com/office/officeart/2005/8/layout/hierarchy5"/>
    <dgm:cxn modelId="{530843D2-9579-4420-AB34-2F843D998EE7}" type="presParOf" srcId="{2356EFA5-EE92-426A-94FD-BED30D90ABBC}" destId="{B2698E79-3F74-4DC3-83E0-1E380A09D9DA}" srcOrd="0" destOrd="0" presId="urn:microsoft.com/office/officeart/2005/8/layout/hierarchy5"/>
    <dgm:cxn modelId="{F8E0B397-9B16-4C7C-888B-AA1C3C7796FE}" type="presParOf" srcId="{B2698E79-3F74-4DC3-83E0-1E380A09D9DA}" destId="{0B1E6F8A-FD3D-48E6-B0A1-A8AF8E174AF0}" srcOrd="0" destOrd="0" presId="urn:microsoft.com/office/officeart/2005/8/layout/hierarchy5"/>
    <dgm:cxn modelId="{1CB73DBA-FCBE-478E-9843-D0DEF1C6DBFD}" type="presParOf" srcId="{2356EFA5-EE92-426A-94FD-BED30D90ABBC}" destId="{78D451F2-2C99-4F1D-909A-2A8C77F16FB2}" srcOrd="1" destOrd="0" presId="urn:microsoft.com/office/officeart/2005/8/layout/hierarchy5"/>
    <dgm:cxn modelId="{DC2EA29E-FBF6-42E8-8F4E-A6149CAF9043}" type="presParOf" srcId="{78D451F2-2C99-4F1D-909A-2A8C77F16FB2}" destId="{F646E01B-BF81-41D8-9345-B85C374CFF1B}" srcOrd="0" destOrd="0" presId="urn:microsoft.com/office/officeart/2005/8/layout/hierarchy5"/>
    <dgm:cxn modelId="{E1713922-8300-4CAF-BAA4-E6C8F9C4B52E}" type="presParOf" srcId="{78D451F2-2C99-4F1D-909A-2A8C77F16FB2}" destId="{2BD76914-DF88-47D1-8CF0-5CCB9DAFFDC3}" srcOrd="1" destOrd="0" presId="urn:microsoft.com/office/officeart/2005/8/layout/hierarchy5"/>
    <dgm:cxn modelId="{8AFC20B0-BDFA-4440-9D9B-0ABF1C86F5C7}" type="presParOf" srcId="{2356EFA5-EE92-426A-94FD-BED30D90ABBC}" destId="{D5959539-0906-45A1-A892-E6F8AC2C54EB}" srcOrd="2" destOrd="0" presId="urn:microsoft.com/office/officeart/2005/8/layout/hierarchy5"/>
    <dgm:cxn modelId="{F5F04179-D948-43E7-815E-033005ECAC85}" type="presParOf" srcId="{D5959539-0906-45A1-A892-E6F8AC2C54EB}" destId="{EBBF73BF-5E21-44A4-B04B-92D1E30289C2}" srcOrd="0" destOrd="0" presId="urn:microsoft.com/office/officeart/2005/8/layout/hierarchy5"/>
    <dgm:cxn modelId="{AFB2ED5D-686B-481C-8EFD-9D832C181532}" type="presParOf" srcId="{2356EFA5-EE92-426A-94FD-BED30D90ABBC}" destId="{72275481-4238-4134-B7AF-96FAF9CB493F}" srcOrd="3" destOrd="0" presId="urn:microsoft.com/office/officeart/2005/8/layout/hierarchy5"/>
    <dgm:cxn modelId="{D59EB792-8C08-4A93-99C4-F3BD9619A788}" type="presParOf" srcId="{72275481-4238-4134-B7AF-96FAF9CB493F}" destId="{7AF14383-AC00-4F65-87D2-97B644EF558F}" srcOrd="0" destOrd="0" presId="urn:microsoft.com/office/officeart/2005/8/layout/hierarchy5"/>
    <dgm:cxn modelId="{F5007D24-C1CC-45DF-8DCC-26876D9E196D}" type="presParOf" srcId="{72275481-4238-4134-B7AF-96FAF9CB493F}" destId="{A789F0C5-4D74-4C80-AFC7-BC2B8002C583}" srcOrd="1" destOrd="0" presId="urn:microsoft.com/office/officeart/2005/8/layout/hierarchy5"/>
    <dgm:cxn modelId="{BDCCC630-27E0-46BA-92C2-29B63F31317B}" type="presParOf" srcId="{30743252-20D8-412A-808A-1B7B86E0AEBA}" destId="{FAA795BC-B45A-45C8-A6F1-81A2552997E2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75FB8-E74E-485C-9830-3C67F6C94B27}">
      <dsp:nvSpPr>
        <dsp:cNvPr id="0" name=""/>
        <dsp:cNvSpPr/>
      </dsp:nvSpPr>
      <dsp:spPr>
        <a:xfrm>
          <a:off x="4834" y="735851"/>
          <a:ext cx="2535971" cy="3512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0" kern="1200" dirty="0" smtClean="0"/>
            <a:t>Классификация учебных мотивов по содержанию </a:t>
          </a:r>
          <a:r>
            <a:rPr lang="ru-RU" sz="2000" b="0" i="0" kern="1200" dirty="0" smtClean="0"/>
            <a:t>(Л.А </a:t>
          </a:r>
          <a:r>
            <a:rPr lang="ru-RU" sz="2000" b="0" i="0" kern="1200" dirty="0" smtClean="0"/>
            <a:t>.Божович)</a:t>
          </a:r>
          <a:endParaRPr lang="ru-RU" sz="2000" b="0" i="0" kern="1200" dirty="0"/>
        </a:p>
      </dsp:txBody>
      <dsp:txXfrm>
        <a:off x="4834" y="735851"/>
        <a:ext cx="2535971" cy="3512624"/>
      </dsp:txXfrm>
    </dsp:sp>
    <dsp:sp modelId="{B2698E79-3F74-4DC3-83E0-1E380A09D9DA}">
      <dsp:nvSpPr>
        <dsp:cNvPr id="0" name=""/>
        <dsp:cNvSpPr/>
      </dsp:nvSpPr>
      <dsp:spPr>
        <a:xfrm rot="18495856">
          <a:off x="2229972" y="1828218"/>
          <a:ext cx="1632909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632909" y="22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495856">
        <a:off x="3005604" y="1810291"/>
        <a:ext cx="81645" cy="81645"/>
      </dsp:txXfrm>
    </dsp:sp>
    <dsp:sp modelId="{F646E01B-BF81-41D8-9345-B85C374CFF1B}">
      <dsp:nvSpPr>
        <dsp:cNvPr id="0" name=""/>
        <dsp:cNvSpPr/>
      </dsp:nvSpPr>
      <dsp:spPr>
        <a:xfrm>
          <a:off x="3552049" y="0"/>
          <a:ext cx="2535971" cy="2420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Познавательные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552049" y="0"/>
        <a:ext cx="2535971" cy="2420128"/>
      </dsp:txXfrm>
    </dsp:sp>
    <dsp:sp modelId="{D5959539-0906-45A1-A892-E6F8AC2C54EB}">
      <dsp:nvSpPr>
        <dsp:cNvPr id="0" name=""/>
        <dsp:cNvSpPr/>
      </dsp:nvSpPr>
      <dsp:spPr>
        <a:xfrm rot="3171813">
          <a:off x="2232539" y="3089402"/>
          <a:ext cx="1555779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555779" y="22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171813">
        <a:off x="2971535" y="3073403"/>
        <a:ext cx="77788" cy="77788"/>
      </dsp:txXfrm>
    </dsp:sp>
    <dsp:sp modelId="{7AF14383-AC00-4F65-87D2-97B644EF558F}">
      <dsp:nvSpPr>
        <dsp:cNvPr id="0" name=""/>
        <dsp:cNvSpPr/>
      </dsp:nvSpPr>
      <dsp:spPr>
        <a:xfrm>
          <a:off x="3480053" y="2592284"/>
          <a:ext cx="2535971" cy="2280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rgbClr val="002060"/>
              </a:solidFill>
            </a:rPr>
            <a:t>Социальные</a:t>
          </a:r>
          <a:endParaRPr lang="ru-RU" sz="2000" b="1" kern="1200" dirty="0">
            <a:solidFill>
              <a:srgbClr val="002060"/>
            </a:solidFill>
          </a:endParaRPr>
        </a:p>
      </dsp:txBody>
      <dsp:txXfrm>
        <a:off x="3480053" y="2592284"/>
        <a:ext cx="2535971" cy="228029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E75FB8-E74E-485C-9830-3C67F6C94B27}">
      <dsp:nvSpPr>
        <dsp:cNvPr id="0" name=""/>
        <dsp:cNvSpPr/>
      </dsp:nvSpPr>
      <dsp:spPr>
        <a:xfrm>
          <a:off x="4834" y="735851"/>
          <a:ext cx="2535971" cy="3512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0" i="0" kern="1200" dirty="0" smtClean="0"/>
            <a:t>Классификация учебных мотивов</a:t>
          </a:r>
          <a:endParaRPr lang="ru-RU" sz="2400" b="0" i="0" kern="1200" dirty="0"/>
        </a:p>
      </dsp:txBody>
      <dsp:txXfrm>
        <a:off x="4834" y="735851"/>
        <a:ext cx="2535971" cy="3512624"/>
      </dsp:txXfrm>
    </dsp:sp>
    <dsp:sp modelId="{B2698E79-3F74-4DC3-83E0-1E380A09D9DA}">
      <dsp:nvSpPr>
        <dsp:cNvPr id="0" name=""/>
        <dsp:cNvSpPr/>
      </dsp:nvSpPr>
      <dsp:spPr>
        <a:xfrm rot="18495856">
          <a:off x="2229972" y="1828218"/>
          <a:ext cx="1632909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632909" y="22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18495856">
        <a:off x="3005604" y="1810291"/>
        <a:ext cx="81645" cy="81645"/>
      </dsp:txXfrm>
    </dsp:sp>
    <dsp:sp modelId="{F646E01B-BF81-41D8-9345-B85C374CFF1B}">
      <dsp:nvSpPr>
        <dsp:cNvPr id="0" name=""/>
        <dsp:cNvSpPr/>
      </dsp:nvSpPr>
      <dsp:spPr>
        <a:xfrm>
          <a:off x="3552049" y="0"/>
          <a:ext cx="2535971" cy="242012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Внутренние</a:t>
          </a:r>
          <a:endParaRPr lang="ru-RU" sz="2400" kern="1200" dirty="0"/>
        </a:p>
      </dsp:txBody>
      <dsp:txXfrm>
        <a:off x="3552049" y="0"/>
        <a:ext cx="2535971" cy="2420128"/>
      </dsp:txXfrm>
    </dsp:sp>
    <dsp:sp modelId="{D5959539-0906-45A1-A892-E6F8AC2C54EB}">
      <dsp:nvSpPr>
        <dsp:cNvPr id="0" name=""/>
        <dsp:cNvSpPr/>
      </dsp:nvSpPr>
      <dsp:spPr>
        <a:xfrm rot="3128713">
          <a:off x="2221496" y="3121850"/>
          <a:ext cx="1653007" cy="45791"/>
        </a:xfrm>
        <a:custGeom>
          <a:avLst/>
          <a:gdLst/>
          <a:ahLst/>
          <a:cxnLst/>
          <a:rect l="0" t="0" r="0" b="0"/>
          <a:pathLst>
            <a:path>
              <a:moveTo>
                <a:pt x="0" y="22895"/>
              </a:moveTo>
              <a:lnTo>
                <a:pt x="1653007" y="22895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3128713">
        <a:off x="3006674" y="3103420"/>
        <a:ext cx="82650" cy="82650"/>
      </dsp:txXfrm>
    </dsp:sp>
    <dsp:sp modelId="{7AF14383-AC00-4F65-87D2-97B644EF558F}">
      <dsp:nvSpPr>
        <dsp:cNvPr id="0" name=""/>
        <dsp:cNvSpPr/>
      </dsp:nvSpPr>
      <dsp:spPr>
        <a:xfrm>
          <a:off x="3555194" y="2657179"/>
          <a:ext cx="2535971" cy="2280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Внешние</a:t>
          </a:r>
          <a:endParaRPr lang="ru-RU" sz="2400" kern="1200" dirty="0"/>
        </a:p>
      </dsp:txBody>
      <dsp:txXfrm>
        <a:off x="3555194" y="2657179"/>
        <a:ext cx="2535971" cy="22802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81E6C-EF34-48A0-B5B1-1E91E7A04285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B0541-9F16-41DB-BF74-B655DB1540E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EB0541-9F16-41DB-BF74-B655DB1540E1}" type="slidenum">
              <a:rPr lang="ru-RU" smtClean="0"/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wedg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328592"/>
          </a:xfrm>
        </p:spPr>
        <p:txBody>
          <a:bodyPr>
            <a:normAutofit/>
          </a:bodyPr>
          <a:lstStyle/>
          <a:p>
            <a:pPr algn="r"/>
            <a: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Результат обучения – учащиеся,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которые получают удовольствие от учения;  средства достижения 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</a:br>
            <a: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этой цели –  учителя с внутренней мотивацией учения</a:t>
            </a:r>
            <a: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  <a:t>.</a:t>
            </a:r>
            <a:br>
              <a:rPr lang="ru-RU" sz="3600" b="1" dirty="0" smtClean="0">
                <a:solidFill>
                  <a:schemeClr val="tx1"/>
                </a:solidFill>
                <a:effectLst/>
                <a:latin typeface="Georgia" pitchFamily="18" charset="0"/>
              </a:rPr>
            </a:br>
            <a:r>
              <a:rPr lang="ru-RU" sz="3600" dirty="0" smtClean="0">
                <a:latin typeface="Georgia" pitchFamily="18" charset="0"/>
              </a:rPr>
              <a:t> </a:t>
            </a:r>
            <a:r>
              <a:rPr lang="ru-RU" sz="3600" dirty="0" smtClean="0">
                <a:latin typeface="Georgia" pitchFamily="18" charset="0"/>
              </a:rPr>
              <a:t/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М</a:t>
            </a:r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. </a:t>
            </a:r>
            <a:r>
              <a:rPr lang="ru-RU" sz="3600" dirty="0" err="1" smtClean="0">
                <a:solidFill>
                  <a:srgbClr val="002060"/>
                </a:solidFill>
                <a:latin typeface="Georgia" pitchFamily="18" charset="0"/>
              </a:rPr>
              <a:t>Ксикзентмикали</a:t>
            </a:r>
            <a:endParaRPr lang="ru-RU" sz="3600" dirty="0">
              <a:solidFill>
                <a:srgbClr val="002060"/>
              </a:solidFill>
              <a:latin typeface="Georgia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476672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524000" y="476672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404664"/>
            <a:ext cx="8892480" cy="6453336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solidFill>
                  <a:srgbClr val="002060"/>
                </a:solidFill>
              </a:rPr>
              <a:t>предпосылки </a:t>
            </a:r>
            <a:r>
              <a:rPr lang="ru-RU" sz="3000" dirty="0" smtClean="0">
                <a:solidFill>
                  <a:srgbClr val="002060"/>
                </a:solidFill>
              </a:rPr>
              <a:t>формирования </a:t>
            </a:r>
            <a:r>
              <a:rPr lang="ru-RU" sz="3000" dirty="0" smtClean="0">
                <a:solidFill>
                  <a:srgbClr val="002060"/>
                </a:solidFill>
              </a:rPr>
              <a:t>познавательного интереса:</a:t>
            </a:r>
            <a:endParaRPr lang="ru-RU" sz="3000" dirty="0" smtClean="0">
              <a:solidFill>
                <a:srgbClr val="002060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endParaRPr lang="ru-RU" sz="2000" i="1" dirty="0" smtClean="0"/>
          </a:p>
          <a:p>
            <a:pPr marL="457200" lvl="0" indent="-457200" algn="l">
              <a:buFont typeface="+mj-lt"/>
              <a:buAutoNum type="arabicPeriod"/>
            </a:pPr>
            <a:endParaRPr lang="ru-RU" sz="2000" i="1" dirty="0" smtClean="0"/>
          </a:p>
          <a:p>
            <a:pPr marL="457200" lvl="0" indent="-457200" algn="l">
              <a:buFont typeface="+mj-lt"/>
              <a:buAutoNum type="arabicPeriod"/>
            </a:pPr>
            <a:endParaRPr lang="ru-RU" sz="2000" i="1" dirty="0" smtClean="0"/>
          </a:p>
          <a:p>
            <a:pPr marL="457200" lvl="0" indent="-457200" algn="l">
              <a:buFont typeface="+mj-lt"/>
              <a:buAutoNum type="arabicPeriod"/>
            </a:pPr>
            <a:endParaRPr lang="ru-RU" sz="2000" i="1" dirty="0" smtClean="0"/>
          </a:p>
          <a:p>
            <a:pPr marL="457200" lvl="0" indent="-457200" algn="l">
              <a:buFont typeface="+mj-lt"/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Понимание </a:t>
            </a:r>
            <a:r>
              <a:rPr lang="ru-RU" sz="2000" i="1" dirty="0" smtClean="0">
                <a:solidFill>
                  <a:schemeClr val="tx1"/>
                </a:solidFill>
              </a:rPr>
              <a:t>им смысла учебной деятельности, осознание ее важности лично для </a:t>
            </a:r>
            <a:r>
              <a:rPr lang="ru-RU" sz="2000" i="1" dirty="0" smtClean="0">
                <a:solidFill>
                  <a:schemeClr val="tx1"/>
                </a:solidFill>
              </a:rPr>
              <a:t>себя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Новизна учебного материала и его разнообразие, а также разнообразие методов </a:t>
            </a:r>
            <a:r>
              <a:rPr lang="ru-RU" sz="2000" i="1" dirty="0" smtClean="0">
                <a:solidFill>
                  <a:schemeClr val="tx1"/>
                </a:solidFill>
              </a:rPr>
              <a:t>преподавания</a:t>
            </a:r>
            <a:endParaRPr lang="ru-RU" sz="2000" i="1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ru-RU" sz="2000" i="1" dirty="0" smtClean="0">
                <a:solidFill>
                  <a:schemeClr val="tx1"/>
                </a:solidFill>
              </a:rPr>
              <a:t>Эмоциональная окраска преподавания, живое слово учителя</a:t>
            </a:r>
            <a:r>
              <a:rPr lang="ru-RU" sz="2000" i="1" dirty="0" smtClean="0">
                <a:solidFill>
                  <a:schemeClr val="tx1"/>
                </a:solidFill>
              </a:rPr>
              <a:t>.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8315201" cy="6048672"/>
          </a:xfrm>
        </p:spPr>
        <p:txBody>
          <a:bodyPr>
            <a:normAutofit/>
          </a:bodyPr>
          <a:lstStyle/>
          <a:p>
            <a:pPr algn="l"/>
            <a:r>
              <a:rPr lang="ru-RU" sz="3000" dirty="0" smtClean="0">
                <a:solidFill>
                  <a:srgbClr val="002060"/>
                </a:solidFill>
              </a:rPr>
              <a:t>три </a:t>
            </a:r>
            <a:r>
              <a:rPr lang="ru-RU" sz="3000" dirty="0" smtClean="0">
                <a:solidFill>
                  <a:srgbClr val="002060"/>
                </a:solidFill>
              </a:rPr>
              <a:t>периода в процессе формирования учебной мотивации</a:t>
            </a:r>
            <a:r>
              <a:rPr lang="ru-RU" sz="3600" dirty="0" smtClean="0">
                <a:solidFill>
                  <a:srgbClr val="002060"/>
                </a:solidFill>
              </a:rPr>
              <a:t>:</a:t>
            </a:r>
          </a:p>
          <a:p>
            <a:pPr lvl="0"/>
            <a:endParaRPr lang="ru-RU" sz="3600" i="1" dirty="0" smtClean="0">
              <a:solidFill>
                <a:srgbClr val="002060"/>
              </a:solidFill>
            </a:endParaRPr>
          </a:p>
          <a:p>
            <a:pPr lvl="0" algn="r">
              <a:buFont typeface="Wingdings" pitchFamily="2" charset="2"/>
              <a:buChar char="Ø"/>
            </a:pPr>
            <a:r>
              <a:rPr lang="ru-RU" sz="3300" i="1" dirty="0" smtClean="0">
                <a:solidFill>
                  <a:schemeClr val="tx1"/>
                </a:solidFill>
              </a:rPr>
              <a:t>младший школьный возраст</a:t>
            </a:r>
            <a:r>
              <a:rPr lang="ru-RU" sz="3300" dirty="0" smtClean="0">
                <a:solidFill>
                  <a:schemeClr val="tx1"/>
                </a:solidFill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</a:rPr>
              <a:t>(учащиеся начальных классов);</a:t>
            </a:r>
          </a:p>
          <a:p>
            <a:pPr lvl="0" algn="r">
              <a:buFont typeface="Wingdings" pitchFamily="2" charset="2"/>
              <a:buChar char="Ø"/>
            </a:pPr>
            <a:r>
              <a:rPr lang="ru-RU" sz="3000" i="1" dirty="0" smtClean="0">
                <a:solidFill>
                  <a:schemeClr val="tx1"/>
                </a:solidFill>
              </a:rPr>
              <a:t>средний </a:t>
            </a:r>
            <a:r>
              <a:rPr lang="ru-RU" sz="3000" i="1" dirty="0" smtClean="0">
                <a:solidFill>
                  <a:schemeClr val="tx1"/>
                </a:solidFill>
              </a:rPr>
              <a:t>школьный возраст </a:t>
            </a:r>
            <a:r>
              <a:rPr lang="ru-RU" sz="2400" b="0" dirty="0" smtClean="0">
                <a:solidFill>
                  <a:schemeClr val="tx1"/>
                </a:solidFill>
              </a:rPr>
              <a:t>(учащиеся 5-9 классов);</a:t>
            </a:r>
            <a:endParaRPr lang="ru-RU" sz="2400" b="0" dirty="0" smtClean="0">
              <a:solidFill>
                <a:schemeClr val="tx1"/>
              </a:solidFill>
            </a:endParaRPr>
          </a:p>
          <a:p>
            <a:pPr lvl="0" algn="r">
              <a:buFont typeface="Wingdings" pitchFamily="2" charset="2"/>
              <a:buChar char="Ø"/>
            </a:pPr>
            <a:r>
              <a:rPr lang="ru-RU" sz="3000" i="1" dirty="0" smtClean="0">
                <a:solidFill>
                  <a:schemeClr val="tx1"/>
                </a:solidFill>
              </a:rPr>
              <a:t>старший школьный возраст</a:t>
            </a:r>
            <a:r>
              <a:rPr lang="ru-RU" sz="3000" dirty="0" smtClean="0">
                <a:solidFill>
                  <a:schemeClr val="tx1"/>
                </a:solidFill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</a:rPr>
              <a:t>(учащиеся 10-11 классов).</a:t>
            </a:r>
            <a:r>
              <a:rPr lang="ru-RU" sz="3600" dirty="0" smtClean="0"/>
              <a:t> 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 algn="ctr"/>
            <a:r>
              <a:rPr lang="ru-RU" sz="3200" dirty="0" smtClean="0"/>
              <a:t>Результаты начальной диагностики для выявления уровня школьной мотивации первоклассников.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2620938"/>
          <a:ext cx="8496944" cy="4237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772400" cy="1828800"/>
          </a:xfrm>
        </p:spPr>
        <p:txBody>
          <a:bodyPr>
            <a:normAutofit/>
          </a:bodyPr>
          <a:lstStyle/>
          <a:p>
            <a:r>
              <a:rPr lang="ru-RU" sz="3200" i="1" dirty="0" smtClean="0"/>
              <a:t>Количественный анализ учебной мотивации учащихся 1 Д класса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4" name="Объект 1"/>
          <p:cNvGraphicFramePr/>
          <p:nvPr/>
        </p:nvGraphicFramePr>
        <p:xfrm>
          <a:off x="179512" y="2291755"/>
          <a:ext cx="8784976" cy="4566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656640" cy="1080120"/>
          </a:xfrm>
        </p:spPr>
        <p:txBody>
          <a:bodyPr>
            <a:noAutofit/>
          </a:bodyPr>
          <a:lstStyle/>
          <a:p>
            <a:pPr algn="l"/>
            <a:r>
              <a:rPr lang="ru-RU" sz="2800" b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Методические приёмы, </a:t>
            </a:r>
            <a:br>
              <a:rPr lang="ru-RU" sz="2800" b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ru-RU" sz="2800" b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поддерживающие познавательную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активность 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учащихся:</a:t>
            </a:r>
            <a:endParaRPr lang="ru-RU" sz="2800" b="1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5142312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включение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учеников в разные формы деятельности и частая их смена;</a:t>
            </a:r>
            <a:endParaRPr lang="ru-RU" dirty="0" smtClean="0"/>
          </a:p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привлечение учеников к оценочной деятельности и формирование адекватной самооценки;</a:t>
            </a:r>
            <a:endParaRPr lang="ru-RU" dirty="0" smtClean="0"/>
          </a:p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взаимодействие ученика и учителя, совместная учебная деятельность;</a:t>
            </a:r>
            <a:endParaRPr lang="ru-RU" dirty="0" smtClean="0"/>
          </a:p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поощрение познавательной активности учащихся, создание творческой атмосферы;</a:t>
            </a:r>
            <a:endParaRPr lang="ru-RU" dirty="0" smtClean="0"/>
          </a:p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занимательность изложения учебного материала (необычная форма преподнесения материала, эмоциональность речи учителя, познавательные игры, занимательные задания);</a:t>
            </a:r>
            <a:endParaRPr lang="ru-RU" dirty="0" smtClean="0"/>
          </a:p>
          <a:p>
            <a:pPr lvl="0"/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умелое применение поощрения и наказания.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14400"/>
            <a:ext cx="2563688" cy="1002432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Этапы формирования мотивации: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69552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этап вызывания исходной мотивации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(побуждение к новой деятельности, подчеркивание предыдущих достижений, вызвать относительную неудовлетворенность предыдущей деятельности, усилить акцент на предстоящей работе, удивить, заинтересовать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этап усиления и подкрепления возникшей мотивации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(интерес к нескольким способам решения задачи, к формам сотрудничества, разным видам деятельности, поддержание разного уровня трудности заданий, подключение учащихся к самоконтролю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);</a:t>
            </a:r>
          </a:p>
          <a:p>
            <a:pPr lvl="0"/>
            <a:endParaRPr lang="ru-RU" dirty="0" smtClean="0"/>
          </a:p>
          <a:p>
            <a:pPr lvl="0"/>
            <a:r>
              <a:rPr lang="ru-RU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этап завершения урока </a:t>
            </a:r>
            <a:r>
              <a:rPr lang="ru-RU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(подчеркнуть положительный личный опыт каждого ученика, подкрепление ситуации успеха, дифференцированная оценка труда, определение трудностей и выбор путей их преодоления).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0" y="2636912"/>
            <a:ext cx="8892480" cy="3888432"/>
          </a:xfrm>
        </p:spPr>
        <p:txBody>
          <a:bodyPr>
            <a:no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ru-RU" sz="1800" i="1" dirty="0" smtClean="0">
                <a:solidFill>
                  <a:srgbClr val="0070C0"/>
                </a:solidFill>
              </a:rPr>
              <a:t>учитель сам ставит и решает проблему</a:t>
            </a:r>
            <a:r>
              <a:rPr lang="ru-RU" sz="1800" i="1" dirty="0" smtClean="0">
                <a:solidFill>
                  <a:schemeClr val="tx1"/>
                </a:solidFill>
              </a:rPr>
              <a:t>;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i="1" dirty="0" smtClean="0">
                <a:solidFill>
                  <a:srgbClr val="0070C0"/>
                </a:solidFill>
              </a:rPr>
              <a:t>учитель</a:t>
            </a:r>
            <a:r>
              <a:rPr lang="ru-RU" sz="1800" i="1" dirty="0" smtClean="0">
                <a:solidFill>
                  <a:schemeClr val="tx1"/>
                </a:solidFill>
              </a:rPr>
              <a:t> сам ставит и решает проблему, </a:t>
            </a:r>
            <a:r>
              <a:rPr lang="ru-RU" sz="1800" i="1" dirty="0" smtClean="0">
                <a:solidFill>
                  <a:srgbClr val="0070C0"/>
                </a:solidFill>
              </a:rPr>
              <a:t>привлекая</a:t>
            </a:r>
            <a:r>
              <a:rPr lang="ru-RU" sz="1800" i="1" dirty="0" smtClean="0">
                <a:solidFill>
                  <a:schemeClr val="tx1"/>
                </a:solidFill>
              </a:rPr>
              <a:t> </a:t>
            </a:r>
            <a:r>
              <a:rPr lang="ru-RU" sz="1800" i="1" dirty="0" smtClean="0">
                <a:solidFill>
                  <a:srgbClr val="0070C0"/>
                </a:solidFill>
              </a:rPr>
              <a:t>учащихся</a:t>
            </a:r>
            <a:r>
              <a:rPr lang="ru-RU" sz="1800" i="1" dirty="0" smtClean="0">
                <a:solidFill>
                  <a:schemeClr val="tx1"/>
                </a:solidFill>
              </a:rPr>
              <a:t> к формулировке проблемы, выдвижению предположений, доказательств гипотезы и проверке решения;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i="1" dirty="0" smtClean="0">
                <a:solidFill>
                  <a:srgbClr val="0070C0"/>
                </a:solidFill>
              </a:rPr>
              <a:t>Школьники самостоятельно </a:t>
            </a:r>
            <a:r>
              <a:rPr lang="ru-RU" sz="1800" i="1" dirty="0" smtClean="0">
                <a:solidFill>
                  <a:srgbClr val="0070C0"/>
                </a:solidFill>
              </a:rPr>
              <a:t>ставят и решают проблему</a:t>
            </a:r>
            <a:r>
              <a:rPr lang="ru-RU" sz="1800" i="1" dirty="0" smtClean="0">
                <a:solidFill>
                  <a:schemeClr val="tx1"/>
                </a:solidFill>
              </a:rPr>
              <a:t>, но </a:t>
            </a:r>
            <a:r>
              <a:rPr lang="ru-RU" sz="1800" i="1" dirty="0" smtClean="0">
                <a:solidFill>
                  <a:srgbClr val="0070C0"/>
                </a:solidFill>
              </a:rPr>
              <a:t>с участием </a:t>
            </a:r>
            <a:r>
              <a:rPr lang="ru-RU" sz="1800" i="1" dirty="0" smtClean="0">
                <a:solidFill>
                  <a:schemeClr val="tx1"/>
                </a:solidFill>
              </a:rPr>
              <a:t>и (частичной или полной) помощью </a:t>
            </a:r>
            <a:r>
              <a:rPr lang="ru-RU" sz="1800" i="1" dirty="0" smtClean="0">
                <a:solidFill>
                  <a:srgbClr val="0070C0"/>
                </a:solidFill>
              </a:rPr>
              <a:t>учителя</a:t>
            </a:r>
            <a:r>
              <a:rPr lang="ru-RU" sz="1800" i="1" dirty="0" smtClean="0">
                <a:solidFill>
                  <a:schemeClr val="tx1"/>
                </a:solidFill>
              </a:rPr>
              <a:t>;</a:t>
            </a:r>
            <a:endParaRPr lang="ru-RU" sz="1800" dirty="0" smtClean="0">
              <a:solidFill>
                <a:schemeClr val="tx1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1800" i="1" dirty="0" smtClean="0">
                <a:solidFill>
                  <a:srgbClr val="0070C0"/>
                </a:solidFill>
              </a:rPr>
              <a:t>учащиеся </a:t>
            </a:r>
            <a:r>
              <a:rPr lang="ru-RU" sz="1800" i="1" dirty="0" smtClean="0">
                <a:solidFill>
                  <a:srgbClr val="0070C0"/>
                </a:solidFill>
              </a:rPr>
              <a:t>самостоятельно ставят и решают проблему без помощи учителя </a:t>
            </a:r>
            <a:r>
              <a:rPr lang="ru-RU" sz="1800" i="1" dirty="0" smtClean="0">
                <a:solidFill>
                  <a:schemeClr val="tx1"/>
                </a:solidFill>
              </a:rPr>
              <a:t>(но, как правило, под его руководством).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решения проблемной ситуации: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sz="3600" b="1" i="1" dirty="0" smtClean="0">
                <a:solidFill>
                  <a:srgbClr val="0070C0"/>
                </a:solidFill>
                <a:latin typeface="Georgia" pitchFamily="18" charset="0"/>
              </a:rPr>
              <a:t>Структура проблемного урока </a:t>
            </a:r>
            <a:endParaRPr lang="ru-RU" sz="3600" b="1" i="1" dirty="0">
              <a:solidFill>
                <a:srgbClr val="0070C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i="1" u="sng" dirty="0" smtClean="0">
                <a:solidFill>
                  <a:srgbClr val="C00000"/>
                </a:solidFill>
              </a:rPr>
              <a:t>Постановка </a:t>
            </a:r>
            <a:r>
              <a:rPr lang="ru-RU" i="1" u="sng" dirty="0" smtClean="0">
                <a:solidFill>
                  <a:srgbClr val="C00000"/>
                </a:solidFill>
              </a:rPr>
              <a:t>учебной проблемы</a:t>
            </a:r>
            <a:r>
              <a:rPr lang="ru-RU" b="1" u="sng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/>
              <a:t>(</a:t>
            </a:r>
            <a:r>
              <a:rPr lang="ru-RU" dirty="0" smtClean="0"/>
              <a:t>постановка проблемной задачи, ориентированной на ситуацию, побуждающую к поиску неизвестного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u="sng" dirty="0" smtClean="0">
                <a:solidFill>
                  <a:srgbClr val="C00000"/>
                </a:solidFill>
              </a:rPr>
              <a:t>Поиск </a:t>
            </a:r>
            <a:r>
              <a:rPr lang="ru-RU" i="1" u="sng" dirty="0" smtClean="0">
                <a:solidFill>
                  <a:srgbClr val="C00000"/>
                </a:solidFill>
              </a:rPr>
              <a:t>решения</a:t>
            </a:r>
            <a:r>
              <a:rPr lang="ru-RU" u="sng" dirty="0" smtClean="0">
                <a:solidFill>
                  <a:srgbClr val="C00000"/>
                </a:solidFill>
              </a:rPr>
              <a:t> </a:t>
            </a:r>
            <a:r>
              <a:rPr lang="ru-RU" dirty="0" smtClean="0"/>
              <a:t>(осознание, решение поставленной проблемы на основе построения гипотезы и её проверки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u="sng" dirty="0" smtClean="0">
                <a:solidFill>
                  <a:srgbClr val="C00000"/>
                </a:solidFill>
              </a:rPr>
              <a:t>Выражение </a:t>
            </a:r>
            <a:r>
              <a:rPr lang="ru-RU" i="1" u="sng" dirty="0" smtClean="0">
                <a:solidFill>
                  <a:srgbClr val="C00000"/>
                </a:solidFill>
              </a:rPr>
              <a:t>решения</a:t>
            </a:r>
            <a:r>
              <a:rPr lang="ru-RU" u="sng" dirty="0" smtClean="0"/>
              <a:t> </a:t>
            </a:r>
            <a:r>
              <a:rPr lang="ru-RU" dirty="0" smtClean="0"/>
              <a:t>(применение знаний для решения конкретных задачи, выражение «новых» знаний научным языком</a:t>
            </a:r>
            <a:r>
              <a:rPr lang="ru-RU" dirty="0" smtClean="0"/>
              <a:t>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i="1" u="sng" dirty="0" smtClean="0">
                <a:solidFill>
                  <a:srgbClr val="C00000"/>
                </a:solidFill>
              </a:rPr>
              <a:t>Творческое </a:t>
            </a:r>
            <a:r>
              <a:rPr lang="ru-RU" i="1" u="sng" dirty="0" smtClean="0">
                <a:solidFill>
                  <a:srgbClr val="C00000"/>
                </a:solidFill>
              </a:rPr>
              <a:t>применение открытых знаний.</a:t>
            </a:r>
            <a:endParaRPr lang="ru-RU" u="sng" dirty="0" smtClean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5013176"/>
            <a:ext cx="7920880" cy="1703760"/>
          </a:xfrm>
        </p:spPr>
        <p:txBody>
          <a:bodyPr>
            <a:normAutofit fontScale="47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5100" b="1" dirty="0" smtClean="0">
                <a:solidFill>
                  <a:schemeClr val="tx1"/>
                </a:solidFill>
                <a:latin typeface="Georgia" pitchFamily="18" charset="0"/>
              </a:rPr>
              <a:t>Учитель начальных классов </a:t>
            </a:r>
            <a:endParaRPr lang="ru-RU" sz="5100" b="1" dirty="0" smtClean="0">
              <a:solidFill>
                <a:schemeClr val="tx1"/>
              </a:solidFill>
              <a:latin typeface="Georgia" pitchFamily="18" charset="0"/>
            </a:endParaRPr>
          </a:p>
          <a:p>
            <a:r>
              <a:rPr lang="ru-RU" sz="5100" b="1" dirty="0" smtClean="0">
                <a:solidFill>
                  <a:schemeClr val="tx1"/>
                </a:solidFill>
                <a:latin typeface="Georgia" pitchFamily="18" charset="0"/>
              </a:rPr>
              <a:t>МОАУ СОШ № 1 г. Свободного</a:t>
            </a:r>
          </a:p>
          <a:p>
            <a:r>
              <a:rPr lang="ru-RU" sz="5100" b="1" dirty="0" err="1" smtClean="0">
                <a:solidFill>
                  <a:schemeClr val="tx1"/>
                </a:solidFill>
                <a:latin typeface="Georgia" pitchFamily="18" charset="0"/>
              </a:rPr>
              <a:t>Шуманова</a:t>
            </a:r>
            <a:r>
              <a:rPr lang="ru-RU" sz="5100" b="1" dirty="0" smtClean="0">
                <a:solidFill>
                  <a:schemeClr val="tx1"/>
                </a:solidFill>
                <a:latin typeface="Georgia" pitchFamily="18" charset="0"/>
              </a:rPr>
              <a:t> </a:t>
            </a:r>
            <a:r>
              <a:rPr lang="ru-RU" sz="5100" b="1" dirty="0" smtClean="0">
                <a:solidFill>
                  <a:schemeClr val="tx1"/>
                </a:solidFill>
                <a:latin typeface="Georgia" pitchFamily="18" charset="0"/>
              </a:rPr>
              <a:t>Ирина Олеговна</a:t>
            </a:r>
            <a:endParaRPr lang="ru-RU" sz="5100" b="1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4581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sz="53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Формирование </a:t>
            </a:r>
            <a:r>
              <a:rPr lang="ru-RU" sz="53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мотивов </a:t>
            </a:r>
            <a:r>
              <a:rPr lang="ru-RU" sz="5300" dirty="0" err="1" smtClean="0">
                <a:solidFill>
                  <a:srgbClr val="002060"/>
                </a:solidFill>
                <a:effectLst/>
                <a:latin typeface="Georgia" pitchFamily="18" charset="0"/>
              </a:rPr>
              <a:t>учебно</a:t>
            </a:r>
            <a:r>
              <a:rPr lang="ru-RU" sz="53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–познавательной </a:t>
            </a:r>
            <a:r>
              <a:rPr lang="ru-RU" sz="53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деятельности младших </a:t>
            </a:r>
            <a:r>
              <a:rPr lang="ru-RU" sz="5300" dirty="0" smtClean="0">
                <a:solidFill>
                  <a:srgbClr val="002060"/>
                </a:solidFill>
                <a:effectLst/>
                <a:latin typeface="Georgia" pitchFamily="18" charset="0"/>
              </a:rPr>
              <a:t>школьников</a:t>
            </a:r>
            <a:endParaRPr lang="ru-RU" sz="5300" dirty="0">
              <a:solidFill>
                <a:srgbClr val="002060"/>
              </a:soli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976016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Проблемные ситуации,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возникшие </a:t>
            </a:r>
            <a:r>
              <a:rPr lang="ru-RU" sz="3200" b="1" dirty="0" smtClean="0">
                <a:solidFill>
                  <a:srgbClr val="0070C0"/>
                </a:solidFill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</a:rPr>
              <a:t>«удивлением»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9144000" cy="55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678"/>
                <a:gridCol w="5195322"/>
              </a:tblGrid>
              <a:tr h="899707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противоречия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создания проблемной ситуации</a:t>
                      </a:r>
                      <a:endParaRPr lang="ru-RU" dirty="0"/>
                    </a:p>
                  </a:txBody>
                  <a:tcPr/>
                </a:tc>
              </a:tr>
              <a:tr h="1858425">
                <a:tc>
                  <a:txBody>
                    <a:bodyPr/>
                    <a:lstStyle/>
                    <a:p>
                      <a:pPr marL="17780" marR="17780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latin typeface="Georgia" pitchFamily="18" charset="0"/>
                          <a:ea typeface="Times New Roman"/>
                          <a:cs typeface="Times New Roman"/>
                        </a:rPr>
                        <a:t>Между двумя (или более) положениями</a:t>
                      </a:r>
                      <a:endParaRPr lang="ru-RU" sz="20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1.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Одновременно предъявить противоречивые факты, теории или точки зрения. </a:t>
                      </a:r>
                    </a:p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2.</a:t>
                      </a:r>
                      <a:r>
                        <a:rPr kumimoji="0"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Столкнуть разные мнения учеников с помощью вопроса или практического задания</a:t>
                      </a:r>
                      <a:endParaRPr lang="ru-RU" b="0" dirty="0"/>
                    </a:p>
                  </a:txBody>
                  <a:tcPr/>
                </a:tc>
              </a:tr>
              <a:tr h="2759100">
                <a:tc>
                  <a:txBody>
                    <a:bodyPr/>
                    <a:lstStyle/>
                    <a:p>
                      <a:pPr marL="17780" marR="17780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lang="ru-RU" sz="2000" b="1" dirty="0">
                          <a:latin typeface="+mn-lt"/>
                          <a:ea typeface="Times New Roman"/>
                          <a:cs typeface="Times New Roman"/>
                        </a:rPr>
                        <a:t>Между житейским представлением обучающихся и научным фактом</a:t>
                      </a:r>
                      <a:endParaRPr lang="ru-RU" sz="20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kumimoji="0" lang="ru-RU" sz="18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3.</a:t>
                      </a:r>
                      <a:endParaRPr kumimoji="0" lang="ru-RU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Шаг 1. Обнажить житейское представление обучающихся с помощью вопроса или практического задания "на ошибку".</a:t>
                      </a:r>
                    </a:p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Шаг 2. Предъявить научный факт посредством сообщения, эксперимента или наглядности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01752" y="332656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Проблемные ситуации, </a:t>
            </a:r>
            <a:r>
              <a:rPr lang="ru-RU" sz="3200" b="1" dirty="0" smtClean="0">
                <a:solidFill>
                  <a:srgbClr val="0070C0"/>
                </a:solidFill>
              </a:rPr>
              <a:t/>
            </a:r>
            <a:br>
              <a:rPr lang="ru-RU" sz="3200" b="1" dirty="0" smtClean="0">
                <a:solidFill>
                  <a:srgbClr val="0070C0"/>
                </a:solidFill>
              </a:rPr>
            </a:br>
            <a:r>
              <a:rPr lang="ru-RU" sz="3200" b="1" dirty="0" smtClean="0">
                <a:solidFill>
                  <a:srgbClr val="0070C0"/>
                </a:solidFill>
              </a:rPr>
              <a:t>возникшие </a:t>
            </a:r>
            <a:r>
              <a:rPr lang="ru-RU" sz="3200" b="1" dirty="0" smtClean="0">
                <a:solidFill>
                  <a:srgbClr val="0070C0"/>
                </a:solidFill>
              </a:rPr>
              <a:t>с </a:t>
            </a:r>
            <a:r>
              <a:rPr lang="ru-RU" sz="3200" b="1" dirty="0" smtClean="0">
                <a:solidFill>
                  <a:srgbClr val="C00000"/>
                </a:solidFill>
              </a:rPr>
              <a:t>«затруднением»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17" name="Содержимое 16"/>
          <p:cNvGraphicFramePr>
            <a:graphicFrameLocks noGrp="1"/>
          </p:cNvGraphicFramePr>
          <p:nvPr>
            <p:ph sz="quarter" idx="1"/>
          </p:nvPr>
        </p:nvGraphicFramePr>
        <p:xfrm>
          <a:off x="0" y="1340768"/>
          <a:ext cx="9144000" cy="5517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678"/>
                <a:gridCol w="5195322"/>
              </a:tblGrid>
              <a:tr h="143464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Тип противоречия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Приемы создания проблемной ситуации</a:t>
                      </a:r>
                      <a:endParaRPr lang="ru-RU" dirty="0"/>
                    </a:p>
                  </a:txBody>
                  <a:tcPr/>
                </a:tc>
              </a:tr>
              <a:tr h="4082592">
                <a:tc>
                  <a:txBody>
                    <a:bodyPr/>
                    <a:lstStyle/>
                    <a:p>
                      <a:pPr marL="17780" marR="17780">
                        <a:lnSpc>
                          <a:spcPct val="115000"/>
                        </a:lnSpc>
                        <a:spcAft>
                          <a:spcPts val="1125"/>
                        </a:spcAft>
                      </a:pPr>
                      <a:r>
                        <a:rPr kumimoji="0" lang="ru-RU" sz="2400" b="1" kern="1200" dirty="0" smtClean="0">
                          <a:solidFill>
                            <a:schemeClr val="dk1"/>
                          </a:solidFill>
                          <a:latin typeface="Georgia" pitchFamily="18" charset="0"/>
                          <a:ea typeface="+mn-ea"/>
                          <a:cs typeface="+mn-cs"/>
                        </a:rPr>
                        <a:t>Между необходимостью и невозможностью выполнить задание учителя</a:t>
                      </a:r>
                      <a:endParaRPr lang="ru-RU" sz="2400" b="1" dirty="0">
                        <a:latin typeface="Georgia" pitchFamily="18" charset="0"/>
                        <a:ea typeface="Calibri"/>
                        <a:cs typeface="Times New Roman"/>
                      </a:endParaRPr>
                    </a:p>
                  </a:txBody>
                  <a:tcPr marL="47625" marR="47625" marT="0" marB="0"/>
                </a:tc>
                <a:tc>
                  <a:txBody>
                    <a:bodyPr/>
                    <a:lstStyle/>
                    <a:p>
                      <a:r>
                        <a:rPr kumimoji="0"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4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Дать практическое задание, не выполнимое вообще. </a:t>
                      </a:r>
                    </a:p>
                    <a:p>
                      <a:endParaRPr kumimoji="0"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5.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Дать практическое задание, не сходное с предыдущими. </a:t>
                      </a:r>
                    </a:p>
                    <a:p>
                      <a:endParaRPr kumimoji="0" lang="ru-RU" sz="20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Приём 6.</a:t>
                      </a:r>
                      <a:endParaRPr kumimoji="0" lang="ru-RU" sz="20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Шаг 1. Дать невыполнимое практическое задание, сходное с предыдущими. </a:t>
                      </a:r>
                    </a:p>
                    <a:p>
                      <a:r>
                        <a:rPr kumimoji="0" lang="ru-RU" sz="20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Шаг 2. Доказать, что задание учениками не выполнено</a:t>
                      </a:r>
                      <a:endParaRPr lang="ru-RU" sz="20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918648" cy="1247800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2060"/>
                </a:solidFill>
              </a:rPr>
              <a:t>Результаты промежуточной диагностики (май 2014)</a:t>
            </a:r>
            <a:endParaRPr lang="ru-RU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79512" y="1196752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Результаты промежуточной диагностики </a:t>
            </a:r>
            <a:r>
              <a:rPr lang="ru-RU" b="1" dirty="0" smtClean="0">
                <a:solidFill>
                  <a:srgbClr val="002060"/>
                </a:solidFill>
              </a:rPr>
              <a:t>(декабрь </a:t>
            </a:r>
            <a:r>
              <a:rPr lang="ru-RU" b="1" dirty="0" smtClean="0">
                <a:solidFill>
                  <a:srgbClr val="002060"/>
                </a:solidFill>
              </a:rPr>
              <a:t>2014)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340768"/>
          <a:ext cx="9144000" cy="5038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2808312" cy="3312368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Д</a:t>
            </a:r>
            <a:r>
              <a:rPr lang="ru-RU" dirty="0" smtClean="0">
                <a:solidFill>
                  <a:srgbClr val="002060"/>
                </a:solidFill>
              </a:rPr>
              <a:t>инамика </a:t>
            </a:r>
            <a:r>
              <a:rPr lang="ru-RU" dirty="0" smtClean="0">
                <a:solidFill>
                  <a:srgbClr val="002060"/>
                </a:solidFill>
              </a:rPr>
              <a:t>развития  школьной мотивации </a:t>
            </a:r>
            <a:r>
              <a:rPr lang="ru-RU" dirty="0" smtClean="0">
                <a:solidFill>
                  <a:srgbClr val="002060"/>
                </a:solidFill>
              </a:rPr>
              <a:t/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 </a:t>
            </a:r>
            <a:r>
              <a:rPr lang="ru-RU" dirty="0" smtClean="0">
                <a:solidFill>
                  <a:srgbClr val="002060"/>
                </a:solidFill>
              </a:rPr>
              <a:t>учебно-познавательной деятельности</a:t>
            </a:r>
            <a:endParaRPr lang="ru-RU" dirty="0">
              <a:solidFill>
                <a:srgbClr val="002060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2843808" y="476672"/>
          <a:ext cx="6300192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53610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itchFamily="18" charset="0"/>
              </a:rPr>
              <a:t>Критерии оценивания по уровням:</a:t>
            </a:r>
            <a:endParaRPr lang="ru-RU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25000" lnSpcReduction="20000"/>
          </a:bodyPr>
          <a:lstStyle/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     1.Отсутствие интереса</a:t>
            </a:r>
          </a:p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            </a:t>
            </a:r>
            <a:r>
              <a:rPr lang="ru-RU" sz="5500" b="1" dirty="0" smtClean="0"/>
              <a:t>Интерес </a:t>
            </a:r>
            <a:r>
              <a:rPr lang="ru-RU" sz="5500" b="1" dirty="0" smtClean="0"/>
              <a:t>практически не обнаруживается. Исключение составляет яркий, смешной, забавный </a:t>
            </a:r>
            <a:r>
              <a:rPr lang="ru-RU" sz="5500" b="1" dirty="0" smtClean="0"/>
              <a:t>материал. Безразличное </a:t>
            </a:r>
            <a:r>
              <a:rPr lang="ru-RU" sz="5500" b="1" dirty="0" smtClean="0"/>
              <a:t>или негативное отношение к решению любых учебных задач. Более охотно выполняет привычные действия, чем осваивает </a:t>
            </a:r>
            <a:r>
              <a:rPr lang="ru-RU" sz="5500" b="1" dirty="0" smtClean="0"/>
              <a:t>новые.</a:t>
            </a:r>
          </a:p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2</a:t>
            </a:r>
            <a:r>
              <a:rPr lang="ru-RU" sz="5500" b="1" dirty="0" smtClean="0">
                <a:solidFill>
                  <a:srgbClr val="C00000"/>
                </a:solidFill>
              </a:rPr>
              <a:t>. Реакция на </a:t>
            </a:r>
            <a:r>
              <a:rPr lang="ru-RU" sz="5500" b="1" dirty="0" smtClean="0">
                <a:solidFill>
                  <a:srgbClr val="C00000"/>
                </a:solidFill>
              </a:rPr>
              <a:t>новизну</a:t>
            </a:r>
          </a:p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            </a:t>
            </a:r>
            <a:r>
              <a:rPr lang="ru-RU" sz="5500" b="1" dirty="0" smtClean="0"/>
              <a:t>Интерес </a:t>
            </a:r>
            <a:r>
              <a:rPr lang="ru-RU" sz="5500" b="1" dirty="0" smtClean="0"/>
              <a:t>возникает лишь на новый материал, касающийся конкретных фактов, но не </a:t>
            </a:r>
            <a:r>
              <a:rPr lang="ru-RU" sz="5500" b="1" dirty="0" smtClean="0"/>
              <a:t>теории. Оживляется</a:t>
            </a:r>
            <a:r>
              <a:rPr lang="ru-RU" sz="5500" b="1" dirty="0" smtClean="0"/>
              <a:t>, задает вопросы о новом фактическом материале, включается в выполнение задания, связанного с ним, но длительной устойчивой активности не </a:t>
            </a:r>
            <a:r>
              <a:rPr lang="ru-RU" sz="5500" b="1" dirty="0" smtClean="0"/>
              <a:t>проявляет.</a:t>
            </a:r>
          </a:p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3</a:t>
            </a:r>
            <a:r>
              <a:rPr lang="ru-RU" sz="5500" b="1" dirty="0" smtClean="0">
                <a:solidFill>
                  <a:srgbClr val="C00000"/>
                </a:solidFill>
              </a:rPr>
              <a:t>. </a:t>
            </a:r>
            <a:r>
              <a:rPr lang="ru-RU" sz="5500" b="1" dirty="0" smtClean="0">
                <a:solidFill>
                  <a:srgbClr val="C00000"/>
                </a:solidFill>
              </a:rPr>
              <a:t>Любопытство</a:t>
            </a:r>
          </a:p>
          <a:p>
            <a:pPr marL="914400" indent="-914400"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            </a:t>
            </a:r>
            <a:r>
              <a:rPr lang="ru-RU" sz="5500" b="1" dirty="0" smtClean="0"/>
              <a:t>Интерес </a:t>
            </a:r>
            <a:r>
              <a:rPr lang="ru-RU" sz="5500" b="1" dirty="0" smtClean="0"/>
              <a:t>возникает на новый материал, но не на способы </a:t>
            </a:r>
            <a:r>
              <a:rPr lang="ru-RU" sz="5500" b="1" dirty="0" smtClean="0"/>
              <a:t>решения. Проявляет </a:t>
            </a:r>
            <a:r>
              <a:rPr lang="ru-RU" sz="5500" b="1" dirty="0" smtClean="0"/>
              <a:t>интерес и задает вопросы достаточно часто, включается в выполнение заданий, но интерес быстро иссякает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      4</a:t>
            </a:r>
            <a:r>
              <a:rPr lang="ru-RU" sz="5500" b="1" dirty="0" smtClean="0">
                <a:solidFill>
                  <a:srgbClr val="C00000"/>
                </a:solidFill>
              </a:rPr>
              <a:t>. Ситуативный познавательный </a:t>
            </a:r>
            <a:r>
              <a:rPr lang="ru-RU" sz="5500" b="1" dirty="0" smtClean="0">
                <a:solidFill>
                  <a:srgbClr val="C00000"/>
                </a:solidFill>
              </a:rPr>
              <a:t>интерес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            </a:t>
            </a:r>
            <a:r>
              <a:rPr lang="ru-RU" sz="5500" b="1" dirty="0" smtClean="0"/>
              <a:t>Интерес </a:t>
            </a:r>
            <a:r>
              <a:rPr lang="ru-RU" sz="5500" b="1" dirty="0" smtClean="0"/>
              <a:t>возникает к способам решения новой частной единичной </a:t>
            </a:r>
            <a:r>
              <a:rPr lang="ru-RU" sz="5500" b="1" dirty="0" smtClean="0"/>
              <a:t>задачи</a:t>
            </a:r>
          </a:p>
          <a:p>
            <a:pPr fontAlgn="base">
              <a:buNone/>
            </a:pPr>
            <a:r>
              <a:rPr lang="ru-RU" sz="5500" b="1" dirty="0" smtClean="0"/>
              <a:t>                     (но </a:t>
            </a:r>
            <a:r>
              <a:rPr lang="ru-RU" sz="5500" b="1" dirty="0" smtClean="0"/>
              <a:t>не к системам </a:t>
            </a:r>
            <a:r>
              <a:rPr lang="ru-RU" sz="5500" b="1" dirty="0" smtClean="0"/>
              <a:t>  задач) . Включается </a:t>
            </a:r>
            <a:r>
              <a:rPr lang="ru-RU" sz="5500" b="1" dirty="0" smtClean="0"/>
              <a:t>в процессе решения задачи, пытается самостоятельно </a:t>
            </a:r>
            <a:r>
              <a:rPr lang="ru-RU" sz="5500" b="1" dirty="0" smtClean="0"/>
              <a:t>                 найти </a:t>
            </a:r>
            <a:r>
              <a:rPr lang="ru-RU" sz="5500" b="1" dirty="0" smtClean="0"/>
              <a:t>способ решения и довести задание до конца, после решения задачи интерес </a:t>
            </a:r>
            <a:r>
              <a:rPr lang="ru-RU" sz="5500" b="1" dirty="0" smtClean="0"/>
              <a:t>исчерпывается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5</a:t>
            </a:r>
            <a:r>
              <a:rPr lang="ru-RU" sz="5500" b="1" dirty="0" smtClean="0">
                <a:solidFill>
                  <a:srgbClr val="C00000"/>
                </a:solidFill>
              </a:rPr>
              <a:t>. Устойчивый познавательный </a:t>
            </a:r>
            <a:r>
              <a:rPr lang="ru-RU" sz="5500" b="1" dirty="0" smtClean="0">
                <a:solidFill>
                  <a:srgbClr val="C00000"/>
                </a:solidFill>
              </a:rPr>
              <a:t>интерес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            </a:t>
            </a:r>
            <a:r>
              <a:rPr lang="ru-RU" sz="5500" b="1" dirty="0" smtClean="0"/>
              <a:t>Интерес </a:t>
            </a:r>
            <a:r>
              <a:rPr lang="ru-RU" sz="5500" b="1" dirty="0" smtClean="0"/>
              <a:t>возникает к общему способу решения задач, но не выходит за пределы изучаемого </a:t>
            </a:r>
            <a:r>
              <a:rPr lang="ru-RU" sz="5500" b="1" dirty="0" smtClean="0"/>
              <a:t>    материала Охотно </a:t>
            </a:r>
            <a:r>
              <a:rPr lang="ru-RU" sz="5500" b="1" dirty="0" smtClean="0"/>
              <a:t>включается в процесс выполнения заданий, работает длительно и устойчиво, принимает предложения найти новые применения найденному </a:t>
            </a:r>
            <a:r>
              <a:rPr lang="ru-RU" sz="5500" b="1" dirty="0" smtClean="0"/>
              <a:t>способу</a:t>
            </a:r>
          </a:p>
          <a:p>
            <a:pPr fontAlgn="base">
              <a:buNone/>
            </a:pPr>
            <a:r>
              <a:rPr lang="ru-RU" sz="5500" b="1" dirty="0" smtClean="0">
                <a:solidFill>
                  <a:srgbClr val="C00000"/>
                </a:solidFill>
              </a:rPr>
              <a:t> </a:t>
            </a:r>
            <a:r>
              <a:rPr lang="ru-RU" sz="5500" b="1" dirty="0" smtClean="0">
                <a:solidFill>
                  <a:srgbClr val="C00000"/>
                </a:solidFill>
              </a:rPr>
              <a:t>        6</a:t>
            </a:r>
            <a:r>
              <a:rPr lang="ru-RU" sz="5500" b="1" dirty="0" smtClean="0">
                <a:solidFill>
                  <a:srgbClr val="C00000"/>
                </a:solidFill>
              </a:rPr>
              <a:t>. Обобщенный познавательный интерес</a:t>
            </a:r>
          </a:p>
          <a:p>
            <a:pPr fontAlgn="base">
              <a:buNone/>
            </a:pPr>
            <a:r>
              <a:rPr lang="ru-RU" sz="5500" b="1" dirty="0" smtClean="0"/>
              <a:t> </a:t>
            </a:r>
            <a:r>
              <a:rPr lang="ru-RU" sz="5500" b="1" dirty="0" smtClean="0"/>
              <a:t>                    Интерес </a:t>
            </a:r>
            <a:r>
              <a:rPr lang="ru-RU" sz="5500" b="1" dirty="0" smtClean="0"/>
              <a:t>возникает независимо от внешних требований и выходит за </a:t>
            </a:r>
            <a:r>
              <a:rPr lang="ru-RU" sz="5500" b="1" dirty="0" smtClean="0"/>
              <a:t>рами                 изучаемого материала</a:t>
            </a:r>
            <a:r>
              <a:rPr lang="ru-RU" sz="5500" b="1" dirty="0" smtClean="0"/>
              <a:t>. </a:t>
            </a:r>
            <a:r>
              <a:rPr lang="ru-RU" sz="5500" b="1" dirty="0" smtClean="0"/>
              <a:t>Ученик </a:t>
            </a:r>
            <a:r>
              <a:rPr lang="ru-RU" sz="5500" b="1" dirty="0" smtClean="0"/>
              <a:t>ориентирован на общие способы решения системы задач.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179512" y="2492896"/>
            <a:ext cx="8964488" cy="396044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Очень </a:t>
            </a:r>
            <a:r>
              <a:rPr lang="ru-RU" sz="2600" dirty="0" smtClean="0">
                <a:solidFill>
                  <a:srgbClr val="002060"/>
                </a:solidFill>
              </a:rPr>
              <a:t>высокий </a:t>
            </a:r>
            <a:r>
              <a:rPr lang="ru-RU" sz="2600" dirty="0" smtClean="0">
                <a:solidFill>
                  <a:srgbClr val="002060"/>
                </a:solidFill>
              </a:rPr>
              <a:t>                  </a:t>
            </a:r>
            <a:r>
              <a:rPr lang="ru-RU" sz="2600" dirty="0" smtClean="0">
                <a:solidFill>
                  <a:schemeClr val="tx1"/>
                </a:solidFill>
              </a:rPr>
              <a:t>7,7% </a:t>
            </a:r>
            <a:r>
              <a:rPr lang="ru-RU" sz="2600" dirty="0" smtClean="0">
                <a:solidFill>
                  <a:srgbClr val="C00000"/>
                </a:solidFill>
              </a:rPr>
              <a:t>(15,4%)</a:t>
            </a:r>
          </a:p>
          <a:p>
            <a:pPr algn="l"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002060"/>
                </a:solidFill>
              </a:rPr>
              <a:t>Высокий</a:t>
            </a:r>
            <a:r>
              <a:rPr lang="ru-RU" sz="1700" dirty="0" smtClean="0">
                <a:solidFill>
                  <a:srgbClr val="002060"/>
                </a:solidFill>
              </a:rPr>
              <a:t>         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11,5%</a:t>
            </a:r>
            <a:r>
              <a:rPr lang="ru-RU" sz="2600" b="0" dirty="0" smtClean="0">
                <a:solidFill>
                  <a:schemeClr val="tx1"/>
                </a:solidFill>
              </a:rPr>
              <a:t> </a:t>
            </a:r>
            <a:r>
              <a:rPr lang="ru-RU" sz="2600" dirty="0" smtClean="0">
                <a:solidFill>
                  <a:srgbClr val="C00000"/>
                </a:solidFill>
              </a:rPr>
              <a:t>(</a:t>
            </a:r>
            <a:r>
              <a:rPr lang="ru-RU" sz="2800" dirty="0" smtClean="0">
                <a:solidFill>
                  <a:srgbClr val="C00000"/>
                </a:solidFill>
              </a:rPr>
              <a:t>15,4%)</a:t>
            </a:r>
            <a:endParaRPr lang="ru-RU" sz="2800" dirty="0" smtClean="0">
              <a:solidFill>
                <a:srgbClr val="C00000"/>
              </a:solidFill>
            </a:endParaRPr>
          </a:p>
          <a:p>
            <a:pPr algn="l">
              <a:buFont typeface="Wingdings" pitchFamily="2" charset="2"/>
              <a:buChar char="Ø"/>
            </a:pPr>
            <a:r>
              <a:rPr lang="ru-RU" sz="2800" dirty="0" smtClean="0">
                <a:solidFill>
                  <a:srgbClr val="002060"/>
                </a:solidFill>
              </a:rPr>
              <a:t>Удовлетворительный </a:t>
            </a:r>
          </a:p>
          <a:p>
            <a:pPr algn="l"/>
            <a:r>
              <a:rPr lang="ru-RU" sz="1500" dirty="0" smtClean="0">
                <a:solidFill>
                  <a:srgbClr val="002060"/>
                </a:solidFill>
              </a:rPr>
              <a:t>                                                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15,4%</a:t>
            </a:r>
            <a:r>
              <a:rPr lang="ru-RU" sz="2600" dirty="0" smtClean="0"/>
              <a:t> </a:t>
            </a:r>
            <a:r>
              <a:rPr lang="ru-RU" sz="2600" dirty="0" smtClean="0">
                <a:solidFill>
                  <a:srgbClr val="C00000"/>
                </a:solidFill>
              </a:rPr>
              <a:t>(23%)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2060"/>
                </a:solidFill>
              </a:rPr>
              <a:t>Низкий                                   </a:t>
            </a:r>
            <a:r>
              <a:rPr lang="ru-RU" sz="2600" dirty="0" smtClean="0">
                <a:solidFill>
                  <a:schemeClr val="tx1"/>
                </a:solidFill>
              </a:rPr>
              <a:t>38,5%</a:t>
            </a:r>
            <a:r>
              <a:rPr lang="ru-RU" sz="2600" dirty="0" smtClean="0">
                <a:solidFill>
                  <a:srgbClr val="C00000"/>
                </a:solidFill>
              </a:rPr>
              <a:t> (30,8%)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400" dirty="0" err="1" smtClean="0">
                <a:solidFill>
                  <a:srgbClr val="002060"/>
                </a:solidFill>
              </a:rPr>
              <a:t>Несформированность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</a:p>
          <a:p>
            <a:pPr algn="just"/>
            <a:r>
              <a:rPr lang="ru-RU" sz="1400" dirty="0" smtClean="0">
                <a:solidFill>
                  <a:srgbClr val="002060"/>
                </a:solidFill>
              </a:rPr>
              <a:t>познавательного интереса                           </a:t>
            </a:r>
            <a:r>
              <a:rPr lang="ru-RU" sz="2400" dirty="0" smtClean="0">
                <a:solidFill>
                  <a:schemeClr val="tx1"/>
                </a:solidFill>
              </a:rPr>
              <a:t>19.2% </a:t>
            </a:r>
            <a:r>
              <a:rPr lang="ru-RU" sz="2400" dirty="0" smtClean="0">
                <a:solidFill>
                  <a:srgbClr val="C00000"/>
                </a:solidFill>
              </a:rPr>
              <a:t>(15,4%)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Изучение познавательного интереса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04664"/>
            <a:ext cx="8534400" cy="864096"/>
          </a:xfrm>
        </p:spPr>
        <p:txBody>
          <a:bodyPr>
            <a:normAutofit fontScale="90000"/>
          </a:bodyPr>
          <a:lstStyle/>
          <a:p>
            <a:r>
              <a:rPr lang="ru-RU" sz="2700" b="1" dirty="0" smtClean="0">
                <a:solidFill>
                  <a:srgbClr val="0070C0"/>
                </a:solidFill>
              </a:rPr>
              <a:t>Итоги успеваемости учащихся 2 Д класса за первое полугодие 2014-2015 учебного </a:t>
            </a:r>
            <a:r>
              <a:rPr lang="ru-RU" sz="2700" b="1" dirty="0" smtClean="0">
                <a:solidFill>
                  <a:srgbClr val="0070C0"/>
                </a:solidFill>
              </a:rPr>
              <a:t>года</a:t>
            </a:r>
            <a:r>
              <a:rPr lang="ru-RU" dirty="0" smtClean="0">
                <a:solidFill>
                  <a:srgbClr val="0070C0"/>
                </a:solidFill>
              </a:rPr>
              <a:t/>
            </a:r>
            <a:br>
              <a:rPr lang="ru-RU" dirty="0" smtClean="0">
                <a:solidFill>
                  <a:srgbClr val="0070C0"/>
                </a:solidFill>
              </a:rPr>
            </a:b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752528" cy="4352520"/>
          </a:xfrm>
        </p:spPr>
        <p:txBody>
          <a:bodyPr numCol="2"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u="sng" dirty="0" smtClean="0"/>
              <a:t>Русский </a:t>
            </a:r>
            <a:r>
              <a:rPr lang="ru-RU" u="sng" dirty="0" smtClean="0"/>
              <a:t>язык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46%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Математика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57,7</a:t>
            </a:r>
            <a:r>
              <a:rPr lang="ru-RU" b="1" dirty="0" smtClean="0">
                <a:solidFill>
                  <a:srgbClr val="C00000"/>
                </a:solidFill>
              </a:rPr>
              <a:t>%</a:t>
            </a:r>
            <a:r>
              <a:rPr lang="ru-RU" dirty="0" smtClean="0"/>
              <a:t> 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Литературное чтение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77%</a:t>
            </a:r>
          </a:p>
          <a:p>
            <a:pPr>
              <a:buNone/>
            </a:pPr>
            <a:r>
              <a:rPr lang="ru-RU" dirty="0" smtClean="0"/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800600" y="1628800"/>
            <a:ext cx="3155776" cy="4424528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u="sng" dirty="0" smtClean="0"/>
              <a:t>Окружающий мир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92,3%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Музыка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100%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ИЗО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84,6%</a:t>
            </a:r>
          </a:p>
          <a:p>
            <a:pPr>
              <a:buFont typeface="Wingdings" pitchFamily="2" charset="2"/>
              <a:buChar char="Ø"/>
            </a:pPr>
            <a:r>
              <a:rPr lang="ru-RU" u="sng" dirty="0" smtClean="0"/>
              <a:t>Технология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00B050"/>
                </a:solidFill>
              </a:rPr>
              <a:t>100%</a:t>
            </a: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100%</a:t>
            </a:r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764704"/>
            <a:ext cx="4040188" cy="864095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rgbClr val="00B050"/>
                </a:solidFill>
              </a:rPr>
              <a:t>Общая успеваемость (%)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5102225" y="692696"/>
            <a:ext cx="4041775" cy="7920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Успеваемость на «4» и «5»(%)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1481328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Georgia" pitchFamily="18" charset="0"/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Объект педагогического 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исследования </a:t>
            </a:r>
            <a:r>
              <a:rPr lang="ru-RU" sz="3600" dirty="0" smtClean="0">
                <a:latin typeface="Georgia" pitchFamily="18" charset="0"/>
              </a:rPr>
              <a:t>– </a:t>
            </a:r>
            <a:br>
              <a:rPr lang="ru-RU" sz="3600" dirty="0" smtClean="0">
                <a:latin typeface="Georgia" pitchFamily="18" charset="0"/>
              </a:rPr>
            </a:b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учащиеся 2 Д класса МОАУ СОШ №1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495800" cy="5044016"/>
          </a:xfrm>
        </p:spPr>
        <p:txBody>
          <a:bodyPr/>
          <a:lstStyle/>
          <a:p>
            <a:pPr>
              <a:buNone/>
            </a:pPr>
            <a:r>
              <a:rPr lang="ru-RU" sz="3200" dirty="0" smtClean="0">
                <a:latin typeface="Georgia" pitchFamily="18" charset="0"/>
              </a:rPr>
              <a:t>	</a:t>
            </a:r>
            <a:r>
              <a:rPr lang="ru-RU" sz="3200" b="1" dirty="0" smtClean="0">
                <a:solidFill>
                  <a:srgbClr val="002060"/>
                </a:solidFill>
                <a:latin typeface="Georgia" pitchFamily="18" charset="0"/>
              </a:rPr>
              <a:t>Предмет педагогического исследования</a:t>
            </a:r>
            <a:r>
              <a:rPr lang="ru-RU" sz="3200" dirty="0" smtClean="0">
                <a:latin typeface="Georgia" pitchFamily="18" charset="0"/>
              </a:rPr>
              <a:t>–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мотивация </a:t>
            </a:r>
          </a:p>
          <a:p>
            <a:pPr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ru-RU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учебно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– познавательной </a:t>
            </a: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деятельности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400" dirty="0" smtClean="0"/>
              <a:t>создать модель повышения мотивации </a:t>
            </a:r>
            <a:r>
              <a:rPr lang="ru-RU" sz="2400" dirty="0" err="1" smtClean="0"/>
              <a:t>учебно</a:t>
            </a:r>
            <a:r>
              <a:rPr lang="ru-RU" sz="2400" dirty="0" smtClean="0"/>
              <a:t> – познавательной деятельности у младших школьников в соответствии с современными требованиями к уроку.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3600" dirty="0" smtClean="0"/>
              <a:t>Цель педагогического исследования – 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54993227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7584" y="2931712"/>
            <a:ext cx="7667129" cy="323359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Выявить уровень мотивации </a:t>
            </a:r>
            <a:r>
              <a:rPr lang="ru-RU" dirty="0" err="1" smtClean="0"/>
              <a:t>учебно</a:t>
            </a:r>
            <a:r>
              <a:rPr lang="ru-RU" dirty="0" smtClean="0"/>
              <a:t> – познавательной деятельности у учащихся.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Создать условия для развития познавательной активности у младших школьников на уроках.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 smtClean="0"/>
              <a:t>Сформировать </a:t>
            </a:r>
            <a:r>
              <a:rPr lang="ru-RU" dirty="0"/>
              <a:t>познавательный интерес младших школьников на уроках.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dirty="0"/>
              <a:t>Развивать творческие способности каждого ребенка.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273181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5576" y="2931712"/>
            <a:ext cx="7739137" cy="3665640"/>
          </a:xfrm>
        </p:spPr>
        <p:txBody>
          <a:bodyPr>
            <a:normAutofit/>
          </a:bodyPr>
          <a:lstStyle/>
          <a:p>
            <a:r>
              <a:rPr lang="ru-RU" dirty="0"/>
              <a:t>повышение уровня учебной мотивации повлияет на повышение уровня </a:t>
            </a:r>
            <a:r>
              <a:rPr lang="ru-RU" dirty="0" err="1"/>
              <a:t>обученности</a:t>
            </a:r>
            <a:r>
              <a:rPr lang="ru-RU" dirty="0"/>
              <a:t> младших школьников, а в целом на повышение качества обучения.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Ожидаемый результат педагогического исследования: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7020935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3528" y="2931712"/>
            <a:ext cx="8171185" cy="3089576"/>
          </a:xfrm>
        </p:spPr>
        <p:txBody>
          <a:bodyPr>
            <a:normAutofit/>
          </a:bodyPr>
          <a:lstStyle/>
          <a:p>
            <a:pPr algn="l"/>
            <a:r>
              <a:rPr lang="ru-RU" dirty="0">
                <a:solidFill>
                  <a:srgbClr val="002060"/>
                </a:solidFill>
              </a:rPr>
              <a:t>І этап </a:t>
            </a:r>
            <a:r>
              <a:rPr lang="ru-RU" dirty="0"/>
              <a:t>– </a:t>
            </a:r>
            <a:r>
              <a:rPr lang="ru-RU" dirty="0">
                <a:solidFill>
                  <a:srgbClr val="002060"/>
                </a:solidFill>
              </a:rPr>
              <a:t>диагностический</a:t>
            </a:r>
            <a:r>
              <a:rPr lang="ru-RU" dirty="0"/>
              <a:t> </a:t>
            </a:r>
            <a:endParaRPr lang="ru-RU" dirty="0" smtClean="0"/>
          </a:p>
          <a:p>
            <a:pPr algn="r"/>
            <a:r>
              <a:rPr lang="ru-RU" dirty="0" smtClean="0"/>
              <a:t>(</a:t>
            </a:r>
            <a:r>
              <a:rPr lang="ru-RU" dirty="0"/>
              <a:t>1 четверть 2013-2014 учебного года)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ІІ этап </a:t>
            </a:r>
            <a:r>
              <a:rPr lang="ru-RU" dirty="0"/>
              <a:t>– </a:t>
            </a:r>
            <a:r>
              <a:rPr lang="ru-RU" dirty="0">
                <a:solidFill>
                  <a:srgbClr val="002060"/>
                </a:solidFill>
              </a:rPr>
              <a:t>подготовительный</a:t>
            </a:r>
            <a:r>
              <a:rPr lang="ru-RU" dirty="0"/>
              <a:t> </a:t>
            </a:r>
            <a:endParaRPr lang="ru-RU" dirty="0" smtClean="0"/>
          </a:p>
          <a:p>
            <a:pPr algn="r"/>
            <a:r>
              <a:rPr lang="ru-RU" dirty="0" smtClean="0"/>
              <a:t> </a:t>
            </a:r>
            <a:r>
              <a:rPr lang="ru-RU" dirty="0" smtClean="0"/>
              <a:t>    </a:t>
            </a:r>
            <a:r>
              <a:rPr lang="ru-RU" dirty="0" smtClean="0"/>
              <a:t>(</a:t>
            </a:r>
            <a:r>
              <a:rPr lang="ru-RU" dirty="0"/>
              <a:t>1, 2 четверти 2013-2014 учебного года)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ІІІ этап – практический </a:t>
            </a:r>
            <a:endParaRPr lang="ru-RU" dirty="0" smtClean="0">
              <a:solidFill>
                <a:srgbClr val="002060"/>
              </a:solidFill>
            </a:endParaRPr>
          </a:p>
          <a:p>
            <a:pPr algn="r"/>
            <a:r>
              <a:rPr lang="ru-RU" dirty="0" smtClean="0"/>
              <a:t>(</a:t>
            </a:r>
            <a:r>
              <a:rPr lang="ru-RU" dirty="0"/>
              <a:t>2 полугодие 2013-2014 учебного года, 2014-2015 учебный год, 2015-2016 учебный год)</a:t>
            </a:r>
          </a:p>
          <a:p>
            <a:pPr algn="l"/>
            <a:r>
              <a:rPr lang="ru-RU" dirty="0">
                <a:solidFill>
                  <a:srgbClr val="002060"/>
                </a:solidFill>
              </a:rPr>
              <a:t>ІV этап – аналитический</a:t>
            </a:r>
            <a:r>
              <a:rPr lang="ru-RU" dirty="0"/>
              <a:t> </a:t>
            </a:r>
            <a:endParaRPr lang="ru-RU" dirty="0" smtClean="0"/>
          </a:p>
          <a:p>
            <a:pPr algn="r"/>
            <a:r>
              <a:rPr lang="ru-RU" dirty="0" smtClean="0"/>
              <a:t>(</a:t>
            </a:r>
            <a:r>
              <a:rPr lang="ru-RU" dirty="0"/>
              <a:t>2016-2017 учебный год).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2031504"/>
          </a:xfrm>
        </p:spPr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Поэтапная деятельность по созданию педагогического опыта: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5718615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931712"/>
            <a:ext cx="8496944" cy="3926288"/>
          </a:xfrm>
        </p:spPr>
        <p:txBody>
          <a:bodyPr>
            <a:normAutofit/>
          </a:bodyPr>
          <a:lstStyle/>
          <a:p>
            <a:pPr marL="457200" lvl="0" indent="-457200" algn="l">
              <a:buFont typeface="Wingdings" pitchFamily="2" charset="2"/>
              <a:buChar char="Ø"/>
            </a:pPr>
            <a:r>
              <a:rPr lang="ru-RU" sz="2000" u="sng" dirty="0" smtClean="0">
                <a:solidFill>
                  <a:srgbClr val="002060"/>
                </a:solidFill>
              </a:rPr>
              <a:t>Т</a:t>
            </a:r>
            <a:r>
              <a:rPr lang="ru-RU" sz="2000" u="sng" dirty="0" smtClean="0">
                <a:solidFill>
                  <a:srgbClr val="002060"/>
                </a:solidFill>
              </a:rPr>
              <a:t>еоретический</a:t>
            </a:r>
            <a:r>
              <a:rPr lang="ru-RU" u="sng" dirty="0" smtClean="0"/>
              <a:t> </a:t>
            </a:r>
          </a:p>
          <a:p>
            <a:pPr marL="457200" lvl="0" indent="-457200" algn="r"/>
            <a:r>
              <a:rPr lang="ru-RU" dirty="0" smtClean="0">
                <a:solidFill>
                  <a:schemeClr val="tx1"/>
                </a:solidFill>
              </a:rPr>
              <a:t>(</a:t>
            </a:r>
            <a:r>
              <a:rPr lang="ru-RU" dirty="0">
                <a:solidFill>
                  <a:schemeClr val="tx1"/>
                </a:solidFill>
              </a:rPr>
              <a:t>изучение научной психологической и методической литературы, передового </a:t>
            </a:r>
            <a:r>
              <a:rPr lang="ru-RU" u="sng" dirty="0">
                <a:solidFill>
                  <a:schemeClr val="tx1"/>
                </a:solidFill>
              </a:rPr>
              <a:t>педагогического </a:t>
            </a:r>
            <a:r>
              <a:rPr lang="ru-RU" u="sng" dirty="0" smtClean="0">
                <a:solidFill>
                  <a:schemeClr val="tx1"/>
                </a:solidFill>
              </a:rPr>
              <a:t>опыта)</a:t>
            </a:r>
          </a:p>
          <a:p>
            <a:pPr marL="457200" lvl="0" indent="-457200" algn="r"/>
            <a:endParaRPr lang="ru-RU" u="sng" dirty="0" smtClean="0">
              <a:solidFill>
                <a:schemeClr val="tx1"/>
              </a:solidFill>
            </a:endParaRPr>
          </a:p>
          <a:p>
            <a:pPr marL="457200" lvl="0" indent="-457200" algn="l">
              <a:buFont typeface="Wingdings" pitchFamily="2" charset="2"/>
              <a:buChar char="Ø"/>
            </a:pPr>
            <a:r>
              <a:rPr lang="ru-RU" sz="2000" u="sng" dirty="0" smtClean="0">
                <a:solidFill>
                  <a:srgbClr val="002060"/>
                </a:solidFill>
              </a:rPr>
              <a:t>Практические</a:t>
            </a:r>
            <a:r>
              <a:rPr lang="ru-RU" u="sng" dirty="0" smtClean="0"/>
              <a:t> </a:t>
            </a:r>
          </a:p>
          <a:p>
            <a:pPr marL="457200" lvl="0" indent="-457200" algn="r"/>
            <a:r>
              <a:rPr lang="ru-RU" dirty="0" smtClean="0">
                <a:solidFill>
                  <a:schemeClr val="tx1"/>
                </a:solidFill>
              </a:rPr>
              <a:t>(проведение диагностики учащихся, апробация отобранных методов, приёмов современных образовательных технологий в образовательном процессе).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ffectLst/>
              </a:rPr>
              <a:t>Методы педагогического исследования: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5618189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Georgia" pitchFamily="18" charset="0"/>
              </a:rPr>
              <a:t>А.К.МАРКОВА</a:t>
            </a:r>
            <a:endParaRPr lang="ru-RU" sz="3200" dirty="0">
              <a:solidFill>
                <a:schemeClr val="tx1"/>
              </a:solidFill>
              <a:latin typeface="Georgia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r"/>
            <a:r>
              <a:rPr lang="ru-RU" sz="3200" dirty="0" smtClean="0">
                <a:solidFill>
                  <a:schemeClr val="tx1"/>
                </a:solidFill>
              </a:rPr>
              <a:t>Л.И.БОЖОВИЧ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2"/>
            <a:ext cx="4041648" cy="4197977"/>
          </a:xfrm>
        </p:spPr>
        <p:txBody>
          <a:bodyPr>
            <a:normAutofit fontScale="92500"/>
          </a:bodyPr>
          <a:lstStyle/>
          <a:p>
            <a:pPr algn="r">
              <a:buNone/>
            </a:pPr>
            <a:r>
              <a:rPr lang="ru-RU" sz="2800" b="1" dirty="0" smtClean="0">
                <a:latin typeface="Georgia" pitchFamily="18" charset="0"/>
              </a:rPr>
              <a:t>«это направленность школьника </a:t>
            </a:r>
          </a:p>
          <a:p>
            <a:pPr algn="r">
              <a:buNone/>
            </a:pPr>
            <a:r>
              <a:rPr lang="ru-RU" sz="2800" b="1" dirty="0" smtClean="0">
                <a:latin typeface="Georgia" pitchFamily="18" charset="0"/>
              </a:rPr>
              <a:t>на отдельные стороны учебной работы, </a:t>
            </a:r>
          </a:p>
          <a:p>
            <a:pPr algn="r">
              <a:buNone/>
            </a:pPr>
            <a:r>
              <a:rPr lang="ru-RU" sz="2800" b="1" dirty="0" smtClean="0">
                <a:latin typeface="Georgia" pitchFamily="18" charset="0"/>
              </a:rPr>
              <a:t>связанная с </a:t>
            </a: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внутренним </a:t>
            </a:r>
          </a:p>
          <a:p>
            <a:pPr algn="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Georgia" pitchFamily="18" charset="0"/>
              </a:rPr>
              <a:t>отношением </a:t>
            </a:r>
            <a:r>
              <a:rPr lang="ru-RU" sz="2800" b="1" dirty="0" smtClean="0">
                <a:latin typeface="Georgia" pitchFamily="18" charset="0"/>
              </a:rPr>
              <a:t>ученика </a:t>
            </a:r>
          </a:p>
          <a:p>
            <a:pPr algn="r">
              <a:buNone/>
            </a:pPr>
            <a:r>
              <a:rPr lang="ru-RU" sz="2800" b="1" dirty="0" smtClean="0">
                <a:latin typeface="Georgia" pitchFamily="18" charset="0"/>
              </a:rPr>
              <a:t>к </a:t>
            </a:r>
            <a:r>
              <a:rPr lang="ru-RU" sz="2800" b="1" dirty="0" smtClean="0">
                <a:latin typeface="Georgia" pitchFamily="18" charset="0"/>
              </a:rPr>
              <a:t>не</a:t>
            </a:r>
            <a:r>
              <a:rPr lang="ru-RU" sz="2800" b="1" dirty="0" smtClean="0">
                <a:latin typeface="Georgia" pitchFamily="18" charset="0"/>
              </a:rPr>
              <a:t>й»</a:t>
            </a:r>
          </a:p>
          <a:p>
            <a:pPr algn="r"/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355976" y="2348880"/>
            <a:ext cx="4536504" cy="4320479"/>
          </a:xfrm>
        </p:spPr>
        <p:txBody>
          <a:bodyPr>
            <a:noAutofit/>
          </a:bodyPr>
          <a:lstStyle/>
          <a:p>
            <a:pPr algn="r">
              <a:buNone/>
            </a:pPr>
            <a:r>
              <a:rPr lang="ru-RU" sz="2400" b="1" dirty="0" smtClean="0"/>
              <a:t>  «</a:t>
            </a:r>
            <a:r>
              <a:rPr lang="ru-RU" sz="2400" b="1" dirty="0" smtClean="0">
                <a:solidFill>
                  <a:srgbClr val="002060"/>
                </a:solidFill>
              </a:rPr>
              <a:t>это </a:t>
            </a:r>
            <a:r>
              <a:rPr lang="ru-RU" sz="2400" b="1" dirty="0" smtClean="0">
                <a:solidFill>
                  <a:srgbClr val="002060"/>
                </a:solidFill>
              </a:rPr>
              <a:t>побуждения</a:t>
            </a:r>
            <a:r>
              <a:rPr lang="ru-RU" sz="2400" b="1" dirty="0" smtClean="0"/>
              <a:t>, </a:t>
            </a:r>
            <a:r>
              <a:rPr lang="ru-RU" sz="2400" b="1" dirty="0" smtClean="0">
                <a:solidFill>
                  <a:srgbClr val="002060"/>
                </a:solidFill>
              </a:rPr>
              <a:t>характеризующие личность школьника</a:t>
            </a:r>
            <a:r>
              <a:rPr lang="ru-RU" sz="2400" b="1" dirty="0" smtClean="0"/>
              <a:t>, </a:t>
            </a:r>
            <a:r>
              <a:rPr lang="ru-RU" sz="2400" b="1" dirty="0" smtClean="0"/>
              <a:t>ее </a:t>
            </a:r>
            <a:r>
              <a:rPr lang="ru-RU" sz="2400" b="1" dirty="0" smtClean="0"/>
              <a:t>основную направленность, воспитанную на протяжении предшествующей его жизни, как семьей, так и самой школой». </a:t>
            </a:r>
            <a:endParaRPr lang="ru-RU" sz="24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84176"/>
          </a:xfrm>
        </p:spPr>
        <p:txBody>
          <a:bodyPr>
            <a:normAutofit fontScale="90000"/>
          </a:bodyPr>
          <a:lstStyle/>
          <a:p>
            <a:pPr algn="l"/>
            <a:r>
              <a:rPr lang="ru-RU" sz="5400" b="1" dirty="0" smtClean="0">
                <a:solidFill>
                  <a:srgbClr val="002060"/>
                </a:solidFill>
                <a:effectLst/>
                <a:latin typeface="Georgia" pitchFamily="18" charset="0"/>
              </a:rPr>
              <a:t/>
            </a:r>
            <a:br>
              <a:rPr lang="ru-RU" sz="5400" b="1" dirty="0" smtClean="0">
                <a:solidFill>
                  <a:srgbClr val="002060"/>
                </a:solidFill>
                <a:effectLst/>
                <a:latin typeface="Georgia" pitchFamily="18" charset="0"/>
              </a:rPr>
            </a:br>
            <a:r>
              <a:rPr lang="ru-RU" sz="5400" b="1" u="sng" dirty="0" smtClean="0">
                <a:solidFill>
                  <a:srgbClr val="FF0000"/>
                </a:solidFill>
                <a:effectLst/>
                <a:latin typeface="Georgia" pitchFamily="18" charset="0"/>
              </a:rPr>
              <a:t>Мотив</a:t>
            </a:r>
            <a:r>
              <a:rPr lang="ru-RU" sz="5400" b="1" u="sng" dirty="0">
                <a:solidFill>
                  <a:srgbClr val="FF0000"/>
                </a:solidFill>
                <a:effectLst/>
                <a:latin typeface="Georgia" pitchFamily="18" charset="0"/>
              </a:rPr>
              <a:t> </a:t>
            </a:r>
            <a:r>
              <a:rPr lang="ru-RU" sz="5400" b="1" u="sng" dirty="0" smtClean="0">
                <a:solidFill>
                  <a:srgbClr val="FF0000"/>
                </a:solidFill>
                <a:effectLst/>
                <a:latin typeface="Georgia" pitchFamily="18" charset="0"/>
              </a:rPr>
              <a:t>–</a:t>
            </a:r>
            <a:r>
              <a:rPr lang="ru-RU" u="sng" dirty="0">
                <a:solidFill>
                  <a:srgbClr val="FF0000"/>
                </a:solidFill>
                <a:effectLst/>
              </a:rPr>
              <a:t/>
            </a:r>
            <a:br>
              <a:rPr lang="ru-RU" u="sng" dirty="0">
                <a:solidFill>
                  <a:srgbClr val="FF0000"/>
                </a:solidFill>
                <a:effectLst/>
              </a:rPr>
            </a:br>
            <a:endParaRPr lang="ru-RU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1463087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508</TotalTime>
  <Words>1191</Words>
  <Application>Microsoft Office PowerPoint</Application>
  <PresentationFormat>Экран (4:3)</PresentationFormat>
  <Paragraphs>195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Официальная</vt:lpstr>
      <vt:lpstr>Результат обучения – учащиеся, которые получают удовольствие от учения;  средства достижения  этой цели –  учителя с внутренней мотивацией учения.   М. Ксикзентмикали</vt:lpstr>
      <vt:lpstr>            Формирование мотивов учебно–познавательной деятельности младших школьников</vt:lpstr>
      <vt:lpstr>Слайд 3</vt:lpstr>
      <vt:lpstr>Цель педагогического исследования – </vt:lpstr>
      <vt:lpstr>Задачи:</vt:lpstr>
      <vt:lpstr>Ожидаемый результат педагогического исследования:</vt:lpstr>
      <vt:lpstr>Поэтапная деятельность по созданию педагогического опыта: </vt:lpstr>
      <vt:lpstr>Методы педагогического исследования: </vt:lpstr>
      <vt:lpstr> Мотив – </vt:lpstr>
      <vt:lpstr>Слайд 10</vt:lpstr>
      <vt:lpstr>Слайд 11</vt:lpstr>
      <vt:lpstr>Слайд 12</vt:lpstr>
      <vt:lpstr>Слайд 13</vt:lpstr>
      <vt:lpstr>Результаты начальной диагностики для выявления уровня школьной мотивации первоклассников. </vt:lpstr>
      <vt:lpstr>Количественный анализ учебной мотивации учащихся 1 Д класса </vt:lpstr>
      <vt:lpstr>Методические приёмы,  поддерживающие познавательную активность учащихся:</vt:lpstr>
      <vt:lpstr>Этапы формирования мотивации:</vt:lpstr>
      <vt:lpstr>Способы решения проблемной ситуации:</vt:lpstr>
      <vt:lpstr>Структура проблемного урока </vt:lpstr>
      <vt:lpstr>Проблемные ситуации,  возникшие с «удивлением»</vt:lpstr>
      <vt:lpstr>Проблемные ситуации,  возникшие с «затруднением»</vt:lpstr>
      <vt:lpstr>Результаты промежуточной диагностики (май 2014)</vt:lpstr>
      <vt:lpstr>Результаты промежуточной диагностики (декабрь 2014)</vt:lpstr>
      <vt:lpstr>Динамика развития  школьной мотивации  к учебно-познавательной деятельности</vt:lpstr>
      <vt:lpstr>Критерии оценивания по уровням:</vt:lpstr>
      <vt:lpstr>Изучение познавательного интереса</vt:lpstr>
      <vt:lpstr>Итоги успеваемости учащихся 2 Д класса за первое полугодие 2014-2015 учебного года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Педагогическое исследование по теме «Формирование мотивов учебно – познавательной деятельности младших школьников»</dc:title>
  <dc:creator>Шумановы</dc:creator>
  <cp:lastModifiedBy>Учитель</cp:lastModifiedBy>
  <cp:revision>45</cp:revision>
  <dcterms:created xsi:type="dcterms:W3CDTF">2015-01-17T03:18:55Z</dcterms:created>
  <dcterms:modified xsi:type="dcterms:W3CDTF">2015-01-20T13:24:43Z</dcterms:modified>
</cp:coreProperties>
</file>