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2" r:id="rId3"/>
    <p:sldId id="257" r:id="rId4"/>
    <p:sldId id="264" r:id="rId5"/>
    <p:sldId id="265" r:id="rId6"/>
    <p:sldId id="258" r:id="rId7"/>
    <p:sldId id="259" r:id="rId8"/>
    <p:sldId id="260" r:id="rId9"/>
    <p:sldId id="261" r:id="rId10"/>
    <p:sldId id="262" r:id="rId11"/>
    <p:sldId id="266" r:id="rId12"/>
    <p:sldId id="263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360410618008825E-2"/>
          <c:y val="4.041806802611158E-2"/>
          <c:w val="0.69626917691619361"/>
          <c:h val="0.8029604454723885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медвежонок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2007/ 2008</c:v>
                </c:pt>
                <c:pt idx="1">
                  <c:v>2008/ 2009</c:v>
                </c:pt>
                <c:pt idx="2">
                  <c:v>2009/2010</c:v>
                </c:pt>
                <c:pt idx="3">
                  <c:v>2010/2011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11</c:v>
                </c:pt>
                <c:pt idx="2">
                  <c:v>15</c:v>
                </c:pt>
                <c:pt idx="3">
                  <c:v>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Кенгуру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2007/ 2008</c:v>
                </c:pt>
                <c:pt idx="1">
                  <c:v>2008/ 2009</c:v>
                </c:pt>
                <c:pt idx="2">
                  <c:v>2009/2010</c:v>
                </c:pt>
                <c:pt idx="3">
                  <c:v>2010/2011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</c:v>
                </c:pt>
                <c:pt idx="1">
                  <c:v>13</c:v>
                </c:pt>
                <c:pt idx="2">
                  <c:v>12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3493760"/>
        <c:axId val="33495296"/>
      </c:lineChart>
      <c:catAx>
        <c:axId val="33493760"/>
        <c:scaling>
          <c:orientation val="minMax"/>
        </c:scaling>
        <c:delete val="0"/>
        <c:axPos val="b"/>
        <c:majorTickMark val="none"/>
        <c:minorTickMark val="none"/>
        <c:tickLblPos val="nextTo"/>
        <c:crossAx val="33495296"/>
        <c:crosses val="autoZero"/>
        <c:auto val="1"/>
        <c:lblAlgn val="ctr"/>
        <c:lblOffset val="100"/>
        <c:noMultiLvlLbl val="0"/>
      </c:catAx>
      <c:valAx>
        <c:axId val="334952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3493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758679817299081"/>
          <c:y val="0.25997742675056307"/>
          <c:w val="0.21261490655036613"/>
          <c:h val="0.3811714523302124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Bookman Old Style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 класс</c:v>
                </c:pt>
              </c:strCache>
            </c:strRef>
          </c:tx>
          <c:marker>
            <c:symbol val="none"/>
          </c:marker>
          <c:cat>
            <c:strRef>
              <c:f>Лист1!$B$1:$D$1</c:f>
              <c:strCache>
                <c:ptCount val="3"/>
                <c:pt idx="0">
                  <c:v>2008/ 2009</c:v>
                </c:pt>
                <c:pt idx="1">
                  <c:v>2009/ 2010</c:v>
                </c:pt>
                <c:pt idx="2">
                  <c:v>2010/2011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48</c:v>
                </c:pt>
                <c:pt idx="1">
                  <c:v>97.5</c:v>
                </c:pt>
                <c:pt idx="2">
                  <c:v>84.6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3 класс</c:v>
                </c:pt>
              </c:strCache>
            </c:strRef>
          </c:tx>
          <c:marker>
            <c:symbol val="none"/>
          </c:marker>
          <c:cat>
            <c:strRef>
              <c:f>Лист1!$B$1:$D$1</c:f>
              <c:strCache>
                <c:ptCount val="3"/>
                <c:pt idx="0">
                  <c:v>2008/ 2009</c:v>
                </c:pt>
                <c:pt idx="1">
                  <c:v>2009/ 2010</c:v>
                </c:pt>
                <c:pt idx="2">
                  <c:v>2010/2011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59</c:v>
                </c:pt>
                <c:pt idx="1">
                  <c:v>62</c:v>
                </c:pt>
                <c:pt idx="2">
                  <c:v>59.3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4 класс</c:v>
                </c:pt>
              </c:strCache>
            </c:strRef>
          </c:tx>
          <c:marker>
            <c:symbol val="none"/>
          </c:marker>
          <c:cat>
            <c:strRef>
              <c:f>Лист1!$B$1:$D$1</c:f>
              <c:strCache>
                <c:ptCount val="3"/>
                <c:pt idx="0">
                  <c:v>2008/ 2009</c:v>
                </c:pt>
                <c:pt idx="1">
                  <c:v>2009/ 2010</c:v>
                </c:pt>
                <c:pt idx="2">
                  <c:v>2010/2011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57</c:v>
                </c:pt>
                <c:pt idx="1">
                  <c:v>55.8</c:v>
                </c:pt>
                <c:pt idx="2">
                  <c:v>60.6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550720"/>
        <c:axId val="33552256"/>
      </c:lineChart>
      <c:catAx>
        <c:axId val="33550720"/>
        <c:scaling>
          <c:orientation val="minMax"/>
        </c:scaling>
        <c:delete val="0"/>
        <c:axPos val="b"/>
        <c:majorTickMark val="out"/>
        <c:minorTickMark val="none"/>
        <c:tickLblPos val="nextTo"/>
        <c:crossAx val="33552256"/>
        <c:crosses val="autoZero"/>
        <c:auto val="1"/>
        <c:lblAlgn val="ctr"/>
        <c:lblOffset val="100"/>
        <c:noMultiLvlLbl val="0"/>
      </c:catAx>
      <c:valAx>
        <c:axId val="33552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55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Bookman Old Style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 класс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2008/ 2009</c:v>
                </c:pt>
                <c:pt idx="1">
                  <c:v>2009/ 2010</c:v>
                </c:pt>
                <c:pt idx="2">
                  <c:v>2010/ 2011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41.3</c:v>
                </c:pt>
                <c:pt idx="1">
                  <c:v>45</c:v>
                </c:pt>
                <c:pt idx="2">
                  <c:v>54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 класс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2008/ 2009</c:v>
                </c:pt>
                <c:pt idx="1">
                  <c:v>2009/ 2010</c:v>
                </c:pt>
                <c:pt idx="2">
                  <c:v>2010/ 2011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58.3</c:v>
                </c:pt>
                <c:pt idx="1">
                  <c:v>45.4</c:v>
                </c:pt>
                <c:pt idx="2">
                  <c:v>40.5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717888"/>
        <c:axId val="39736064"/>
      </c:lineChart>
      <c:catAx>
        <c:axId val="39717888"/>
        <c:scaling>
          <c:orientation val="minMax"/>
        </c:scaling>
        <c:delete val="0"/>
        <c:axPos val="b"/>
        <c:majorTickMark val="out"/>
        <c:minorTickMark val="none"/>
        <c:tickLblPos val="nextTo"/>
        <c:crossAx val="39736064"/>
        <c:crosses val="autoZero"/>
        <c:auto val="1"/>
        <c:lblAlgn val="ctr"/>
        <c:lblOffset val="100"/>
        <c:noMultiLvlLbl val="0"/>
      </c:catAx>
      <c:valAx>
        <c:axId val="39736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717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Bookman Old Style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794935"/>
            <a:ext cx="7056784" cy="1828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Bookman Old Style" pitchFamily="18" charset="0"/>
              </a:rPr>
              <a:t>Работа с одаренными детьми в начальной школе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Bookman Old Style" pitchFamily="18" charset="0"/>
              </a:rPr>
              <a:t>Методологические и практические аспекты реализации программы сопровождения «одаренных» детей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5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Русский Медвежонок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16184301"/>
              </p:ext>
            </p:extLst>
          </p:nvPr>
        </p:nvGraphicFramePr>
        <p:xfrm>
          <a:off x="755576" y="1397000"/>
          <a:ext cx="7416824" cy="455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091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Кенгуру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649199"/>
              </p:ext>
            </p:extLst>
          </p:nvPr>
        </p:nvGraphicFramePr>
        <p:xfrm>
          <a:off x="683568" y="1557338"/>
          <a:ext cx="7776863" cy="4751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250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Внутришкольные</a:t>
            </a:r>
            <a:r>
              <a:rPr lang="ru-RU" dirty="0" smtClean="0"/>
              <a:t> предметные олимпиады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883581"/>
              </p:ext>
            </p:extLst>
          </p:nvPr>
        </p:nvGraphicFramePr>
        <p:xfrm>
          <a:off x="755577" y="2119312"/>
          <a:ext cx="7704855" cy="419000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864095"/>
                <a:gridCol w="2736304"/>
                <a:gridCol w="4104456"/>
              </a:tblGrid>
              <a:tr h="45857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Bookman Old Style" pitchFamily="18" charset="0"/>
                        </a:rPr>
                        <a:t>Класс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Bookman Old Style" pitchFamily="18" charset="0"/>
                        </a:rPr>
                        <a:t>Русский язык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Bookman Old Style" pitchFamily="18" charset="0"/>
                        </a:rPr>
                        <a:t>Математика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130737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Bookman Old Style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Bookman Old Style" pitchFamily="18" charset="0"/>
                        </a:rPr>
                        <a:t>2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Bookman Old Style" pitchFamily="18" charset="0"/>
                        </a:rPr>
                        <a:t>1 место – Григорова</a:t>
                      </a:r>
                      <a:r>
                        <a:rPr lang="ru-RU" sz="1600" baseline="0" dirty="0" smtClean="0">
                          <a:latin typeface="Bookman Old Style" pitchFamily="18" charset="0"/>
                        </a:rPr>
                        <a:t> В.</a:t>
                      </a:r>
                    </a:p>
                    <a:p>
                      <a:r>
                        <a:rPr lang="ru-RU" sz="1600" baseline="0" dirty="0" smtClean="0">
                          <a:latin typeface="Bookman Old Style" pitchFamily="18" charset="0"/>
                        </a:rPr>
                        <a:t>2 место – Нарижная В.</a:t>
                      </a:r>
                    </a:p>
                    <a:p>
                      <a:r>
                        <a:rPr lang="ru-RU" sz="1600" baseline="0" dirty="0" smtClean="0">
                          <a:latin typeface="Bookman Old Style" pitchFamily="18" charset="0"/>
                        </a:rPr>
                        <a:t>3 место – Лемутов Ф.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Bookman Old Style" pitchFamily="18" charset="0"/>
                        </a:rPr>
                        <a:t>1 место – Григорова</a:t>
                      </a:r>
                      <a:r>
                        <a:rPr lang="ru-RU" sz="1600" baseline="0" dirty="0" smtClean="0">
                          <a:latin typeface="Bookman Old Style" pitchFamily="18" charset="0"/>
                        </a:rPr>
                        <a:t> 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Bookman Old Style" pitchFamily="18" charset="0"/>
                        </a:rPr>
                        <a:t>2 место – Лемутов Ф.</a:t>
                      </a:r>
                      <a:endParaRPr lang="ru-RU" sz="1600" dirty="0" smtClean="0">
                        <a:latin typeface="Bookman Old Style" pitchFamily="18" charset="0"/>
                      </a:endParaRPr>
                    </a:p>
                    <a:p>
                      <a:r>
                        <a:rPr lang="ru-RU" sz="1600" baseline="0" dirty="0" smtClean="0">
                          <a:latin typeface="Bookman Old Style" pitchFamily="18" charset="0"/>
                        </a:rPr>
                        <a:t>3 место – Рожкова А.</a:t>
                      </a:r>
                      <a:endParaRPr lang="ru-RU" sz="1600" dirty="0" smtClean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130737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Bookman Old Style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Bookman Old Style" pitchFamily="18" charset="0"/>
                        </a:rPr>
                        <a:t>3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Bookman Old Style" pitchFamily="18" charset="0"/>
                        </a:rPr>
                        <a:t>1 место – Гагин</a:t>
                      </a:r>
                      <a:r>
                        <a:rPr lang="ru-RU" sz="1600" baseline="0" dirty="0" smtClean="0">
                          <a:latin typeface="Bookman Old Style" pitchFamily="18" charset="0"/>
                        </a:rPr>
                        <a:t> Г.</a:t>
                      </a:r>
                    </a:p>
                    <a:p>
                      <a:r>
                        <a:rPr lang="ru-RU" sz="1600" baseline="0" dirty="0" smtClean="0">
                          <a:latin typeface="Bookman Old Style" pitchFamily="18" charset="0"/>
                        </a:rPr>
                        <a:t>2 место – </a:t>
                      </a:r>
                      <a:r>
                        <a:rPr lang="ru-RU" sz="1600" baseline="0" dirty="0" err="1" smtClean="0">
                          <a:latin typeface="Bookman Old Style" pitchFamily="18" charset="0"/>
                        </a:rPr>
                        <a:t>Басенкова</a:t>
                      </a:r>
                      <a:r>
                        <a:rPr lang="ru-RU" sz="1600" baseline="0" dirty="0" smtClean="0">
                          <a:latin typeface="Bookman Old Style" pitchFamily="18" charset="0"/>
                        </a:rPr>
                        <a:t> В.</a:t>
                      </a:r>
                    </a:p>
                    <a:p>
                      <a:r>
                        <a:rPr lang="ru-RU" sz="1600" baseline="0" dirty="0" smtClean="0">
                          <a:latin typeface="Bookman Old Style" pitchFamily="18" charset="0"/>
                        </a:rPr>
                        <a:t>3 место – Кошкин М.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Bookman Old Style" pitchFamily="18" charset="0"/>
                        </a:rPr>
                        <a:t>1 место – Ушанова Д,</a:t>
                      </a:r>
                    </a:p>
                    <a:p>
                      <a:r>
                        <a:rPr lang="ru-RU" sz="1600" dirty="0" smtClean="0">
                          <a:latin typeface="Bookman Old Style" pitchFamily="18" charset="0"/>
                        </a:rPr>
                        <a:t>2 место – </a:t>
                      </a:r>
                      <a:r>
                        <a:rPr lang="ru-RU" sz="1600" dirty="0" err="1" smtClean="0">
                          <a:latin typeface="Bookman Old Style" pitchFamily="18" charset="0"/>
                        </a:rPr>
                        <a:t>Конкин</a:t>
                      </a:r>
                      <a:r>
                        <a:rPr lang="ru-RU" sz="1600" dirty="0" smtClean="0">
                          <a:latin typeface="Bookman Old Style" pitchFamily="18" charset="0"/>
                        </a:rPr>
                        <a:t> Ф.</a:t>
                      </a:r>
                    </a:p>
                    <a:p>
                      <a:r>
                        <a:rPr lang="ru-RU" sz="1600" dirty="0" smtClean="0">
                          <a:latin typeface="Bookman Old Style" pitchFamily="18" charset="0"/>
                        </a:rPr>
                        <a:t>3 место – Трофимова Е.</a:t>
                      </a:r>
                    </a:p>
                  </a:txBody>
                  <a:tcPr/>
                </a:tc>
              </a:tr>
              <a:tr h="1469957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Bookman Old Style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Bookman Old Style" pitchFamily="18" charset="0"/>
                        </a:rPr>
                        <a:t>4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Bookman Old Style" pitchFamily="18" charset="0"/>
                        </a:rPr>
                        <a:t>1 место – Рамзаев С.</a:t>
                      </a:r>
                    </a:p>
                    <a:p>
                      <a:r>
                        <a:rPr lang="ru-RU" sz="1600" dirty="0" smtClean="0">
                          <a:latin typeface="Bookman Old Style" pitchFamily="18" charset="0"/>
                        </a:rPr>
                        <a:t>2 место – Беседина В.</a:t>
                      </a:r>
                    </a:p>
                    <a:p>
                      <a:r>
                        <a:rPr lang="ru-RU" sz="1600" dirty="0" smtClean="0">
                          <a:latin typeface="Bookman Old Style" pitchFamily="18" charset="0"/>
                        </a:rPr>
                        <a:t>3 место – Смирнов М.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Bookman Old Style" pitchFamily="18" charset="0"/>
                        </a:rPr>
                        <a:t>1 место – </a:t>
                      </a:r>
                      <a:r>
                        <a:rPr lang="ru-RU" sz="1600" dirty="0" err="1" smtClean="0">
                          <a:latin typeface="Bookman Old Style" pitchFamily="18" charset="0"/>
                        </a:rPr>
                        <a:t>Хишба</a:t>
                      </a:r>
                      <a:r>
                        <a:rPr lang="ru-RU" sz="1600" dirty="0" smtClean="0">
                          <a:latin typeface="Bookman Old Style" pitchFamily="18" charset="0"/>
                        </a:rPr>
                        <a:t> Л., Смирнов  М.</a:t>
                      </a:r>
                    </a:p>
                    <a:p>
                      <a:r>
                        <a:rPr lang="ru-RU" sz="1600" dirty="0" smtClean="0">
                          <a:latin typeface="Bookman Old Style" pitchFamily="18" charset="0"/>
                        </a:rPr>
                        <a:t>2 место – Мальченко О.</a:t>
                      </a:r>
                    </a:p>
                    <a:p>
                      <a:r>
                        <a:rPr lang="ru-RU" sz="1600" dirty="0" smtClean="0">
                          <a:latin typeface="Bookman Old Style" pitchFamily="18" charset="0"/>
                        </a:rPr>
                        <a:t>3 место – Рамзаев С.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7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632847" cy="103933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Проектная деятельность </a:t>
            </a:r>
            <a:br>
              <a:rPr lang="ru-RU" dirty="0" smtClean="0"/>
            </a:br>
            <a:r>
              <a:rPr lang="ru-RU" dirty="0" smtClean="0"/>
              <a:t>в 2010/2011 учебном году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19256"/>
            <a:ext cx="7632848" cy="4190063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Коллективные проекты</a:t>
            </a:r>
          </a:p>
          <a:p>
            <a:pPr marL="0" indent="457200" algn="just">
              <a:buNone/>
            </a:pPr>
            <a:r>
              <a:rPr lang="ru-RU" dirty="0" smtClean="0">
                <a:latin typeface="Bookman Old Style" pitchFamily="18" charset="0"/>
              </a:rPr>
              <a:t>2 класс – «Вырастим тюльпаны сами, а потом подарим маме»</a:t>
            </a:r>
          </a:p>
          <a:p>
            <a:pPr marL="0" indent="457200" algn="just">
              <a:buNone/>
            </a:pPr>
            <a:r>
              <a:rPr lang="ru-RU" dirty="0" smtClean="0">
                <a:latin typeface="Bookman Old Style" pitchFamily="18" charset="0"/>
              </a:rPr>
              <a:t>3-4 классы – «Моя волшебная школа»</a:t>
            </a:r>
          </a:p>
          <a:p>
            <a:pPr marL="0" indent="457200" algn="just">
              <a:buNone/>
            </a:pPr>
            <a:endParaRPr lang="ru-RU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marL="0" indent="457200"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Индивидуальные проекты</a:t>
            </a:r>
          </a:p>
          <a:p>
            <a:pPr marL="0" indent="457200" algn="just">
              <a:buNone/>
            </a:pPr>
            <a:r>
              <a:rPr lang="ru-RU" dirty="0" smtClean="0">
                <a:latin typeface="Bookman Old Style" pitchFamily="18" charset="0"/>
              </a:rPr>
              <a:t>2 класс – 30%</a:t>
            </a:r>
          </a:p>
          <a:p>
            <a:pPr marL="0" indent="457200" algn="just">
              <a:buNone/>
            </a:pPr>
            <a:r>
              <a:rPr lang="ru-RU" dirty="0" smtClean="0">
                <a:latin typeface="Bookman Old Style" pitchFamily="18" charset="0"/>
              </a:rPr>
              <a:t>3 класс – 83 %</a:t>
            </a:r>
          </a:p>
          <a:p>
            <a:pPr marL="0" indent="457200" algn="just">
              <a:buNone/>
            </a:pPr>
            <a:r>
              <a:rPr lang="ru-RU" dirty="0" smtClean="0">
                <a:latin typeface="Bookman Old Style" pitchFamily="18" charset="0"/>
              </a:rPr>
              <a:t>4 класс – 93%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42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548681"/>
            <a:ext cx="6965245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Экскурсионная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7488832" cy="4392488"/>
          </a:xfrm>
        </p:spPr>
        <p:txBody>
          <a:bodyPr>
            <a:normAutofit fontScale="92500"/>
          </a:bodyPr>
          <a:lstStyle/>
          <a:p>
            <a:pPr marL="0" indent="457200" algn="just">
              <a:buNone/>
            </a:pPr>
            <a:r>
              <a:rPr lang="ru-RU" dirty="0" smtClean="0">
                <a:latin typeface="Bookman Old Style" pitchFamily="18" charset="0"/>
              </a:rPr>
              <a:t>В течение 2010/ 2011 учебного года ребята из начальной школы побывали в следующих музеях: Музей Космонавтики, Музей камня, Палеонтологический музей и многие другие.</a:t>
            </a:r>
          </a:p>
          <a:p>
            <a:pPr marL="0" indent="457200" algn="just">
              <a:buNone/>
            </a:pPr>
            <a:r>
              <a:rPr lang="ru-RU" dirty="0" smtClean="0">
                <a:latin typeface="Bookman Old Style" pitchFamily="18" charset="0"/>
              </a:rPr>
              <a:t>Посещение музеев по нашему мнению, является необходимой частью программы развития одаренных детей, так как ребенок сенситивен к научному знанию и структурированию получаемой информации. Наглядный материал помогает сделать получаемые знания актуальными, интересными, поддержать и развить учебную мотивацию ребенка.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65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20689"/>
            <a:ext cx="6965245" cy="1152128"/>
          </a:xfrm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7560840" cy="4464496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dirty="0">
                <a:latin typeface="Bookman Old Style" pitchFamily="18" charset="0"/>
              </a:rPr>
              <a:t>Работу с одарёнными детьми надо начинать именно в начальной школе. Все маленькие дети наделены с рождения определёнными задатками и способностями. Однако не все они развиваются. Нераскрытые возможности постепенно угасают в следствие </a:t>
            </a:r>
            <a:r>
              <a:rPr lang="ru-RU" dirty="0" err="1">
                <a:latin typeface="Bookman Old Style" pitchFamily="18" charset="0"/>
              </a:rPr>
              <a:t>невостребованности</a:t>
            </a:r>
            <a:r>
              <a:rPr lang="ru-RU" dirty="0">
                <a:latin typeface="Bookman Old Style" pitchFamily="18" charset="0"/>
              </a:rPr>
              <a:t>. Вот почему учителя начальных классов должны создавать развивающую творческую, образовательную среду, способствующую раскрытию природных возможностей каждого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54473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Методическое объединение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Васильева М.В.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778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реализуемой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564904"/>
            <a:ext cx="7704856" cy="3744415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b="1" i="1" dirty="0">
                <a:solidFill>
                  <a:srgbClr val="FF0000"/>
                </a:solidFill>
                <a:latin typeface="Bookman Old Style" pitchFamily="18" charset="0"/>
              </a:rPr>
              <a:t>Способный, одарённый ученик – это высокий уровень, каких-либо способностей человека</a:t>
            </a:r>
            <a:r>
              <a:rPr lang="ru-RU" i="1" dirty="0">
                <a:solidFill>
                  <a:srgbClr val="FF0000"/>
                </a:solidFill>
                <a:latin typeface="Bookman Old Style" pitchFamily="18" charset="0"/>
              </a:rPr>
              <a:t>. </a:t>
            </a:r>
            <a:r>
              <a:rPr lang="ru-RU" dirty="0">
                <a:latin typeface="Bookman Old Style" pitchFamily="18" charset="0"/>
              </a:rPr>
              <a:t>Этих детей, как правило, не нужно заставлять учиться, они сами ищут себе работу, чаще сложную, творческую. </a:t>
            </a:r>
          </a:p>
          <a:p>
            <a:pPr marL="0" indent="457200" algn="just">
              <a:buNone/>
            </a:pPr>
            <a:endParaRPr lang="ru-RU" dirty="0">
              <a:latin typeface="Bookman Old Style" pitchFamily="18" charset="0"/>
            </a:endParaRPr>
          </a:p>
          <a:p>
            <a:pPr indent="457200" algn="just"/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4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17582"/>
            <a:ext cx="7776864" cy="1202485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Принципы и формы работы с одаренными детьми в начальной школе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119256"/>
            <a:ext cx="7776864" cy="4190063"/>
          </a:xfrm>
        </p:spPr>
        <p:txBody>
          <a:bodyPr>
            <a:normAutofit fontScale="92500"/>
          </a:bodyPr>
          <a:lstStyle/>
          <a:p>
            <a:pPr indent="274320" algn="just"/>
            <a:r>
              <a:rPr lang="ru-RU" dirty="0" smtClean="0">
                <a:latin typeface="Bookman Old Style" pitchFamily="18" charset="0"/>
              </a:rPr>
              <a:t>Индивидуальный подход на уроке, использование элементов дифференцированного обучения.</a:t>
            </a:r>
          </a:p>
          <a:p>
            <a:pPr indent="274320" algn="just"/>
            <a:r>
              <a:rPr lang="ru-RU" dirty="0" smtClean="0">
                <a:latin typeface="Bookman Old Style" pitchFamily="18" charset="0"/>
              </a:rPr>
              <a:t>Дополнительные занятия.</a:t>
            </a:r>
          </a:p>
          <a:p>
            <a:pPr indent="274320" algn="just"/>
            <a:r>
              <a:rPr lang="ru-RU" dirty="0" smtClean="0">
                <a:latin typeface="Bookman Old Style" pitchFamily="18" charset="0"/>
              </a:rPr>
              <a:t>Участие в школьных и районных олимпиадах.</a:t>
            </a:r>
          </a:p>
          <a:p>
            <a:pPr indent="274320" algn="just"/>
            <a:r>
              <a:rPr lang="ru-RU" dirty="0" smtClean="0">
                <a:latin typeface="Bookman Old Style" pitchFamily="18" charset="0"/>
              </a:rPr>
              <a:t>Проектно-исследовательская деятельность.</a:t>
            </a:r>
          </a:p>
          <a:p>
            <a:pPr indent="274320" algn="just"/>
            <a:r>
              <a:rPr lang="ru-RU" dirty="0" smtClean="0">
                <a:latin typeface="Bookman Old Style" pitchFamily="18" charset="0"/>
              </a:rPr>
              <a:t>Посещение предметных и творческих кружков, внеклассных мероприятий.</a:t>
            </a:r>
          </a:p>
          <a:p>
            <a:pPr indent="274320" algn="just"/>
            <a:r>
              <a:rPr lang="ru-RU" dirty="0" smtClean="0">
                <a:latin typeface="Bookman Old Style" pitchFamily="18" charset="0"/>
              </a:rPr>
              <a:t>Проведение конкурсов и интеллектуальных игр.</a:t>
            </a:r>
          </a:p>
          <a:p>
            <a:pPr indent="274320" algn="just"/>
            <a:r>
              <a:rPr lang="ru-RU" dirty="0" smtClean="0">
                <a:latin typeface="Bookman Old Style" pitchFamily="18" charset="0"/>
              </a:rPr>
              <a:t>Создание портфолио учащегося.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4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Спектр занятий, направленных на развитие младшего школьника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420888"/>
            <a:ext cx="6196405" cy="3387788"/>
          </a:xfrm>
        </p:spPr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Экскурсии</a:t>
            </a:r>
          </a:p>
          <a:p>
            <a:r>
              <a:rPr lang="ru-RU" dirty="0" smtClean="0">
                <a:latin typeface="Bookman Old Style" pitchFamily="18" charset="0"/>
              </a:rPr>
              <a:t>Кружки</a:t>
            </a:r>
          </a:p>
          <a:p>
            <a:r>
              <a:rPr lang="ru-RU" dirty="0" smtClean="0">
                <a:latin typeface="Bookman Old Style" pitchFamily="18" charset="0"/>
              </a:rPr>
              <a:t>Секции</a:t>
            </a:r>
          </a:p>
          <a:p>
            <a:r>
              <a:rPr lang="ru-RU" dirty="0" smtClean="0">
                <a:latin typeface="Bookman Old Style" pitchFamily="18" charset="0"/>
              </a:rPr>
              <a:t>Круглые столы</a:t>
            </a:r>
          </a:p>
          <a:p>
            <a:r>
              <a:rPr lang="ru-RU" dirty="0" smtClean="0">
                <a:latin typeface="Bookman Old Style" pitchFamily="18" charset="0"/>
              </a:rPr>
              <a:t>Олимпиады</a:t>
            </a:r>
          </a:p>
          <a:p>
            <a:r>
              <a:rPr lang="ru-RU" dirty="0" smtClean="0">
                <a:latin typeface="Bookman Old Style" pitchFamily="18" charset="0"/>
              </a:rPr>
              <a:t>Исследовательская работы</a:t>
            </a:r>
          </a:p>
          <a:p>
            <a:r>
              <a:rPr lang="ru-RU" dirty="0" smtClean="0">
                <a:latin typeface="Bookman Old Style" pitchFamily="18" charset="0"/>
              </a:rPr>
              <a:t>Соревнования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63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548681"/>
            <a:ext cx="6965245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2"/>
            <a:ext cx="7632848" cy="5112568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buNone/>
            </a:pPr>
            <a:r>
              <a:rPr lang="ru-RU" dirty="0">
                <a:latin typeface="Bookman Old Style" pitchFamily="18" charset="0"/>
              </a:rPr>
              <a:t>Уровень заданий, предлагаемых на олимпиадах, заметно выше того, что изучают учащиеся массовых школ на уроках. Детей к олимпиаде надо готовить с целью: правильно воспринимать задания нестандартного характера повышенной трудности и преодолевать психологическую нагрузку при работе в незнакомой обстановке. И чем раньше начать такую работу, тем это будет эффективнее.</a:t>
            </a:r>
          </a:p>
          <a:p>
            <a:pPr marL="0" indent="457200" algn="just">
              <a:buNone/>
            </a:pPr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Основная </a:t>
            </a:r>
            <a:r>
              <a:rPr lang="ru-RU" b="1" i="1" dirty="0">
                <a:solidFill>
                  <a:srgbClr val="FF0000"/>
                </a:solidFill>
                <a:latin typeface="Bookman Old Style" pitchFamily="18" charset="0"/>
              </a:rPr>
              <a:t>цель</a:t>
            </a:r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dirty="0">
                <a:latin typeface="Bookman Old Style" pitchFamily="18" charset="0"/>
              </a:rPr>
              <a:t>– подготовка учащихся начальных классов к предметным олимпиадам. </a:t>
            </a:r>
            <a:endParaRPr lang="ru-RU" dirty="0" smtClean="0">
              <a:latin typeface="Bookman Old Style" pitchFamily="18" charset="0"/>
            </a:endParaRPr>
          </a:p>
          <a:p>
            <a:pPr marL="0" indent="457200" algn="just">
              <a:buNone/>
            </a:pPr>
            <a:r>
              <a:rPr lang="ru-RU" dirty="0" smtClean="0">
                <a:latin typeface="Bookman Old Style" pitchFamily="18" charset="0"/>
              </a:rPr>
              <a:t>Данная </a:t>
            </a:r>
            <a:r>
              <a:rPr lang="ru-RU" dirty="0">
                <a:latin typeface="Bookman Old Style" pitchFamily="18" charset="0"/>
              </a:rPr>
              <a:t>цель достигается через решение следующих </a:t>
            </a:r>
            <a:r>
              <a:rPr lang="ru-RU" b="1" i="1" dirty="0">
                <a:solidFill>
                  <a:srgbClr val="FF0000"/>
                </a:solidFill>
                <a:latin typeface="Bookman Old Style" pitchFamily="18" charset="0"/>
              </a:rPr>
              <a:t>задач</a:t>
            </a:r>
            <a:r>
              <a:rPr lang="ru-RU" dirty="0">
                <a:latin typeface="Bookman Old Style" pitchFamily="18" charset="0"/>
              </a:rPr>
              <a:t>:</a:t>
            </a:r>
          </a:p>
          <a:p>
            <a:pPr indent="457200" algn="just"/>
            <a:r>
              <a:rPr lang="ru-RU" dirty="0" smtClean="0">
                <a:latin typeface="Bookman Old Style" pitchFamily="18" charset="0"/>
              </a:rPr>
              <a:t>развитие </a:t>
            </a:r>
            <a:r>
              <a:rPr lang="ru-RU" dirty="0">
                <a:latin typeface="Bookman Old Style" pitchFamily="18" charset="0"/>
              </a:rPr>
              <a:t>у детей умения анализировать и решать задачи повышенной трудности;</a:t>
            </a:r>
          </a:p>
          <a:p>
            <a:pPr indent="457200" algn="just"/>
            <a:r>
              <a:rPr lang="ru-RU" dirty="0" smtClean="0">
                <a:latin typeface="Bookman Old Style" pitchFamily="18" charset="0"/>
              </a:rPr>
              <a:t>решение </a:t>
            </a:r>
            <a:r>
              <a:rPr lang="ru-RU" dirty="0">
                <a:latin typeface="Bookman Old Style" pitchFamily="18" charset="0"/>
              </a:rPr>
              <a:t>нестандартных логических задач;</a:t>
            </a:r>
          </a:p>
          <a:p>
            <a:pPr indent="457200" algn="just"/>
            <a:r>
              <a:rPr lang="ru-RU" dirty="0" smtClean="0">
                <a:latin typeface="Bookman Old Style" pitchFamily="18" charset="0"/>
              </a:rPr>
              <a:t>раскрытие </a:t>
            </a:r>
            <a:r>
              <a:rPr lang="ru-RU" dirty="0">
                <a:latin typeface="Bookman Old Style" pitchFamily="18" charset="0"/>
              </a:rPr>
              <a:t>творческих способностей ребенка;</a:t>
            </a:r>
          </a:p>
          <a:p>
            <a:pPr indent="457200" algn="just"/>
            <a:r>
              <a:rPr lang="ru-RU" dirty="0" smtClean="0">
                <a:latin typeface="Bookman Old Style" pitchFamily="18" charset="0"/>
              </a:rPr>
              <a:t>создание </a:t>
            </a:r>
            <a:r>
              <a:rPr lang="ru-RU" dirty="0">
                <a:latin typeface="Bookman Old Style" pitchFamily="18" charset="0"/>
              </a:rPr>
              <a:t>условий для применения полученных знаний в </a:t>
            </a:r>
          </a:p>
          <a:p>
            <a:pPr indent="457200" algn="just"/>
            <a:r>
              <a:rPr lang="ru-RU" dirty="0">
                <a:latin typeface="Bookman Old Style" pitchFamily="18" charset="0"/>
              </a:rPr>
              <a:t>нестандартных ситуациях.</a:t>
            </a:r>
          </a:p>
          <a:p>
            <a:pPr indent="457200" algn="just"/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38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7776864" cy="4392487"/>
          </a:xfrm>
        </p:spPr>
        <p:txBody>
          <a:bodyPr>
            <a:normAutofit/>
          </a:bodyPr>
          <a:lstStyle/>
          <a:p>
            <a:pPr indent="274320" algn="just"/>
            <a:r>
              <a:rPr lang="ru-RU" dirty="0">
                <a:latin typeface="Bookman Old Style" pitchFamily="18" charset="0"/>
              </a:rPr>
              <a:t>увеличение числа учащихся, занимающих призовые места и входящих в десятку в предметных олимпиадах школьного, муниципального уровня, всероссийского и международного уровней;</a:t>
            </a:r>
          </a:p>
          <a:p>
            <a:pPr indent="274320" algn="just"/>
            <a:r>
              <a:rPr lang="ru-RU" dirty="0" smtClean="0">
                <a:latin typeface="Bookman Old Style" pitchFamily="18" charset="0"/>
              </a:rPr>
              <a:t>повышение </a:t>
            </a:r>
            <a:r>
              <a:rPr lang="ru-RU" dirty="0">
                <a:latin typeface="Bookman Old Style" pitchFamily="18" charset="0"/>
              </a:rPr>
              <a:t>интереса учащихся к предметам: математика, информатика, литературное чтение, русский язык, окружающий мир</a:t>
            </a:r>
            <a:r>
              <a:rPr lang="ru-RU" dirty="0" smtClean="0">
                <a:latin typeface="Bookman Old Style" pitchFamily="18" charset="0"/>
              </a:rPr>
              <a:t>.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34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организации реализации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119256"/>
            <a:ext cx="7776864" cy="4190063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dirty="0">
                <a:latin typeface="Bookman Old Style" pitchFamily="18" charset="0"/>
              </a:rPr>
              <a:t>Программа состоит из двух разделов:</a:t>
            </a:r>
          </a:p>
          <a:p>
            <a:pPr indent="457200" algn="just"/>
            <a:r>
              <a:rPr lang="en-US" dirty="0">
                <a:latin typeface="Bookman Old Style" pitchFamily="18" charset="0"/>
              </a:rPr>
              <a:t>I</a:t>
            </a:r>
            <a:r>
              <a:rPr lang="ru-RU" dirty="0">
                <a:latin typeface="Bookman Old Style" pitchFamily="18" charset="0"/>
              </a:rPr>
              <a:t> раздел. Математика. Информатика.</a:t>
            </a:r>
          </a:p>
          <a:p>
            <a:pPr indent="457200" algn="just"/>
            <a:r>
              <a:rPr lang="en-US" dirty="0">
                <a:latin typeface="Bookman Old Style" pitchFamily="18" charset="0"/>
              </a:rPr>
              <a:t>II</a:t>
            </a:r>
            <a:r>
              <a:rPr lang="ru-RU" dirty="0">
                <a:latin typeface="Bookman Old Style" pitchFamily="18" charset="0"/>
              </a:rPr>
              <a:t> раздел. Русский язык. Литературное чтение. Окружающий мир.</a:t>
            </a:r>
          </a:p>
          <a:p>
            <a:pPr marL="0" indent="457200" algn="just">
              <a:buNone/>
            </a:pPr>
            <a:r>
              <a:rPr lang="ru-RU" dirty="0">
                <a:latin typeface="Bookman Old Style" pitchFamily="18" charset="0"/>
              </a:rPr>
              <a:t>Занятия проводятся для учащихся начальных классов по 1 часу в неделю в каждом классе, всего 33 часа в </a:t>
            </a:r>
            <a:r>
              <a:rPr lang="ru-RU" dirty="0" smtClean="0">
                <a:latin typeface="Bookman Old Style" pitchFamily="18" charset="0"/>
              </a:rPr>
              <a:t>каждом </a:t>
            </a:r>
            <a:r>
              <a:rPr lang="ru-RU" dirty="0">
                <a:latin typeface="Bookman Old Style" pitchFamily="18" charset="0"/>
              </a:rPr>
              <a:t>классе</a:t>
            </a:r>
            <a:r>
              <a:rPr lang="ru-RU" dirty="0" smtClean="0">
                <a:latin typeface="Bookman Old Style" pitchFamily="18" charset="0"/>
              </a:rPr>
              <a:t>.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41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17583"/>
            <a:ext cx="7776863" cy="73921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Анализ результатов прошлых лет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469023"/>
              </p:ext>
            </p:extLst>
          </p:nvPr>
        </p:nvGraphicFramePr>
        <p:xfrm>
          <a:off x="683568" y="1556793"/>
          <a:ext cx="7776863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197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78</TotalTime>
  <Words>635</Words>
  <Application>Microsoft Office PowerPoint</Application>
  <PresentationFormat>Экран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Кнопка</vt:lpstr>
      <vt:lpstr>Работа с одаренными детьми в начальной школе</vt:lpstr>
      <vt:lpstr>Методическое объединение </vt:lpstr>
      <vt:lpstr>Актуальность реализуемой программы</vt:lpstr>
      <vt:lpstr>Принципы и формы работы с одаренными детьми в начальной школе</vt:lpstr>
      <vt:lpstr>Спектр занятий, направленных на развитие младшего школьника</vt:lpstr>
      <vt:lpstr>Цель и задачи</vt:lpstr>
      <vt:lpstr>Ожидаемые результаты</vt:lpstr>
      <vt:lpstr>Особенности организации реализации программы</vt:lpstr>
      <vt:lpstr>Анализ результатов прошлых лет</vt:lpstr>
      <vt:lpstr>Русский Медвежонок</vt:lpstr>
      <vt:lpstr>Кенгуру</vt:lpstr>
      <vt:lpstr>Внутришкольные предметные олимпиады</vt:lpstr>
      <vt:lpstr>Проектная деятельность  в 2010/2011 учебном году </vt:lpstr>
      <vt:lpstr>Экскурсионная деятельность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одаренными детьми в начальной школе</dc:title>
  <dc:creator>Sagrophart</dc:creator>
  <cp:lastModifiedBy>FizInform</cp:lastModifiedBy>
  <cp:revision>11</cp:revision>
  <dcterms:created xsi:type="dcterms:W3CDTF">2011-12-26T10:21:14Z</dcterms:created>
  <dcterms:modified xsi:type="dcterms:W3CDTF">2015-01-23T08:23:07Z</dcterms:modified>
</cp:coreProperties>
</file>