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handoutMasterIdLst>
    <p:handoutMasterId r:id="rId26"/>
  </p:handout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37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3" name="Дата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Нижний колонтитул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Номер слайда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>
            <a:noAutofit/>
          </a:bodyPr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9646842B-A869-4366-A1BF-7ECF79541A9F}" type="slidenum">
              <a:t>‹#›</a:t>
            </a:fld>
            <a:endParaRPr lang="ru-RU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4530580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360" cy="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31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ru-RU" sz="1200" b="0" i="0" u="none" strike="noStrike" baseline="0">
        <a:ln>
          <a:noFill/>
        </a:ln>
        <a:solidFill>
          <a:srgbClr val="000000"/>
        </a:solidFill>
        <a:latin typeface="Calibri" pitchFamily="34"/>
        <a:ea typeface="Microsoft YaHei" pitchFamily="2"/>
        <a:cs typeface="Mang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 kern="1200"/>
          </a:p>
        </p:txBody>
      </p:sp>
    </p:spTree>
    <p:extLst>
      <p:ext uri="{BB962C8B-B14F-4D97-AF65-F5344CB8AC3E}">
        <p14:creationId xmlns:p14="http://schemas.microsoft.com/office/powerpoint/2010/main" val="10188622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99552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77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1465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746320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27879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06543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188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07039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61345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29261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5037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74452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975082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3683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43080" y="694800"/>
            <a:ext cx="2571120" cy="3428639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6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554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39001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6668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73131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3642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Заметки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37184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BE5EF3-B52F-439C-84AC-5DBBD8133E43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287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A56ECC3-20F7-4929-AE9E-CE592057AF2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972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5A34300-AE90-4402-9BBE-6D2DD77175AA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7642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9F451F-37FF-4881-8FB8-401CD9C16609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2BDF32D-08C0-4993-BE0F-D54DDEE6D126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27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4576A2C-ECFC-4CA3-8BE5-5444F330F015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20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D32FB10-1568-4B3F-AB52-CA0A9561C13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9377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7C14C3D-192B-41EB-AB95-19725FDA0F5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518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E208D47-8CAB-47C9-803F-97F0B3B6875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4035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E1D93C3-A05E-4E53-83FB-CB6960650FE2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0164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72BE378-6D0C-4422-BB16-4CA39B78927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786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AEB56B-50EB-48C9-9447-EFC6B05B823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5360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6AA4FE4-7493-46CF-ACB1-EDA7CC8A8F48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63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13B9AB-90DE-4C1E-B96A-475D45BB3F6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2178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400C70-42B4-4EEC-B1D9-9FD8464138DC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292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A56825-0725-45CB-B4AE-8B2BBF21260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821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6F2730D-C66F-451C-AF66-C423F9C2F3F4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1702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CB1104-8611-4AD9-9512-E57C906D0B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5817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203698D-58C8-4C13-8EB6-770CFA7E497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7440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E4363F2-ED38-428C-A867-102B28EE853D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244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96E8E9-AE79-4929-963E-0B9AC6AE11AB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2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E0371F4-6F03-4A05-8439-ED6E4DC5D4B0}" type="slidenum"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790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ctr" anchorCtr="0" compatLnSpc="1">
            <a:noAutofit/>
          </a:bodyPr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ru-RU" sz="1800" b="0" i="0" u="none" strike="noStrike" baseline="0">
                <a:solidFill>
                  <a:srgbClr val="000000"/>
                </a:solidFill>
                <a:latin typeface="Arial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348B68D6-7596-44B2-8812-FDE9A183A888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eaLnBrk="1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1" i="0" u="none" strike="noStrike" baseline="0">
          <a:ln>
            <a:noFill/>
          </a:ln>
          <a:solidFill>
            <a:srgbClr val="604A7B"/>
          </a:solidFill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indent="0" algn="l" rtl="0" eaLnBrk="1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baseline="0">
          <a:ln>
            <a:noFill/>
          </a:ln>
          <a:solidFill>
            <a:srgbClr val="000000"/>
          </a:solidFill>
          <a:latin typeface="Arial" pitchFamily="34"/>
          <a:cs typeface="Arial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 txBox="1">
            <a:spLocks noGrp="1"/>
          </p:cNvSpPr>
          <p:nvPr>
            <p:ph type="dt" sz="half" idx="2"/>
          </p:nvPr>
        </p:nvSpPr>
        <p:spPr>
          <a:xfrm>
            <a:off x="45683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rtl="0" hangingPunct="1">
              <a:lnSpc>
                <a:spcPct val="100000"/>
              </a:lnSpc>
              <a:buNone/>
              <a:tabLst/>
              <a:defRPr lang="ru-RU" sz="1200" kern="1200">
                <a:solidFill>
                  <a:srgbClr val="898989"/>
                </a:solidFill>
                <a:latin typeface="Calibri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5" name="Нижний колонтитул 4"/>
          <p:cNvSpPr txBox="1">
            <a:spLocks noGrp="1"/>
          </p:cNvSpPr>
          <p:nvPr>
            <p:ph type="ftr" sz="quarter" idx="3"/>
          </p:nvPr>
        </p:nvSpPr>
        <p:spPr>
          <a:xfrm>
            <a:off x="3124079" y="6356520"/>
            <a:ext cx="2895839" cy="365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lvl="0" rtl="0" hangingPunct="0">
              <a:buNone/>
              <a:tabLst/>
              <a:defRPr lang="ru-RU" sz="2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ru-RU"/>
          </a:p>
        </p:txBody>
      </p:sp>
      <p:sp>
        <p:nvSpPr>
          <p:cNvPr id="6" name="Номер слайда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356520"/>
            <a:ext cx="2133720" cy="365040"/>
          </a:xfrm>
          <a:prstGeom prst="rect">
            <a:avLst/>
          </a:prstGeom>
          <a:noFill/>
          <a:ln>
            <a:noFill/>
          </a:ln>
        </p:spPr>
        <p:txBody>
          <a:bodyPr wrap="square" lIns="90000" tIns="46800" rIns="90000" bIns="46800" anchor="ctr" anchorCtr="0">
            <a:noAutofit/>
          </a:bodyPr>
          <a:lstStyle>
            <a:lvl1pPr marL="0" marR="0" lvl="0" indent="0" algn="r" rtl="0" hangingPunct="1">
              <a:lnSpc>
                <a:spcPct val="100000"/>
              </a:lnSpc>
              <a:buNone/>
              <a:tabLst/>
              <a:defRPr lang="ru-RU" sz="1200" kern="1200">
                <a:solidFill>
                  <a:srgbClr val="898989"/>
                </a:solidFill>
                <a:latin typeface="Calibri" pitchFamily="34"/>
                <a:ea typeface="Arial Unicode MS" pitchFamily="2"/>
                <a:cs typeface="Tahoma" pitchFamily="2"/>
              </a:defRPr>
            </a:lvl1pPr>
          </a:lstStyle>
          <a:p>
            <a:pPr lvl="0"/>
            <a:fld id="{7C4E266C-5733-4521-8011-D1BF44BAA961}" type="slidenum"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ru-RU" sz="4400" b="1" i="0" u="none" strike="noStrike" kern="1200" baseline="0">
          <a:ln>
            <a:noFill/>
          </a:ln>
          <a:solidFill>
            <a:srgbClr val="604A7B"/>
          </a:solidFill>
          <a:latin typeface="Calibri" pitchFamily="34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ru-RU" sz="3200" b="0" i="0" u="none" strike="noStrike" kern="1200" baseline="0">
          <a:ln>
            <a:noFill/>
          </a:ln>
          <a:solidFill>
            <a:srgbClr val="000000"/>
          </a:solidFill>
          <a:latin typeface="Arial" pitchFamily="34"/>
          <a:cs typeface="Arial" pitchFamily="34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826920" y="2349000"/>
            <a:ext cx="7431120" cy="235908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 txBox="1">
            <a:spLocks noGrp="1"/>
          </p:cNvSpPr>
          <p:nvPr>
            <p:ph type="subTitle" idx="4294967295"/>
          </p:nvPr>
        </p:nvSpPr>
        <p:spPr>
          <a:xfrm>
            <a:off x="1357200" y="4714560"/>
            <a:ext cx="6143760" cy="1500119"/>
          </a:xfrm>
        </p:spPr>
        <p:txBody>
          <a:bodyPr lIns="0" tIns="0" rIns="0" bIns="0"/>
          <a:lstStyle/>
          <a:p>
            <a:pPr algn="ctr"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/>
          </a:p>
        </p:txBody>
      </p:sp>
      <p:sp>
        <p:nvSpPr>
          <p:cNvPr id="4" name="WordArt 5"/>
          <p:cNvSpPr/>
          <p:nvPr/>
        </p:nvSpPr>
        <p:spPr>
          <a:xfrm>
            <a:off x="928800" y="2349360"/>
            <a:ext cx="7358040" cy="2232000"/>
          </a:xfrm>
          <a:prstGeom prst="rect">
            <a:avLst/>
          </a:prstGeom>
        </p:spPr>
        <p:txBody>
          <a:bodyPr vert="horz" wrap="none" lIns="90000" tIns="46800" rIns="90000" bIns="46800" fromWordArt="1" anchor="t" anchorCtr="1" compatLnSpc="1">
            <a:prstTxWarp prst="textPlain">
              <a:avLst/>
            </a:prstTxWarp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 dirty="0">
                <a:ln w="9360" cap="sq">
                  <a:solidFill>
                    <a:srgbClr val="000000"/>
                  </a:solidFill>
                  <a:prstDash val="solid"/>
                  <a:miter/>
                </a:ln>
                <a:solidFill>
                  <a:srgbClr val="E824A7"/>
                </a:solidFill>
                <a:latin typeface="Arial" pitchFamily="18"/>
                <a:ea typeface="Arial" pitchFamily="18"/>
                <a:cs typeface="Arial" pitchFamily="18"/>
              </a:rPr>
              <a:t>Использование технологии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 dirty="0">
                <a:ln w="9360" cap="sq">
                  <a:solidFill>
                    <a:srgbClr val="000000"/>
                  </a:solidFill>
                  <a:prstDash val="solid"/>
                  <a:miter/>
                </a:ln>
                <a:solidFill>
                  <a:srgbClr val="E824A7"/>
                </a:solidFill>
                <a:latin typeface="Arial" pitchFamily="18"/>
                <a:ea typeface="Arial" pitchFamily="18"/>
                <a:cs typeface="Arial" pitchFamily="18"/>
              </a:rPr>
              <a:t>развития критического мышления</a:t>
            </a: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 dirty="0">
                <a:ln w="9360" cap="sq">
                  <a:solidFill>
                    <a:srgbClr val="000000"/>
                  </a:solidFill>
                  <a:prstDash val="solid"/>
                  <a:miter/>
                </a:ln>
                <a:solidFill>
                  <a:srgbClr val="E824A7"/>
                </a:solidFill>
                <a:latin typeface="Arial" pitchFamily="18"/>
                <a:ea typeface="Arial" pitchFamily="18"/>
                <a:cs typeface="Arial" pitchFamily="18"/>
              </a:rPr>
              <a:t> для формирования мыслительной деятельности младших школьников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76339" y="244674"/>
            <a:ext cx="6591322" cy="31130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Внезапный контроль для школьников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3166674" y="3144665"/>
            <a:ext cx="3379598" cy="2459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20840" y="370966"/>
            <a:ext cx="6593024" cy="84835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21700" y="1579418"/>
            <a:ext cx="8322300" cy="4541301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800" dirty="0"/>
              <a:t>    ветер может разрушить горы</a:t>
            </a:r>
          </a:p>
          <a:p>
            <a:pPr marL="342720" lvl="0" indent="-342720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800" dirty="0"/>
              <a:t>    опавшие осенью листья вредят почве</a:t>
            </a:r>
          </a:p>
          <a:p>
            <a:pPr marL="342720" lvl="0" indent="-342720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800" dirty="0"/>
              <a:t>    1см почвы образуется за 300 лет.</a:t>
            </a:r>
          </a:p>
          <a:p>
            <a:pPr marL="342720" lvl="0" indent="-342720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800" dirty="0"/>
              <a:t>      норы животных разрушают почву.</a:t>
            </a:r>
          </a:p>
          <a:p>
            <a:pPr marL="342720" lvl="0" indent="-342720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800" dirty="0"/>
              <a:t>       растения участвуют в образовании почвы.</a:t>
            </a:r>
          </a:p>
          <a:p>
            <a:pPr marL="342720" lvl="0" indent="-342720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800" dirty="0"/>
              <a:t>          почва и камень родственники.</a:t>
            </a:r>
          </a:p>
          <a:p>
            <a:pPr marL="342720" lvl="0" indent="-342720">
              <a:spcBef>
                <a:spcPts val="697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800" dirty="0"/>
              <a:t>            почва – наша кормилица.</a:t>
            </a:r>
          </a:p>
          <a:p>
            <a:pPr lvl="0">
              <a:spcBef>
                <a:spcPts val="697"/>
              </a:spcBef>
            </a:pPr>
            <a:endParaRPr lang="ru-RU" sz="2800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500040" y="1785232"/>
            <a:ext cx="502180" cy="214928"/>
          </a:xfrm>
          <a:custGeom>
            <a:avLst>
              <a:gd name="f0" fmla="val 16971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71680" y="2285272"/>
            <a:ext cx="502180" cy="214928"/>
          </a:xfrm>
          <a:custGeom>
            <a:avLst>
              <a:gd name="f0" fmla="val 16971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FFC00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714240" y="2785312"/>
            <a:ext cx="502180" cy="214928"/>
          </a:xfrm>
          <a:custGeom>
            <a:avLst>
              <a:gd name="f0" fmla="val 16971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FFFF0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00080" y="3857031"/>
            <a:ext cx="502180" cy="214928"/>
          </a:xfrm>
          <a:custGeom>
            <a:avLst>
              <a:gd name="f0" fmla="val 16971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4BACC6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57159" y="3356992"/>
            <a:ext cx="502180" cy="214928"/>
          </a:xfrm>
          <a:custGeom>
            <a:avLst>
              <a:gd name="f0" fmla="val 16971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00CC0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1214279" y="4357072"/>
            <a:ext cx="502541" cy="214928"/>
          </a:xfrm>
          <a:custGeom>
            <a:avLst>
              <a:gd name="f0" fmla="val 16971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00206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10" name="Пятиугольник 9"/>
          <p:cNvSpPr/>
          <p:nvPr/>
        </p:nvSpPr>
        <p:spPr>
          <a:xfrm>
            <a:off x="1357200" y="4857112"/>
            <a:ext cx="502180" cy="214928"/>
          </a:xfrm>
          <a:custGeom>
            <a:avLst>
              <a:gd name="f0" fmla="val 16971"/>
            </a:avLst>
            <a:gdLst>
              <a:gd name="f1" fmla="val w"/>
              <a:gd name="f2" fmla="val h"/>
              <a:gd name="f3" fmla="val 0"/>
              <a:gd name="f4" fmla="val 21600"/>
              <a:gd name="f5" fmla="val -2147483647"/>
              <a:gd name="f6" fmla="val 2147483647"/>
              <a:gd name="f7" fmla="val 10800"/>
              <a:gd name="f8" fmla="*/ f1 1 21600"/>
              <a:gd name="f9" fmla="*/ f2 1 21600"/>
              <a:gd name="f10" fmla="pin 0 f0 21600"/>
              <a:gd name="f11" fmla="val f10"/>
              <a:gd name="f12" fmla="*/ f10 f8 1"/>
              <a:gd name="f13" fmla="*/ f3 f9 1"/>
              <a:gd name="f14" fmla="*/ 0 f8 1"/>
              <a:gd name="f15" fmla="*/ 21600 f8 1"/>
              <a:gd name="f16" fmla="*/ 21600 f9 1"/>
              <a:gd name="f17" fmla="*/ 0 f9 1"/>
            </a:gdLst>
            <a:ahLst>
              <a:ahXY gdRefX="f0" minX="f3" maxX="f4">
                <a:pos x="f12" y="f13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4" t="f17" r="f15" b="f16"/>
            <a:pathLst>
              <a:path w="21600" h="21600">
                <a:moveTo>
                  <a:pt x="f3" y="f3"/>
                </a:moveTo>
                <a:lnTo>
                  <a:pt x="f11" y="f3"/>
                </a:lnTo>
                <a:lnTo>
                  <a:pt x="f4" y="f7"/>
                </a:lnTo>
                <a:lnTo>
                  <a:pt x="f11" y="f4"/>
                </a:lnTo>
                <a:lnTo>
                  <a:pt x="f3" y="f4"/>
                </a:lnTo>
                <a:close/>
              </a:path>
            </a:pathLst>
          </a:custGeom>
          <a:solidFill>
            <a:srgbClr val="7030A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baseline="0">
                <a:ln>
                  <a:noFill/>
                </a:ln>
                <a:solidFill>
                  <a:srgbClr val="FFFFFF"/>
                </a:solidFill>
                <a:latin typeface="Calibri" pitchFamily="34"/>
                <a:ea typeface="Microsoft YaHei" pitchFamily="2"/>
                <a:cs typeface="Mangal" pitchFamily="2"/>
              </a:rPr>
              <a:t>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130728" y="452982"/>
            <a:ext cx="6922227" cy="249742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000080" y="3148445"/>
            <a:ext cx="6408638" cy="2618282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4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 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000" b="1" i="1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rPr>
              <a:t>Почва – это … </a:t>
            </a:r>
            <a: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  <a:t/>
            </a:r>
            <a:b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</a:br>
            <a: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  <a:t>… земля</a:t>
            </a:r>
            <a:b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</a:br>
            <a: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  <a:t>… растительная земля</a:t>
            </a:r>
            <a:b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</a:br>
            <a: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  <a:t>… вещество</a:t>
            </a:r>
            <a:b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</a:br>
            <a: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  <a:t>… суша, а не вода</a:t>
            </a:r>
            <a:b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</a:br>
            <a: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  <a:t>… место обитания,</a:t>
            </a:r>
            <a:b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</a:br>
            <a:r>
              <a:rPr lang="ru-RU" sz="2000" b="1" i="1" u="none" strike="noStrike" baseline="0" dirty="0">
                <a:ln>
                  <a:noFill/>
                </a:ln>
                <a:solidFill>
                  <a:srgbClr val="BA0C25"/>
                </a:solidFill>
                <a:latin typeface="Arial" pitchFamily="34"/>
                <a:ea typeface="Microsoft YaHei" pitchFamily="2"/>
                <a:cs typeface="Mangal" pitchFamily="2"/>
              </a:rPr>
              <a:t> дом животных</a:t>
            </a:r>
          </a:p>
        </p:txBody>
      </p:sp>
      <p:pic>
        <p:nvPicPr>
          <p:cNvPr id="4" name="Picture 2" descr="Soil Roots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847449" y="3805667"/>
            <a:ext cx="3111987" cy="215909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3"/>
          <p:cNvSpPr/>
          <p:nvPr/>
        </p:nvSpPr>
        <p:spPr>
          <a:xfrm>
            <a:off x="2214719" y="500040"/>
            <a:ext cx="4643280" cy="64296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000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 Black" pitchFamily="34"/>
                <a:ea typeface="Microsoft YaHei" pitchFamily="2"/>
                <a:cs typeface="Mangal" pitchFamily="2"/>
              </a:rPr>
              <a:t>Стадия осмысления</a:t>
            </a:r>
          </a:p>
        </p:txBody>
      </p:sp>
      <p:sp>
        <p:nvSpPr>
          <p:cNvPr id="3" name="Стрелка вниз 4"/>
          <p:cNvSpPr/>
          <p:nvPr/>
        </p:nvSpPr>
        <p:spPr>
          <a:xfrm>
            <a:off x="4357800" y="1285919"/>
            <a:ext cx="484200" cy="857159"/>
          </a:xfrm>
          <a:custGeom>
            <a:avLst>
              <a:gd name="f0" fmla="val 155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E3391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sp>
        <p:nvSpPr>
          <p:cNvPr id="4" name="Скругленный прямоугольник 8"/>
          <p:cNvSpPr/>
          <p:nvPr/>
        </p:nvSpPr>
        <p:spPr>
          <a:xfrm>
            <a:off x="1143000" y="2214719"/>
            <a:ext cx="6786720" cy="571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FFFF0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u="none" strike="noStrike" baseline="0">
                <a:ln>
                  <a:noFill/>
                </a:ln>
                <a:solidFill>
                  <a:srgbClr val="FF0000"/>
                </a:solidFill>
                <a:latin typeface="Arial Black" pitchFamily="34"/>
                <a:ea typeface="Microsoft YaHei" pitchFamily="2"/>
                <a:cs typeface="Mangal" pitchFamily="2"/>
              </a:rPr>
              <a:t>«Инсерт»</a:t>
            </a:r>
          </a:p>
        </p:txBody>
      </p:sp>
      <p:sp>
        <p:nvSpPr>
          <p:cNvPr id="5" name="Скругленный прямоугольник 9"/>
          <p:cNvSpPr/>
          <p:nvPr/>
        </p:nvSpPr>
        <p:spPr>
          <a:xfrm>
            <a:off x="1143000" y="3071880"/>
            <a:ext cx="6786720" cy="571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B05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u="none" strike="noStrike" baseline="0">
                <a:ln>
                  <a:noFill/>
                </a:ln>
                <a:solidFill>
                  <a:srgbClr val="FFFFFF"/>
                </a:solidFill>
                <a:latin typeface="Arial Black" pitchFamily="34"/>
                <a:ea typeface="Microsoft YaHei" pitchFamily="2"/>
                <a:cs typeface="Mangal" pitchFamily="2"/>
              </a:rPr>
              <a:t>«Толстые и тонкие вопросы»</a:t>
            </a:r>
          </a:p>
        </p:txBody>
      </p:sp>
      <p:sp>
        <p:nvSpPr>
          <p:cNvPr id="6" name="Скругленный прямоугольник 10"/>
          <p:cNvSpPr/>
          <p:nvPr/>
        </p:nvSpPr>
        <p:spPr>
          <a:xfrm>
            <a:off x="1143000" y="3929040"/>
            <a:ext cx="6786720" cy="5716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70C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u="none" strike="noStrike" baseline="0">
                <a:ln>
                  <a:noFill/>
                </a:ln>
                <a:solidFill>
                  <a:srgbClr val="FFFFFF"/>
                </a:solidFill>
                <a:latin typeface="Arial Black" pitchFamily="34"/>
                <a:ea typeface="Microsoft YaHei" pitchFamily="2"/>
                <a:cs typeface="Mangal" pitchFamily="2"/>
              </a:rPr>
              <a:t>«Круги по воде»</a:t>
            </a:r>
          </a:p>
        </p:txBody>
      </p:sp>
      <p:sp>
        <p:nvSpPr>
          <p:cNvPr id="7" name="Скругленный прямоугольник 11"/>
          <p:cNvSpPr/>
          <p:nvPr/>
        </p:nvSpPr>
        <p:spPr>
          <a:xfrm>
            <a:off x="1214280" y="4857840"/>
            <a:ext cx="6786720" cy="57132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00206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 Black" pitchFamily="34"/>
                <a:ea typeface="Microsoft YaHei" pitchFamily="2"/>
                <a:cs typeface="Mangal" pitchFamily="2"/>
              </a:rPr>
              <a:t>«</a:t>
            </a:r>
            <a:r>
              <a:rPr lang="ru-RU" sz="2800" b="1" i="1" u="none" strike="noStrike" baseline="0">
                <a:ln>
                  <a:noFill/>
                </a:ln>
                <a:solidFill>
                  <a:srgbClr val="FFFFFF"/>
                </a:solidFill>
                <a:latin typeface="Arial Black" pitchFamily="34"/>
                <a:ea typeface="Microsoft YaHei" pitchFamily="2"/>
                <a:cs typeface="Mangal" pitchFamily="2"/>
              </a:rPr>
              <a:t>Чтение с остановками</a:t>
            </a:r>
            <a:r>
              <a:rPr lang="ru-RU" sz="2800" b="1" i="0" u="none" strike="noStrike" baseline="0">
                <a:ln>
                  <a:noFill/>
                </a:ln>
                <a:solidFill>
                  <a:srgbClr val="FFFFFF"/>
                </a:solidFill>
                <a:latin typeface="Arial Black" pitchFamily="34"/>
                <a:ea typeface="Microsoft YaHei" pitchFamily="2"/>
                <a:cs typeface="Mangal" pitchFamily="2"/>
              </a:rPr>
              <a:t>»</a:t>
            </a:r>
          </a:p>
        </p:txBody>
      </p:sp>
      <p:sp>
        <p:nvSpPr>
          <p:cNvPr id="8" name="Скругленный прямоугольник 12"/>
          <p:cNvSpPr/>
          <p:nvPr/>
        </p:nvSpPr>
        <p:spPr>
          <a:xfrm>
            <a:off x="1143000" y="5715000"/>
            <a:ext cx="6786720" cy="571680"/>
          </a:xfrm>
          <a:custGeom>
            <a:avLst>
              <a:gd name="f0" fmla="val 3600"/>
            </a:avLst>
            <a:gdLst>
              <a:gd name="f1" fmla="val 10800000"/>
              <a:gd name="f2" fmla="val 5400000"/>
              <a:gd name="f3" fmla="val 16200000"/>
              <a:gd name="f4" fmla="val w"/>
              <a:gd name="f5" fmla="val h"/>
              <a:gd name="f6" fmla="val ss"/>
              <a:gd name="f7" fmla="val 0"/>
              <a:gd name="f8" fmla="*/ 5419351 1 1725033"/>
              <a:gd name="f9" fmla="val 45"/>
              <a:gd name="f10" fmla="val 10800"/>
              <a:gd name="f11" fmla="val -2147483647"/>
              <a:gd name="f12" fmla="val 2147483647"/>
              <a:gd name="f13" fmla="abs f4"/>
              <a:gd name="f14" fmla="abs f5"/>
              <a:gd name="f15" fmla="abs f6"/>
              <a:gd name="f16" fmla="*/ f8 1 180"/>
              <a:gd name="f17" fmla="pin 0 f0 10800"/>
              <a:gd name="f18" fmla="+- 0 0 f2"/>
              <a:gd name="f19" fmla="?: f13 f4 1"/>
              <a:gd name="f20" fmla="?: f14 f5 1"/>
              <a:gd name="f21" fmla="?: f15 f6 1"/>
              <a:gd name="f22" fmla="*/ f9 f16 1"/>
              <a:gd name="f23" fmla="+- f7 f17 0"/>
              <a:gd name="f24" fmla="*/ f19 1 21600"/>
              <a:gd name="f25" fmla="*/ f20 1 21600"/>
              <a:gd name="f26" fmla="*/ 21600 f19 1"/>
              <a:gd name="f27" fmla="*/ 21600 f20 1"/>
              <a:gd name="f28" fmla="+- 0 0 f22"/>
              <a:gd name="f29" fmla="min f25 f24"/>
              <a:gd name="f30" fmla="*/ f26 1 f21"/>
              <a:gd name="f31" fmla="*/ f27 1 f21"/>
              <a:gd name="f32" fmla="*/ f28 f1 1"/>
              <a:gd name="f33" fmla="*/ f32 1 f8"/>
              <a:gd name="f34" fmla="+- f31 0 f17"/>
              <a:gd name="f35" fmla="+- f30 0 f17"/>
              <a:gd name="f36" fmla="*/ f17 f29 1"/>
              <a:gd name="f37" fmla="*/ f7 f29 1"/>
              <a:gd name="f38" fmla="*/ f23 f29 1"/>
              <a:gd name="f39" fmla="*/ f31 f29 1"/>
              <a:gd name="f40" fmla="*/ f30 f29 1"/>
              <a:gd name="f41" fmla="+- f33 0 f2"/>
              <a:gd name="f42" fmla="+- f37 0 f38"/>
              <a:gd name="f43" fmla="+- f38 0 f37"/>
              <a:gd name="f44" fmla="*/ f34 f29 1"/>
              <a:gd name="f45" fmla="*/ f35 f29 1"/>
              <a:gd name="f46" fmla="cos 1 f41"/>
              <a:gd name="f47" fmla="abs f42"/>
              <a:gd name="f48" fmla="abs f43"/>
              <a:gd name="f49" fmla="?: f42 f18 f2"/>
              <a:gd name="f50" fmla="?: f42 f2 f18"/>
              <a:gd name="f51" fmla="?: f42 f3 f2"/>
              <a:gd name="f52" fmla="?: f42 f2 f3"/>
              <a:gd name="f53" fmla="+- f39 0 f44"/>
              <a:gd name="f54" fmla="?: f43 f18 f2"/>
              <a:gd name="f55" fmla="?: f43 f2 f18"/>
              <a:gd name="f56" fmla="+- f40 0 f45"/>
              <a:gd name="f57" fmla="+- f44 0 f39"/>
              <a:gd name="f58" fmla="+- f45 0 f40"/>
              <a:gd name="f59" fmla="?: f42 0 f1"/>
              <a:gd name="f60" fmla="?: f42 f1 0"/>
              <a:gd name="f61" fmla="+- 0 0 f46"/>
              <a:gd name="f62" fmla="?: f42 f52 f51"/>
              <a:gd name="f63" fmla="?: f42 f51 f52"/>
              <a:gd name="f64" fmla="?: f43 f50 f49"/>
              <a:gd name="f65" fmla="abs f53"/>
              <a:gd name="f66" fmla="?: f53 0 f1"/>
              <a:gd name="f67" fmla="?: f53 f1 0"/>
              <a:gd name="f68" fmla="?: f53 f54 f55"/>
              <a:gd name="f69" fmla="abs f56"/>
              <a:gd name="f70" fmla="abs f57"/>
              <a:gd name="f71" fmla="?: f56 f18 f2"/>
              <a:gd name="f72" fmla="?: f56 f2 f18"/>
              <a:gd name="f73" fmla="?: f56 f3 f2"/>
              <a:gd name="f74" fmla="?: f56 f2 f3"/>
              <a:gd name="f75" fmla="abs f58"/>
              <a:gd name="f76" fmla="?: f58 f18 f2"/>
              <a:gd name="f77" fmla="?: f58 f2 f18"/>
              <a:gd name="f78" fmla="?: f58 f60 f59"/>
              <a:gd name="f79" fmla="?: f58 f59 f60"/>
              <a:gd name="f80" fmla="*/ f17 f61 1"/>
              <a:gd name="f81" fmla="?: f43 f63 f62"/>
              <a:gd name="f82" fmla="?: f43 f67 f66"/>
              <a:gd name="f83" fmla="?: f43 f66 f67"/>
              <a:gd name="f84" fmla="?: f56 f74 f73"/>
              <a:gd name="f85" fmla="?: f56 f73 f74"/>
              <a:gd name="f86" fmla="?: f57 f72 f71"/>
              <a:gd name="f87" fmla="?: f42 f78 f79"/>
              <a:gd name="f88" fmla="?: f42 f76 f77"/>
              <a:gd name="f89" fmla="*/ f80 3163 1"/>
              <a:gd name="f90" fmla="?: f53 f82 f83"/>
              <a:gd name="f91" fmla="?: f57 f85 f84"/>
              <a:gd name="f92" fmla="*/ f89 1 7636"/>
              <a:gd name="f93" fmla="+- f7 f92 0"/>
              <a:gd name="f94" fmla="+- f30 0 f92"/>
              <a:gd name="f95" fmla="+- f31 0 f92"/>
              <a:gd name="f96" fmla="*/ f93 f29 1"/>
              <a:gd name="f97" fmla="*/ f94 f29 1"/>
              <a:gd name="f98" fmla="*/ f95 f29 1"/>
            </a:gdLst>
            <a:ahLst>
              <a:ahXY gdRefX="f0" minX="f7" maxX="f10">
                <a:pos x="f36" y="f3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96" t="f96" r="f97" b="f98"/>
            <a:pathLst>
              <a:path>
                <a:moveTo>
                  <a:pt x="f38" y="f37"/>
                </a:moveTo>
                <a:arcTo wR="f47" hR="f48" stAng="f81" swAng="f64"/>
                <a:lnTo>
                  <a:pt x="f37" y="f44"/>
                </a:lnTo>
                <a:arcTo wR="f48" hR="f65" stAng="f90" swAng="f68"/>
                <a:lnTo>
                  <a:pt x="f45" y="f39"/>
                </a:lnTo>
                <a:arcTo wR="f69" hR="f70" stAng="f91" swAng="f86"/>
                <a:lnTo>
                  <a:pt x="f40" y="f38"/>
                </a:lnTo>
                <a:arcTo wR="f75" hR="f47" stAng="f87" swAng="f88"/>
                <a:close/>
              </a:path>
            </a:pathLst>
          </a:custGeom>
          <a:solidFill>
            <a:srgbClr val="7030A0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2800" b="1" i="1" u="none" strike="noStrike" baseline="0">
                <a:ln>
                  <a:noFill/>
                </a:ln>
                <a:solidFill>
                  <a:srgbClr val="FFFFFF"/>
                </a:solidFill>
                <a:latin typeface="Arial Black" pitchFamily="34"/>
                <a:ea typeface="Microsoft YaHei" pitchFamily="2"/>
                <a:cs typeface="Mangal" pitchFamily="2"/>
              </a:rPr>
              <a:t>«Дерево предсказаний»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38119" y="635675"/>
            <a:ext cx="6347145" cy="125972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WordArt 5"/>
          <p:cNvSpPr/>
          <p:nvPr/>
        </p:nvSpPr>
        <p:spPr>
          <a:xfrm>
            <a:off x="1000080" y="2660073"/>
            <a:ext cx="6543720" cy="2983647"/>
          </a:xfrm>
          <a:prstGeom prst="rect">
            <a:avLst/>
          </a:prstGeom>
        </p:spPr>
        <p:txBody>
          <a:bodyPr vert="horz" wrap="none" lIns="90000" tIns="46800" rIns="90000" bIns="46800" fromWordArt="1" anchor="t" anchorCtr="0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 dirty="0">
                <a:ln w="9360" cap="sq">
                  <a:solidFill>
                    <a:srgbClr val="1F497D"/>
                  </a:solidFill>
                  <a:prstDash val="solid"/>
                  <a:miter/>
                </a:ln>
                <a:solidFill>
                  <a:srgbClr val="0033CC"/>
                </a:solidFill>
                <a:latin typeface="Arial" pitchFamily="18"/>
                <a:ea typeface="Arial" pitchFamily="18"/>
                <a:cs typeface="Arial" pitchFamily="18"/>
              </a:rPr>
              <a:t>«v» - уже знал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 dirty="0">
                <a:ln w="9360" cap="sq">
                  <a:solidFill>
                    <a:srgbClr val="1F497D"/>
                  </a:solidFill>
                  <a:prstDash val="solid"/>
                  <a:miter/>
                </a:ln>
                <a:solidFill>
                  <a:srgbClr val="0033CC"/>
                </a:solidFill>
                <a:latin typeface="Arial" pitchFamily="18"/>
                <a:ea typeface="Arial" pitchFamily="18"/>
                <a:cs typeface="Arial" pitchFamily="18"/>
              </a:rPr>
              <a:t>«+» - новое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 dirty="0">
                <a:ln w="9360" cap="sq">
                  <a:solidFill>
                    <a:srgbClr val="1F497D"/>
                  </a:solidFill>
                  <a:prstDash val="solid"/>
                  <a:miter/>
                </a:ln>
                <a:solidFill>
                  <a:srgbClr val="0033CC"/>
                </a:solidFill>
                <a:latin typeface="Arial" pitchFamily="18"/>
                <a:ea typeface="Arial" pitchFamily="18"/>
                <a:cs typeface="Arial" pitchFamily="18"/>
              </a:rPr>
              <a:t>«-»  - думал иначе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 dirty="0">
                <a:ln w="9360" cap="sq">
                  <a:solidFill>
                    <a:srgbClr val="1F497D"/>
                  </a:solidFill>
                  <a:prstDash val="solid"/>
                  <a:miter/>
                </a:ln>
                <a:solidFill>
                  <a:srgbClr val="0033CC"/>
                </a:solidFill>
                <a:latin typeface="Arial" pitchFamily="18"/>
                <a:ea typeface="Arial" pitchFamily="18"/>
                <a:cs typeface="Arial" pitchFamily="18"/>
              </a:rPr>
              <a:t>«?» - не понял, есть вопросы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spc="3" baseline="0" dirty="0">
              <a:ln w="9360" cap="sq">
                <a:solidFill>
                  <a:srgbClr val="1F497D"/>
                </a:solidFill>
                <a:prstDash val="solid"/>
                <a:miter/>
              </a:ln>
              <a:solidFill>
                <a:srgbClr val="0033CC"/>
              </a:solidFill>
              <a:latin typeface="Arial" pitchFamily="18"/>
              <a:ea typeface="Arial" pitchFamily="18"/>
              <a:cs typeface="Arial" pitchFamily="18"/>
            </a:endParaRPr>
          </a:p>
        </p:txBody>
      </p:sp>
      <p:sp>
        <p:nvSpPr>
          <p:cNvPr id="4" name="WordArt 6"/>
          <p:cNvSpPr/>
          <p:nvPr/>
        </p:nvSpPr>
        <p:spPr>
          <a:xfrm>
            <a:off x="428760" y="3786120"/>
            <a:ext cx="7383240" cy="1071720"/>
          </a:xfrm>
          <a:prstGeom prst="rect">
            <a:avLst/>
          </a:prstGeom>
        </p:spPr>
        <p:txBody>
          <a:bodyPr vert="horz" wrap="none" lIns="90000" tIns="46800" rIns="90000" bIns="46800" fromWordArt="1" anchor="t" anchorCtr="0" compatLnSpc="1">
            <a:prstTxWarp prst="textPlain">
              <a:avLst/>
            </a:prstTxWarp>
            <a:no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800" b="0" i="0" u="none" strike="noStrike" spc="3" baseline="0">
                <a:ln w="9360" cap="sq">
                  <a:solidFill>
                    <a:srgbClr val="1F497D"/>
                  </a:solidFill>
                  <a:prstDash val="solid"/>
                  <a:miter/>
                </a:ln>
                <a:solidFill>
                  <a:srgbClr val="0033CC"/>
                </a:solidFill>
                <a:latin typeface="Arial" pitchFamily="18"/>
                <a:ea typeface="Arial" pitchFamily="18"/>
                <a:cs typeface="Arial" pitchFamily="18"/>
              </a:rPr>
              <a:t> </a:t>
            </a:r>
          </a:p>
        </p:txBody>
      </p:sp>
      <p:pic>
        <p:nvPicPr>
          <p:cNvPr id="5" name="Picture 6" descr="PHP - Part 5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214960" y="2223655"/>
            <a:ext cx="2419908" cy="2419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864409" y="774022"/>
            <a:ext cx="6066327" cy="296338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Похудей комфортно и легко. С LIDA похудеет каждый! : Hobbies Group. Health &amp; Beauty : Odnoklassniki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5305755" y="4166712"/>
            <a:ext cx="2258827" cy="1694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457200" y="128520"/>
            <a:ext cx="8229600" cy="1434600"/>
          </a:xfrm>
        </p:spPr>
        <p:txBody>
          <a:bodyPr/>
          <a:lstStyle/>
          <a:p>
            <a:endParaRPr lang="ru-RU"/>
          </a:p>
        </p:txBody>
      </p:sp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200" y="285480"/>
            <a:ext cx="8229600" cy="5840280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400" b="1" i="1">
                <a:solidFill>
                  <a:srgbClr val="BA0C25"/>
                </a:solidFill>
              </a:rPr>
              <a:t>«Толстые» вопросы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000"/>
              <a:t>1. Объясните,  почему…?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000"/>
              <a:t>2. Как  вы  считаете …?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000"/>
              <a:t>3. Чем  отличается …?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000"/>
              <a:t>4. Почему  вы  сделали  такой  вывод …?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000"/>
              <a:t>5. Подумайте,  а  могло  ли  быть  по- другому…?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000"/>
              <a:t>6.  Предположите,  что  будет,  если …?  и   т.д.</a:t>
            </a:r>
          </a:p>
          <a:p>
            <a:pPr marL="342720" lvl="0" indent="-342720"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 b="1" i="1">
                <a:solidFill>
                  <a:srgbClr val="7030A0"/>
                </a:solidFill>
              </a:rPr>
              <a:t>Ответы  на  эти  вопросы  требуют  развёрнутого  ответа</a:t>
            </a:r>
          </a:p>
          <a:p>
            <a:pPr marL="342720" lvl="0" indent="-342720">
              <a:spcBef>
                <a:spcPts val="59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400" i="1">
                <a:solidFill>
                  <a:srgbClr val="C00000"/>
                </a:solidFill>
              </a:rPr>
              <a:t>                   «Тонкие»  вопросы</a:t>
            </a:r>
          </a:p>
          <a:p>
            <a:pPr marL="342720" lvl="0" indent="-342720"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/>
              <a:t>                             1.  Кто?</a:t>
            </a:r>
          </a:p>
          <a:p>
            <a:pPr marL="342720" lvl="0" indent="-342720"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/>
              <a:t>                             2.  Что?</a:t>
            </a:r>
          </a:p>
          <a:p>
            <a:pPr marL="342720" lvl="0" indent="-342720">
              <a:spcBef>
                <a:spcPts val="448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/>
              <a:t>                             3.  Согласны  ли  вы…?</a:t>
            </a:r>
          </a:p>
          <a:p>
            <a:pPr marL="342720" lvl="0" indent="-342720">
              <a:spcBef>
                <a:spcPts val="44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/>
              <a:t>                	4.  Будет …?</a:t>
            </a:r>
          </a:p>
          <a:p>
            <a:pPr marL="342720" lvl="0" indent="-342720">
              <a:spcBef>
                <a:spcPts val="44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/>
              <a:t>			5.  Когда …?</a:t>
            </a:r>
          </a:p>
          <a:p>
            <a:pPr marL="342720" lvl="0" indent="-342720">
              <a:spcBef>
                <a:spcPts val="44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/>
              <a:t>			6.  Верно  ли …?  и т.д.</a:t>
            </a:r>
          </a:p>
          <a:p>
            <a:pPr marL="342720" lvl="0" indent="-342720">
              <a:spcBef>
                <a:spcPts val="44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/>
              <a:t>	</a:t>
            </a:r>
            <a:r>
              <a:rPr lang="ru-RU" sz="1800" b="1" i="1">
                <a:solidFill>
                  <a:srgbClr val="7030A0"/>
                </a:solidFill>
              </a:rPr>
              <a:t>Ответы  на  эти  вопросы  требуют  односложного  ответа.</a:t>
            </a:r>
          </a:p>
          <a:p>
            <a:pPr lvl="0">
              <a:spcBef>
                <a:spcPts val="448"/>
              </a:spcBef>
            </a:pPr>
            <a:endParaRPr lang="ru-RU" sz="1800" b="1" i="1">
              <a:solidFill>
                <a:srgbClr val="7030A0"/>
              </a:solidFill>
            </a:endParaRPr>
          </a:p>
        </p:txBody>
      </p:sp>
      <p:pic>
        <p:nvPicPr>
          <p:cNvPr id="4" name="Picture 2" descr="Частые вопросы о дизайне интерьера студия dotCREATIVE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5429160" y="3500279"/>
            <a:ext cx="3359160" cy="20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Здоровье Страница 104 AIF.BY Аргументы и Факты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571759" y="3638519"/>
            <a:ext cx="5286240" cy="2933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Заголовок 1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28760" y="317010"/>
            <a:ext cx="6429239" cy="802412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Текст 3"/>
          <p:cNvSpPr txBox="1">
            <a:spLocks noGrp="1"/>
          </p:cNvSpPr>
          <p:nvPr>
            <p:ph type="body" idx="4294967295"/>
          </p:nvPr>
        </p:nvSpPr>
        <p:spPr>
          <a:xfrm>
            <a:off x="428760" y="1119422"/>
            <a:ext cx="8185304" cy="5006698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>
              <a:spcBef>
                <a:spcPts val="59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dirty="0"/>
              <a:t>	 </a:t>
            </a:r>
            <a:r>
              <a:rPr lang="ru-RU" sz="2400" b="1" i="1" dirty="0">
                <a:solidFill>
                  <a:srgbClr val="7030A0"/>
                </a:solidFill>
              </a:rPr>
              <a:t>Опорное слово - это изучаемое понятие, явление. Оно записывается в столбик и на каждую букву подбираются существительные (глаголы, прилагательные, устойчивые словосочетания) к изучаемой теме.</a:t>
            </a:r>
          </a:p>
          <a:p>
            <a:pPr marL="342720" lvl="0" indent="-342720"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400" b="1" i="1" dirty="0">
                <a:solidFill>
                  <a:srgbClr val="7030A0"/>
                </a:solidFill>
              </a:rPr>
              <a:t>---------------------------------------------------------------------------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en-US" sz="2000" b="1" i="1" dirty="0">
              <a:solidFill>
                <a:srgbClr val="002060"/>
              </a:solidFill>
              <a:latin typeface="Arial Black" pitchFamily="34"/>
            </a:endParaRP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000" b="1" i="1" dirty="0">
                <a:solidFill>
                  <a:srgbClr val="002060"/>
                </a:solidFill>
                <a:latin typeface="Arial Black" pitchFamily="34"/>
              </a:rPr>
              <a:t>			</a:t>
            </a:r>
            <a:r>
              <a:rPr lang="ru-RU" sz="2000" b="1" i="1" dirty="0">
                <a:solidFill>
                  <a:schemeClr val="bg1"/>
                </a:solidFill>
                <a:latin typeface="Arial Black" pitchFamily="34"/>
              </a:rPr>
              <a:t>В – везде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000" b="1" i="1" dirty="0">
                <a:solidFill>
                  <a:schemeClr val="bg1"/>
                </a:solidFill>
                <a:latin typeface="Arial Black" pitchFamily="34"/>
              </a:rPr>
              <a:t>			</a:t>
            </a:r>
            <a:r>
              <a:rPr lang="ru-RU" sz="2000" b="1" i="1" dirty="0">
                <a:solidFill>
                  <a:schemeClr val="bg1"/>
                </a:solidFill>
                <a:latin typeface="Arial Black" pitchFamily="34"/>
              </a:rPr>
              <a:t>О – очищать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000" b="1" i="1" dirty="0">
                <a:solidFill>
                  <a:schemeClr val="bg1"/>
                </a:solidFill>
                <a:latin typeface="Arial Black" pitchFamily="34"/>
              </a:rPr>
              <a:t>			</a:t>
            </a:r>
            <a:r>
              <a:rPr lang="ru-RU" sz="2000" b="1" i="1" dirty="0">
                <a:solidFill>
                  <a:schemeClr val="bg1"/>
                </a:solidFill>
                <a:latin typeface="Arial Black" pitchFamily="34"/>
              </a:rPr>
              <a:t>З – здоровье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000" b="1" i="1" dirty="0">
                <a:solidFill>
                  <a:schemeClr val="bg1"/>
                </a:solidFill>
                <a:latin typeface="Arial Black" pitchFamily="34"/>
              </a:rPr>
              <a:t>			</a:t>
            </a:r>
            <a:r>
              <a:rPr lang="ru-RU" sz="2000" b="1" i="1" dirty="0">
                <a:solidFill>
                  <a:schemeClr val="bg1"/>
                </a:solidFill>
                <a:latin typeface="Arial Black" pitchFamily="34"/>
              </a:rPr>
              <a:t>Д – дышать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000" b="1" i="1" dirty="0">
                <a:solidFill>
                  <a:schemeClr val="bg1"/>
                </a:solidFill>
                <a:latin typeface="Arial Black" pitchFamily="34"/>
              </a:rPr>
              <a:t>			</a:t>
            </a:r>
            <a:r>
              <a:rPr lang="ru-RU" sz="2000" b="1" i="1" dirty="0">
                <a:solidFill>
                  <a:schemeClr val="bg1"/>
                </a:solidFill>
                <a:latin typeface="Arial Black" pitchFamily="34"/>
              </a:rPr>
              <a:t>У – убирать квартиру</a:t>
            </a:r>
          </a:p>
          <a:p>
            <a:pPr marL="342720" lvl="0" indent="-342720">
              <a:spcBef>
                <a:spcPts val="499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en-US" sz="2000" b="1" i="1" dirty="0">
                <a:solidFill>
                  <a:schemeClr val="bg1"/>
                </a:solidFill>
                <a:latin typeface="Arial Black" pitchFamily="34"/>
              </a:rPr>
              <a:t>			</a:t>
            </a:r>
            <a:r>
              <a:rPr lang="ru-RU" sz="2000" b="1" i="1" dirty="0">
                <a:solidFill>
                  <a:schemeClr val="bg1"/>
                </a:solidFill>
                <a:latin typeface="Arial Black" pitchFamily="34"/>
              </a:rPr>
              <a:t>Х – хорошее самочувствие</a:t>
            </a:r>
          </a:p>
          <a:p>
            <a:pPr marL="342720" lvl="0" indent="-342720">
              <a:spcBef>
                <a:spcPts val="499"/>
              </a:spcBef>
              <a:tabLst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endParaRPr lang="ru-RU" sz="2000" b="1" i="1" dirty="0">
              <a:solidFill>
                <a:srgbClr val="002060"/>
              </a:solidFill>
              <a:latin typeface="Arial Black" pitchFamily="34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793620" y="867994"/>
            <a:ext cx="6563144" cy="922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457199" y="1901536"/>
            <a:ext cx="8406245" cy="4313504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2400" dirty="0"/>
              <a:t>	</a:t>
            </a:r>
            <a:r>
              <a:rPr lang="ru-RU" sz="2400" b="1" i="1" dirty="0">
                <a:solidFill>
                  <a:srgbClr val="7030A0"/>
                </a:solidFill>
              </a:rPr>
              <a:t>При этом на первом этапе идёт обсуждение заглавия текста и прогноз его содержания и проблематики. Далее чтение текста небольшими отрывками с обсуждением содержания каждого и прогнозом развития сюжета. Третий этап -  заключительная       беседа.</a:t>
            </a:r>
          </a:p>
          <a:p>
            <a:pPr lvl="0"/>
            <a:endParaRPr lang="ru-RU" sz="2400" b="1" i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4"/>
          <p:cNvSpPr/>
          <p:nvPr/>
        </p:nvSpPr>
        <p:spPr>
          <a:xfrm>
            <a:off x="3791852" y="2573679"/>
            <a:ext cx="261211" cy="531177"/>
          </a:xfrm>
          <a:custGeom>
            <a:avLst>
              <a:gd name="f0" fmla="val 155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1 10800"/>
              <a:gd name="f10" fmla="pin 0 f0 21600"/>
              <a:gd name="f11" fmla="val f9"/>
              <a:gd name="f12" fmla="val f10"/>
              <a:gd name="f13" fmla="+- 21600 0 f9"/>
              <a:gd name="f14" fmla="*/ f9 f7 1"/>
              <a:gd name="f15" fmla="*/ f10 f8 1"/>
              <a:gd name="f16" fmla="*/ 0 f8 1"/>
              <a:gd name="f17" fmla="+- 21600 0 f12"/>
              <a:gd name="f18" fmla="*/ f11 f7 1"/>
              <a:gd name="f19" fmla="*/ f13 f7 1"/>
              <a:gd name="f20" fmla="*/ f17 f11 1"/>
              <a:gd name="f21" fmla="*/ f20 1 10800"/>
              <a:gd name="f22" fmla="+- f12 f21 0"/>
              <a:gd name="f23" fmla="*/ f22 f8 1"/>
            </a:gdLst>
            <a:ahLst>
              <a:ahXY gdRefX="f1" minX="f4" maxX="f6" gdRefY="f0" minY="f4" maxY="f5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16" r="f19" b="f23"/>
            <a:pathLst>
              <a:path w="21600" h="21600">
                <a:moveTo>
                  <a:pt x="f11" y="f4"/>
                </a:moveTo>
                <a:lnTo>
                  <a:pt x="f11" y="f12"/>
                </a:lnTo>
                <a:lnTo>
                  <a:pt x="f4" y="f12"/>
                </a:lnTo>
                <a:lnTo>
                  <a:pt x="f6" y="f5"/>
                </a:lnTo>
                <a:lnTo>
                  <a:pt x="f5" y="f12"/>
                </a:lnTo>
                <a:lnTo>
                  <a:pt x="f13" y="f12"/>
                </a:lnTo>
                <a:lnTo>
                  <a:pt x="f13" y="f4"/>
                </a:lnTo>
                <a:close/>
              </a:path>
            </a:pathLst>
          </a:custGeom>
          <a:solidFill>
            <a:srgbClr val="E3391D"/>
          </a:solidFill>
          <a:ln w="25560" cap="sq">
            <a:solidFill>
              <a:srgbClr val="385D8A"/>
            </a:solidFill>
            <a:prstDash val="solid"/>
            <a:miter/>
          </a:ln>
        </p:spPr>
        <p:txBody>
          <a:bodyPr vert="horz" wrap="square" lIns="90000" tIns="46800" rIns="90000" bIns="46800" anchor="ctr" anchorCtr="0" compatLnSpc="1">
            <a:no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34"/>
              <a:ea typeface="Microsoft YaHei" pitchFamily="2"/>
              <a:cs typeface="Mangal" pitchFamily="2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1143000" y="1995054"/>
            <a:ext cx="5881255" cy="3434105"/>
            <a:chOff x="1143000" y="571680"/>
            <a:chExt cx="6858000" cy="4857480"/>
          </a:xfrm>
        </p:grpSpPr>
        <p:sp>
          <p:nvSpPr>
            <p:cNvPr id="2" name="Скругленный прямоугольник 3"/>
            <p:cNvSpPr/>
            <p:nvPr/>
          </p:nvSpPr>
          <p:spPr>
            <a:xfrm>
              <a:off x="2143080" y="571680"/>
              <a:ext cx="4643640" cy="6426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Рефлексия</a:t>
              </a:r>
            </a:p>
          </p:txBody>
        </p:sp>
        <p:sp>
          <p:nvSpPr>
            <p:cNvPr id="4" name="Скругленный прямоугольник 8"/>
            <p:cNvSpPr/>
            <p:nvPr/>
          </p:nvSpPr>
          <p:spPr>
            <a:xfrm>
              <a:off x="1143000" y="2214719"/>
              <a:ext cx="6786720" cy="571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0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u="none" strike="noStrike" baseline="0">
                  <a:ln>
                    <a:noFill/>
                  </a:ln>
                  <a:solidFill>
                    <a:srgbClr val="FF0000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«Шесть шляп»</a:t>
              </a:r>
            </a:p>
          </p:txBody>
        </p:sp>
        <p:sp>
          <p:nvSpPr>
            <p:cNvPr id="5" name="Скругленный прямоугольник 9"/>
            <p:cNvSpPr/>
            <p:nvPr/>
          </p:nvSpPr>
          <p:spPr>
            <a:xfrm>
              <a:off x="1143000" y="3071880"/>
              <a:ext cx="6786720" cy="571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B05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«Синквейн»</a:t>
              </a:r>
            </a:p>
          </p:txBody>
        </p:sp>
        <p:sp>
          <p:nvSpPr>
            <p:cNvPr id="6" name="Скругленный прямоугольник 10"/>
            <p:cNvSpPr/>
            <p:nvPr/>
          </p:nvSpPr>
          <p:spPr>
            <a:xfrm>
              <a:off x="1143000" y="3929040"/>
              <a:ext cx="6786720" cy="571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0C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«Ассоциативная карта»</a:t>
              </a:r>
            </a:p>
          </p:txBody>
        </p:sp>
        <p:sp>
          <p:nvSpPr>
            <p:cNvPr id="7" name="Скругленный прямоугольник 11"/>
            <p:cNvSpPr/>
            <p:nvPr/>
          </p:nvSpPr>
          <p:spPr>
            <a:xfrm>
              <a:off x="1214280" y="4857840"/>
              <a:ext cx="6786720" cy="571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206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0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</a:t>
              </a:r>
              <a:r>
                <a:rPr lang="ru-RU" sz="2800" b="1" i="1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Лист пожеланий</a:t>
              </a:r>
              <a:r>
                <a:rPr lang="ru-RU" sz="2800" b="1" i="0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»</a:t>
              </a: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  <p:bldLst>
      <p:bldP spid="3" grpId="0"/>
      <p:bldP spid="2" grpId="0"/>
      <p:bldP spid="4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76280" y="249120"/>
            <a:ext cx="4748040" cy="60595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Snap Judgment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4929120" y="1357200"/>
            <a:ext cx="3819600" cy="483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50720" y="268200"/>
            <a:ext cx="8242560" cy="1158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&quot;технология развития критического мышления&quot;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1143000" y="1571759"/>
            <a:ext cx="7358040" cy="48574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681627" y="801339"/>
            <a:ext cx="6571227" cy="4129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4" descr="&quot;Худеем нескучно с Diets!&quot;: темы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6211800" y="2779560"/>
            <a:ext cx="2724119" cy="384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50720" y="268200"/>
            <a:ext cx="8242560" cy="11588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899999" y="1610591"/>
            <a:ext cx="8025791" cy="4515528"/>
          </a:xfrm>
        </p:spPr>
        <p:txBody>
          <a:bodyPr wrap="square" lIns="91440" tIns="45720" rIns="91440" bIns="45720">
            <a:noAutofit/>
          </a:bodyPr>
          <a:lstStyle/>
          <a:p>
            <a:pPr lv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/>
              <a:t>Изменилось отношение детей к урокам литературного чтения, русского языка, окружающего мира.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/>
              <a:t>Изменилось  отношение к собственным ошибкам и затруднениям, возникающим в ходе учебной деятельности.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/>
              <a:t>Изменилось отношение учеников к индивидуальной, групповой и коллективной работе.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/>
              <a:t>Повысился уровень интеллектуальных способностей учащихся.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/>
              <a:t>Формируется умение высказываться логично, задавать вопросы.</a:t>
            </a:r>
          </a:p>
          <a:p>
            <a:pPr lvl="0">
              <a:lnSpc>
                <a:spcPct val="80000"/>
              </a:lnSpc>
              <a:spcBef>
                <a:spcPts val="598"/>
              </a:spcBef>
              <a:buClr>
                <a:srgbClr val="000000"/>
              </a:buClr>
              <a:buSzPct val="100000"/>
              <a:buFont typeface="Arial" pitchFamily="34"/>
              <a:buChar char="•"/>
            </a:pPr>
            <a:r>
              <a:rPr lang="ru-RU" sz="2000" dirty="0"/>
              <a:t>Повысились активность детей на уроках, оживился интерес учащихся к познанию.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208080" y="353880"/>
            <a:ext cx="8942400" cy="651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Заголовок 1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450720" y="139680"/>
            <a:ext cx="8242560" cy="1792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Все про детей (6)"/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2288732" y="1739340"/>
            <a:ext cx="4943341" cy="370328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4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569026" y="464297"/>
            <a:ext cx="6380019" cy="245955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Текст 2"/>
          <p:cNvSpPr txBox="1">
            <a:spLocks noGrp="1"/>
          </p:cNvSpPr>
          <p:nvPr>
            <p:ph type="body" idx="4294967295"/>
          </p:nvPr>
        </p:nvSpPr>
        <p:spPr>
          <a:xfrm>
            <a:off x="1454728" y="2628900"/>
            <a:ext cx="6192982" cy="2166823"/>
          </a:xfrm>
        </p:spPr>
        <p:txBody>
          <a:bodyPr wrap="square" lIns="91440" tIns="45720" rIns="91440" bIns="45720">
            <a:noAutofit/>
          </a:bodyPr>
          <a:lstStyle/>
          <a:p>
            <a:pPr marL="342720" lvl="0" indent="-342720">
              <a:spcBef>
                <a:spcPts val="598"/>
              </a:spcBef>
              <a:tabLst>
                <a:tab pos="342720" algn="l"/>
                <a:tab pos="914040" algn="l"/>
                <a:tab pos="1828439" algn="l"/>
                <a:tab pos="2742839" algn="l"/>
                <a:tab pos="3657239" algn="l"/>
                <a:tab pos="4571639" algn="l"/>
                <a:tab pos="5486040" algn="l"/>
                <a:tab pos="6400440" algn="l"/>
                <a:tab pos="7314840" algn="l"/>
                <a:tab pos="8229240" algn="l"/>
                <a:tab pos="9143640" algn="l"/>
                <a:tab pos="10058040" algn="l"/>
              </a:tabLst>
            </a:pPr>
            <a:r>
              <a:rPr lang="ru-RU" sz="1800" b="1" i="1" dirty="0">
                <a:solidFill>
                  <a:srgbClr val="FF0000"/>
                </a:solidFill>
              </a:rPr>
              <a:t>                                 Результаты ТРКМ </a:t>
            </a:r>
            <a:r>
              <a:rPr lang="en-US" sz="1600" b="1" i="1" dirty="0">
                <a:solidFill>
                  <a:srgbClr val="BA0C25"/>
                </a:solidFill>
              </a:rPr>
              <a:t/>
            </a:r>
            <a:br>
              <a:rPr lang="en-US" sz="1600" b="1" i="1" dirty="0">
                <a:solidFill>
                  <a:srgbClr val="BA0C25"/>
                </a:solidFill>
              </a:rPr>
            </a:br>
            <a:r>
              <a:rPr lang="en-US" sz="1600" dirty="0">
                <a:solidFill>
                  <a:srgbClr val="BA0C25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формирование нового стиля мышления; 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развитие базовых качеств личности;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формирование культуры чтения и письма;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формирование умения задавать вопросы, </a:t>
            </a: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формулировать гипотезу;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стимулирование самостоятельной </a:t>
            </a: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поисковой </a:t>
            </a:r>
            <a:r>
              <a:rPr lang="ru-RU" sz="1800" i="1" dirty="0" smtClean="0">
                <a:solidFill>
                  <a:srgbClr val="002060"/>
                </a:solidFill>
              </a:rPr>
              <a:t>творческой </a:t>
            </a:r>
            <a:r>
              <a:rPr lang="ru-RU" sz="1800" i="1" dirty="0">
                <a:solidFill>
                  <a:srgbClr val="002060"/>
                </a:solidFill>
              </a:rPr>
              <a:t>деятельности;</a:t>
            </a:r>
            <a:br>
              <a:rPr lang="ru-RU" sz="1800" i="1" dirty="0">
                <a:solidFill>
                  <a:srgbClr val="002060"/>
                </a:solidFill>
              </a:rPr>
            </a:br>
            <a:r>
              <a:rPr lang="en-US" sz="1800" i="1" dirty="0">
                <a:solidFill>
                  <a:srgbClr val="002060"/>
                </a:solidFill>
              </a:rPr>
              <a:t>	</a:t>
            </a:r>
            <a:r>
              <a:rPr lang="ru-RU" sz="1800" i="1" dirty="0">
                <a:solidFill>
                  <a:srgbClr val="002060"/>
                </a:solidFill>
              </a:rPr>
              <a:t>запуск механизмов самообразования и </a:t>
            </a:r>
            <a:r>
              <a:rPr lang="en-US" sz="1800" i="1" dirty="0">
                <a:solidFill>
                  <a:srgbClr val="002060"/>
                </a:solidFill>
              </a:rPr>
              <a:t>			</a:t>
            </a:r>
            <a:r>
              <a:rPr lang="ru-RU" sz="1800" i="1" dirty="0">
                <a:solidFill>
                  <a:srgbClr val="002060"/>
                </a:solidFill>
              </a:rPr>
              <a:t>самоорганизации. 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rganization Chart 5"/>
          <p:cNvGrpSpPr/>
          <p:nvPr/>
        </p:nvGrpSpPr>
        <p:grpSpPr>
          <a:xfrm>
            <a:off x="985353" y="1101435"/>
            <a:ext cx="7233856" cy="4121689"/>
            <a:chOff x="611280" y="476280"/>
            <a:chExt cx="8064000" cy="5256000"/>
          </a:xfrm>
        </p:grpSpPr>
        <p:cxnSp>
          <p:nvCxnSpPr>
            <p:cNvPr id="3" name="_s1028"/>
            <p:cNvCxnSpPr>
              <a:stCxn id="9" idx="0"/>
              <a:endCxn id="6" idx="2"/>
            </p:cNvCxnSpPr>
            <p:nvPr/>
          </p:nvCxnSpPr>
          <p:spPr>
            <a:xfrm rot="16200000" flipV="1">
              <a:off x="5528880" y="1693079"/>
              <a:ext cx="1051200" cy="2822401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4" name="_s1029"/>
            <p:cNvCxnSpPr>
              <a:stCxn id="8" idx="0"/>
              <a:endCxn id="6" idx="2"/>
            </p:cNvCxnSpPr>
            <p:nvPr/>
          </p:nvCxnSpPr>
          <p:spPr>
            <a:xfrm rot="5400000" flipH="1" flipV="1">
              <a:off x="4117679" y="3104280"/>
              <a:ext cx="1051200" cy="12700"/>
            </a:xfrm>
            <a:prstGeom prst="bentConnector3">
              <a:avLst/>
            </a:prstGeom>
            <a:noFill/>
            <a:ln w="28440" cap="sq">
              <a:solidFill>
                <a:srgbClr val="000000"/>
              </a:solidFill>
              <a:prstDash val="solid"/>
              <a:miter/>
            </a:ln>
          </p:spPr>
        </p:cxnSp>
        <p:cxnSp>
          <p:nvCxnSpPr>
            <p:cNvPr id="5" name="_s1030"/>
            <p:cNvCxnSpPr>
              <a:stCxn id="7" idx="0"/>
              <a:endCxn id="6" idx="2"/>
            </p:cNvCxnSpPr>
            <p:nvPr/>
          </p:nvCxnSpPr>
          <p:spPr>
            <a:xfrm rot="5400000" flipH="1" flipV="1">
              <a:off x="2706479" y="1693081"/>
              <a:ext cx="1051200" cy="2822399"/>
            </a:xfrm>
            <a:prstGeom prst="bentConnector3">
              <a:avLst>
                <a:gd name="adj1" fmla="val 50000"/>
              </a:avLst>
            </a:prstGeom>
            <a:noFill/>
            <a:ln w="28440" cap="sq">
              <a:solidFill>
                <a:srgbClr val="000000"/>
              </a:solidFill>
              <a:prstDash val="solid"/>
              <a:miter/>
            </a:ln>
          </p:spPr>
        </p:cxnSp>
        <p:sp>
          <p:nvSpPr>
            <p:cNvPr id="6" name="_s1031"/>
            <p:cNvSpPr/>
            <p:nvPr/>
          </p:nvSpPr>
          <p:spPr>
            <a:xfrm>
              <a:off x="3433679" y="476280"/>
              <a:ext cx="2419200" cy="21024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CC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0" tIns="0" rIns="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1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angal" pitchFamily="2"/>
                </a:rPr>
                <a:t>Структура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1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angal" pitchFamily="2"/>
                </a:rPr>
                <a:t>урока</a:t>
              </a:r>
            </a:p>
          </p:txBody>
        </p:sp>
        <p:sp>
          <p:nvSpPr>
            <p:cNvPr id="7" name="_s1032"/>
            <p:cNvSpPr/>
            <p:nvPr/>
          </p:nvSpPr>
          <p:spPr>
            <a:xfrm>
              <a:off x="611280" y="3629880"/>
              <a:ext cx="2419200" cy="21024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F81B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0" tIns="0" rIns="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angal" pitchFamily="2"/>
                </a:rPr>
                <a:t>Вызов</a:t>
              </a:r>
            </a:p>
          </p:txBody>
        </p:sp>
        <p:sp>
          <p:nvSpPr>
            <p:cNvPr id="8" name="_s1033"/>
            <p:cNvSpPr/>
            <p:nvPr/>
          </p:nvSpPr>
          <p:spPr>
            <a:xfrm>
              <a:off x="3433679" y="3629880"/>
              <a:ext cx="2419200" cy="21024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F81B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0" tIns="0" rIns="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angal" pitchFamily="2"/>
                </a:rPr>
                <a:t>Осмысление</a:t>
              </a:r>
            </a:p>
          </p:txBody>
        </p:sp>
        <p:sp>
          <p:nvSpPr>
            <p:cNvPr id="9" name="_s1034"/>
            <p:cNvSpPr/>
            <p:nvPr/>
          </p:nvSpPr>
          <p:spPr>
            <a:xfrm>
              <a:off x="6256080" y="3629880"/>
              <a:ext cx="2419200" cy="210240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4F81B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0" tIns="0" rIns="0" bIns="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Microsoft YaHei" pitchFamily="2"/>
                  <a:cs typeface="Mangal" pitchFamily="2"/>
                </a:rPr>
                <a:t>Рефлексия</a:t>
              </a: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2026227" y="1381990"/>
            <a:ext cx="5372100" cy="4125371"/>
            <a:chOff x="1143000" y="500040"/>
            <a:chExt cx="6858000" cy="5786640"/>
          </a:xfrm>
        </p:grpSpPr>
        <p:sp>
          <p:nvSpPr>
            <p:cNvPr id="2" name="Скругленный прямоугольник 3"/>
            <p:cNvSpPr/>
            <p:nvPr/>
          </p:nvSpPr>
          <p:spPr>
            <a:xfrm>
              <a:off x="2500200" y="500040"/>
              <a:ext cx="3929040" cy="64296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000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3600" b="1" i="0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Вызов</a:t>
              </a:r>
            </a:p>
          </p:txBody>
        </p:sp>
        <p:sp>
          <p:nvSpPr>
            <p:cNvPr id="3" name="Стрелка вниз 4"/>
            <p:cNvSpPr/>
            <p:nvPr/>
          </p:nvSpPr>
          <p:spPr>
            <a:xfrm>
              <a:off x="4357800" y="1285919"/>
              <a:ext cx="484200" cy="857159"/>
            </a:xfrm>
            <a:custGeom>
              <a:avLst>
                <a:gd name="f0" fmla="val 15500"/>
                <a:gd name="f1" fmla="val 5400"/>
              </a:avLst>
              <a:gdLst>
                <a:gd name="f2" fmla="val w"/>
                <a:gd name="f3" fmla="val h"/>
                <a:gd name="f4" fmla="val 0"/>
                <a:gd name="f5" fmla="val 21600"/>
                <a:gd name="f6" fmla="val 10800"/>
                <a:gd name="f7" fmla="*/ f2 1 21600"/>
                <a:gd name="f8" fmla="*/ f3 1 21600"/>
                <a:gd name="f9" fmla="pin 0 f1 10800"/>
                <a:gd name="f10" fmla="pin 0 f0 21600"/>
                <a:gd name="f11" fmla="val f9"/>
                <a:gd name="f12" fmla="val f10"/>
                <a:gd name="f13" fmla="+- 21600 0 f9"/>
                <a:gd name="f14" fmla="*/ f9 f7 1"/>
                <a:gd name="f15" fmla="*/ f10 f8 1"/>
                <a:gd name="f16" fmla="*/ 0 f8 1"/>
                <a:gd name="f17" fmla="+- 21600 0 f12"/>
                <a:gd name="f18" fmla="*/ f11 f7 1"/>
                <a:gd name="f19" fmla="*/ f13 f7 1"/>
                <a:gd name="f20" fmla="*/ f17 f11 1"/>
                <a:gd name="f21" fmla="*/ f20 1 10800"/>
                <a:gd name="f22" fmla="+- f12 f21 0"/>
                <a:gd name="f23" fmla="*/ f22 f8 1"/>
              </a:gdLst>
              <a:ahLst>
                <a:ahXY gdRefX="f1" minX="f4" maxX="f6" gdRefY="f0" minY="f4" maxY="f5">
                  <a:pos x="f14" y="f15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18" t="f16" r="f19" b="f23"/>
              <a:pathLst>
                <a:path w="21600" h="21600">
                  <a:moveTo>
                    <a:pt x="f11" y="f4"/>
                  </a:moveTo>
                  <a:lnTo>
                    <a:pt x="f11" y="f12"/>
                  </a:lnTo>
                  <a:lnTo>
                    <a:pt x="f4" y="f12"/>
                  </a:lnTo>
                  <a:lnTo>
                    <a:pt x="f6" y="f5"/>
                  </a:lnTo>
                  <a:lnTo>
                    <a:pt x="f5" y="f12"/>
                  </a:lnTo>
                  <a:lnTo>
                    <a:pt x="f13" y="f12"/>
                  </a:lnTo>
                  <a:lnTo>
                    <a:pt x="f13" y="f4"/>
                  </a:lnTo>
                  <a:close/>
                </a:path>
              </a:pathLst>
            </a:custGeom>
            <a:solidFill>
              <a:srgbClr val="E3391D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4" name="Скругленный прямоугольник 8"/>
            <p:cNvSpPr/>
            <p:nvPr/>
          </p:nvSpPr>
          <p:spPr>
            <a:xfrm>
              <a:off x="1143000" y="2214719"/>
              <a:ext cx="6786720" cy="571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FFFF0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u="none" strike="noStrike" baseline="0">
                  <a:ln>
                    <a:noFill/>
                  </a:ln>
                  <a:solidFill>
                    <a:srgbClr val="FF0000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«Кластер»</a:t>
              </a:r>
            </a:p>
          </p:txBody>
        </p:sp>
        <p:sp>
          <p:nvSpPr>
            <p:cNvPr id="5" name="Скругленный прямоугольник 9"/>
            <p:cNvSpPr/>
            <p:nvPr/>
          </p:nvSpPr>
          <p:spPr>
            <a:xfrm>
              <a:off x="1143000" y="3071880"/>
              <a:ext cx="6786720" cy="571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B05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«Загадка»</a:t>
              </a:r>
            </a:p>
          </p:txBody>
        </p:sp>
        <p:sp>
          <p:nvSpPr>
            <p:cNvPr id="6" name="Скругленный прямоугольник 10"/>
            <p:cNvSpPr/>
            <p:nvPr/>
          </p:nvSpPr>
          <p:spPr>
            <a:xfrm>
              <a:off x="1143000" y="3929040"/>
              <a:ext cx="6786720" cy="571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70C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«Верите ли вы?»</a:t>
              </a:r>
            </a:p>
          </p:txBody>
        </p:sp>
        <p:sp>
          <p:nvSpPr>
            <p:cNvPr id="7" name="Скругленный прямоугольник 11"/>
            <p:cNvSpPr/>
            <p:nvPr/>
          </p:nvSpPr>
          <p:spPr>
            <a:xfrm>
              <a:off x="1214280" y="4857840"/>
              <a:ext cx="6786720" cy="57132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00206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</a:t>
              </a:r>
              <a:r>
                <a:rPr lang="ru-RU" sz="2800" b="1" i="1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Корзина идей</a:t>
              </a:r>
              <a:r>
                <a:rPr lang="ru-RU" sz="2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»</a:t>
              </a:r>
            </a:p>
          </p:txBody>
        </p:sp>
        <p:sp>
          <p:nvSpPr>
            <p:cNvPr id="8" name="Скругленный прямоугольник 12"/>
            <p:cNvSpPr/>
            <p:nvPr/>
          </p:nvSpPr>
          <p:spPr>
            <a:xfrm>
              <a:off x="1143000" y="5715000"/>
              <a:ext cx="6786720" cy="571680"/>
            </a:xfrm>
            <a:custGeom>
              <a:avLst>
                <a:gd name="f0" fmla="val 3600"/>
              </a:avLst>
              <a:gdLst>
                <a:gd name="f1" fmla="val 10800000"/>
                <a:gd name="f2" fmla="val 5400000"/>
                <a:gd name="f3" fmla="val 16200000"/>
                <a:gd name="f4" fmla="val w"/>
                <a:gd name="f5" fmla="val h"/>
                <a:gd name="f6" fmla="val ss"/>
                <a:gd name="f7" fmla="val 0"/>
                <a:gd name="f8" fmla="*/ 5419351 1 1725033"/>
                <a:gd name="f9" fmla="val 45"/>
                <a:gd name="f10" fmla="val 10800"/>
                <a:gd name="f11" fmla="val -2147483647"/>
                <a:gd name="f12" fmla="val 2147483647"/>
                <a:gd name="f13" fmla="abs f4"/>
                <a:gd name="f14" fmla="abs f5"/>
                <a:gd name="f15" fmla="abs f6"/>
                <a:gd name="f16" fmla="*/ f8 1 180"/>
                <a:gd name="f17" fmla="pin 0 f0 10800"/>
                <a:gd name="f18" fmla="+- 0 0 f2"/>
                <a:gd name="f19" fmla="?: f13 f4 1"/>
                <a:gd name="f20" fmla="?: f14 f5 1"/>
                <a:gd name="f21" fmla="?: f15 f6 1"/>
                <a:gd name="f22" fmla="*/ f9 f16 1"/>
                <a:gd name="f23" fmla="+- f7 f17 0"/>
                <a:gd name="f24" fmla="*/ f19 1 21600"/>
                <a:gd name="f25" fmla="*/ f20 1 21600"/>
                <a:gd name="f26" fmla="*/ 21600 f19 1"/>
                <a:gd name="f27" fmla="*/ 21600 f20 1"/>
                <a:gd name="f28" fmla="+- 0 0 f22"/>
                <a:gd name="f29" fmla="min f25 f24"/>
                <a:gd name="f30" fmla="*/ f26 1 f21"/>
                <a:gd name="f31" fmla="*/ f27 1 f21"/>
                <a:gd name="f32" fmla="*/ f28 f1 1"/>
                <a:gd name="f33" fmla="*/ f32 1 f8"/>
                <a:gd name="f34" fmla="+- f31 0 f17"/>
                <a:gd name="f35" fmla="+- f30 0 f17"/>
                <a:gd name="f36" fmla="*/ f17 f29 1"/>
                <a:gd name="f37" fmla="*/ f7 f29 1"/>
                <a:gd name="f38" fmla="*/ f23 f29 1"/>
                <a:gd name="f39" fmla="*/ f31 f29 1"/>
                <a:gd name="f40" fmla="*/ f30 f29 1"/>
                <a:gd name="f41" fmla="+- f33 0 f2"/>
                <a:gd name="f42" fmla="+- f37 0 f38"/>
                <a:gd name="f43" fmla="+- f38 0 f37"/>
                <a:gd name="f44" fmla="*/ f34 f29 1"/>
                <a:gd name="f45" fmla="*/ f35 f29 1"/>
                <a:gd name="f46" fmla="cos 1 f41"/>
                <a:gd name="f47" fmla="abs f42"/>
                <a:gd name="f48" fmla="abs f43"/>
                <a:gd name="f49" fmla="?: f42 f18 f2"/>
                <a:gd name="f50" fmla="?: f42 f2 f18"/>
                <a:gd name="f51" fmla="?: f42 f3 f2"/>
                <a:gd name="f52" fmla="?: f42 f2 f3"/>
                <a:gd name="f53" fmla="+- f39 0 f44"/>
                <a:gd name="f54" fmla="?: f43 f18 f2"/>
                <a:gd name="f55" fmla="?: f43 f2 f18"/>
                <a:gd name="f56" fmla="+- f40 0 f45"/>
                <a:gd name="f57" fmla="+- f44 0 f39"/>
                <a:gd name="f58" fmla="+- f45 0 f40"/>
                <a:gd name="f59" fmla="?: f42 0 f1"/>
                <a:gd name="f60" fmla="?: f42 f1 0"/>
                <a:gd name="f61" fmla="+- 0 0 f46"/>
                <a:gd name="f62" fmla="?: f42 f52 f51"/>
                <a:gd name="f63" fmla="?: f42 f51 f52"/>
                <a:gd name="f64" fmla="?: f43 f50 f49"/>
                <a:gd name="f65" fmla="abs f53"/>
                <a:gd name="f66" fmla="?: f53 0 f1"/>
                <a:gd name="f67" fmla="?: f53 f1 0"/>
                <a:gd name="f68" fmla="?: f53 f54 f55"/>
                <a:gd name="f69" fmla="abs f56"/>
                <a:gd name="f70" fmla="abs f57"/>
                <a:gd name="f71" fmla="?: f56 f18 f2"/>
                <a:gd name="f72" fmla="?: f56 f2 f18"/>
                <a:gd name="f73" fmla="?: f56 f3 f2"/>
                <a:gd name="f74" fmla="?: f56 f2 f3"/>
                <a:gd name="f75" fmla="abs f58"/>
                <a:gd name="f76" fmla="?: f58 f18 f2"/>
                <a:gd name="f77" fmla="?: f58 f2 f18"/>
                <a:gd name="f78" fmla="?: f58 f60 f59"/>
                <a:gd name="f79" fmla="?: f58 f59 f60"/>
                <a:gd name="f80" fmla="*/ f17 f61 1"/>
                <a:gd name="f81" fmla="?: f43 f63 f62"/>
                <a:gd name="f82" fmla="?: f43 f67 f66"/>
                <a:gd name="f83" fmla="?: f43 f66 f67"/>
                <a:gd name="f84" fmla="?: f56 f74 f73"/>
                <a:gd name="f85" fmla="?: f56 f73 f74"/>
                <a:gd name="f86" fmla="?: f57 f72 f71"/>
                <a:gd name="f87" fmla="?: f42 f78 f79"/>
                <a:gd name="f88" fmla="?: f42 f76 f77"/>
                <a:gd name="f89" fmla="*/ f80 3163 1"/>
                <a:gd name="f90" fmla="?: f53 f82 f83"/>
                <a:gd name="f91" fmla="?: f57 f85 f84"/>
                <a:gd name="f92" fmla="*/ f89 1 7636"/>
                <a:gd name="f93" fmla="+- f7 f92 0"/>
                <a:gd name="f94" fmla="+- f30 0 f92"/>
                <a:gd name="f95" fmla="+- f31 0 f92"/>
                <a:gd name="f96" fmla="*/ f93 f29 1"/>
                <a:gd name="f97" fmla="*/ f94 f29 1"/>
                <a:gd name="f98" fmla="*/ f95 f29 1"/>
              </a:gdLst>
              <a:ahLst>
                <a:ahXY gdRefX="f0" minX="f7" maxX="f10">
                  <a:pos x="f36" y="f3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96" t="f96" r="f97" b="f98"/>
              <a:pathLst>
                <a:path>
                  <a:moveTo>
                    <a:pt x="f38" y="f37"/>
                  </a:moveTo>
                  <a:arcTo wR="f47" hR="f48" stAng="f81" swAng="f64"/>
                  <a:lnTo>
                    <a:pt x="f37" y="f44"/>
                  </a:lnTo>
                  <a:arcTo wR="f48" hR="f65" stAng="f90" swAng="f68"/>
                  <a:lnTo>
                    <a:pt x="f45" y="f39"/>
                  </a:lnTo>
                  <a:arcTo wR="f69" hR="f70" stAng="f91" swAng="f86"/>
                  <a:lnTo>
                    <a:pt x="f40" y="f38"/>
                  </a:lnTo>
                  <a:arcTo wR="f75" hR="f47" stAng="f87" swAng="f88"/>
                  <a:close/>
                </a:path>
              </a:pathLst>
            </a:custGeom>
            <a:solidFill>
              <a:srgbClr val="7030A0"/>
            </a:solidFill>
            <a:ln w="25560" cap="sq">
              <a:solidFill>
                <a:srgbClr val="385D8A"/>
              </a:solidFill>
              <a:prstDash val="solid"/>
              <a:miter/>
            </a:ln>
          </p:spPr>
          <p:txBody>
            <a:bodyPr vert="horz" wrap="squar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800" b="1" i="1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Arial Black" pitchFamily="34"/>
                  <a:ea typeface="Microsoft YaHei" pitchFamily="2"/>
                  <a:cs typeface="Mangal" pitchFamily="2"/>
                </a:rPr>
                <a:t>«Мозговой штурм»</a:t>
              </a: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381991" y="1202712"/>
            <a:ext cx="6109854" cy="447558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ctangle 2"/>
          <p:cNvPicPr>
            <a:picLocks noChangeAspect="1"/>
          </p:cNvPicPr>
          <p:nvPr/>
        </p:nvPicPr>
        <p:blipFill>
          <a:blip r:embed="rId3">
            <a:lum bright="-50000"/>
            <a:alphaModFix/>
          </a:blip>
          <a:srcRect/>
          <a:stretch>
            <a:fillRect/>
          </a:stretch>
        </p:blipFill>
        <p:spPr>
          <a:xfrm>
            <a:off x="1260932" y="689030"/>
            <a:ext cx="6280200" cy="144384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8" name="Группа 27"/>
          <p:cNvGrpSpPr/>
          <p:nvPr/>
        </p:nvGrpSpPr>
        <p:grpSpPr>
          <a:xfrm>
            <a:off x="1085581" y="2431473"/>
            <a:ext cx="7255652" cy="3323814"/>
            <a:chOff x="285480" y="2286000"/>
            <a:chExt cx="8458199" cy="4071959"/>
          </a:xfrm>
        </p:grpSpPr>
        <p:sp>
          <p:nvSpPr>
            <p:cNvPr id="3" name="Oval 11"/>
            <p:cNvSpPr/>
            <p:nvPr/>
          </p:nvSpPr>
          <p:spPr>
            <a:xfrm>
              <a:off x="5714640" y="4786200"/>
              <a:ext cx="2016360" cy="10079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B0F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Отвечает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 на вопрос</a:t>
              </a:r>
              <a:r>
                <a:rPr lang="ru-RU" sz="1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ы</a:t>
              </a:r>
            </a:p>
          </p:txBody>
        </p:sp>
        <p:sp>
          <p:nvSpPr>
            <p:cNvPr id="4" name="Oval 15"/>
            <p:cNvSpPr/>
            <p:nvPr/>
          </p:nvSpPr>
          <p:spPr>
            <a:xfrm>
              <a:off x="6357600" y="3286079"/>
              <a:ext cx="2386079" cy="100979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00CC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Обозначает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признак предмета</a:t>
              </a:r>
            </a:p>
          </p:txBody>
        </p:sp>
        <p:sp>
          <p:nvSpPr>
            <p:cNvPr id="5" name="Oval 10"/>
            <p:cNvSpPr/>
            <p:nvPr/>
          </p:nvSpPr>
          <p:spPr>
            <a:xfrm>
              <a:off x="1643040" y="3286079"/>
              <a:ext cx="1633320" cy="574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Изменяется</a:t>
              </a:r>
            </a:p>
          </p:txBody>
        </p:sp>
        <p:sp>
          <p:nvSpPr>
            <p:cNvPr id="6" name="Oval 13"/>
            <p:cNvSpPr/>
            <p:nvPr/>
          </p:nvSpPr>
          <p:spPr>
            <a:xfrm>
              <a:off x="285480" y="2571839"/>
              <a:ext cx="1357560" cy="500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C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числам</a:t>
              </a:r>
            </a:p>
          </p:txBody>
        </p:sp>
        <p:sp>
          <p:nvSpPr>
            <p:cNvPr id="7" name="Oval 14"/>
            <p:cNvSpPr/>
            <p:nvPr/>
          </p:nvSpPr>
          <p:spPr>
            <a:xfrm>
              <a:off x="5072039" y="2286000"/>
              <a:ext cx="1800000" cy="9367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E3391D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 dirty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Часть речи</a:t>
              </a:r>
            </a:p>
          </p:txBody>
        </p:sp>
        <p:sp>
          <p:nvSpPr>
            <p:cNvPr id="8" name="Oval 10"/>
            <p:cNvSpPr/>
            <p:nvPr/>
          </p:nvSpPr>
          <p:spPr>
            <a:xfrm>
              <a:off x="2786040" y="3643199"/>
              <a:ext cx="3527279" cy="149543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b="1" i="1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Microsoft YaHei" pitchFamily="2"/>
                  <a:cs typeface="Mangal" pitchFamily="2"/>
                </a:rPr>
                <a:t>Имя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2400" b="1" i="1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Microsoft YaHei" pitchFamily="2"/>
                  <a:cs typeface="Mangal" pitchFamily="2"/>
                </a:rPr>
                <a:t>прилагательное</a:t>
              </a:r>
            </a:p>
          </p:txBody>
        </p:sp>
        <p:sp>
          <p:nvSpPr>
            <p:cNvPr id="9" name="Oval 12"/>
            <p:cNvSpPr/>
            <p:nvPr/>
          </p:nvSpPr>
          <p:spPr>
            <a:xfrm>
              <a:off x="642600" y="4357800"/>
              <a:ext cx="2157480" cy="936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934BC9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В предложении</a:t>
              </a:r>
            </a:p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является</a:t>
              </a:r>
            </a:p>
          </p:txBody>
        </p:sp>
        <p:sp>
          <p:nvSpPr>
            <p:cNvPr id="10" name="Oval 13"/>
            <p:cNvSpPr/>
            <p:nvPr/>
          </p:nvSpPr>
          <p:spPr>
            <a:xfrm>
              <a:off x="1785600" y="2571839"/>
              <a:ext cx="1214639" cy="500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C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родам</a:t>
              </a:r>
            </a:p>
          </p:txBody>
        </p:sp>
        <p:sp>
          <p:nvSpPr>
            <p:cNvPr id="11" name="Oval 13"/>
            <p:cNvSpPr/>
            <p:nvPr/>
          </p:nvSpPr>
          <p:spPr>
            <a:xfrm>
              <a:off x="3143160" y="2571839"/>
              <a:ext cx="1357200" cy="500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C00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34"/>
                  <a:ea typeface="Arial" pitchFamily="34"/>
                  <a:cs typeface="Arial" pitchFamily="34"/>
                </a:rPr>
                <a:t>падежам</a:t>
              </a:r>
            </a:p>
          </p:txBody>
        </p:sp>
        <p:sp>
          <p:nvSpPr>
            <p:cNvPr id="12" name="Прямая соединительная линия 18"/>
            <p:cNvSpPr/>
            <p:nvPr/>
          </p:nvSpPr>
          <p:spPr>
            <a:xfrm flipH="1" flipV="1">
              <a:off x="1214279" y="3071520"/>
              <a:ext cx="668161" cy="29844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Прямая соединительная линия 21"/>
            <p:cNvSpPr/>
            <p:nvPr/>
          </p:nvSpPr>
          <p:spPr>
            <a:xfrm flipH="1">
              <a:off x="2356920" y="3071880"/>
              <a:ext cx="34920" cy="214199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4" name="Прямая соединительная линия 23"/>
            <p:cNvSpPr/>
            <p:nvPr/>
          </p:nvSpPr>
          <p:spPr>
            <a:xfrm flipV="1">
              <a:off x="3143160" y="3071880"/>
              <a:ext cx="500040" cy="35712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15" name="Oval 13"/>
            <p:cNvSpPr/>
            <p:nvPr/>
          </p:nvSpPr>
          <p:spPr>
            <a:xfrm>
              <a:off x="857159" y="5572080"/>
              <a:ext cx="1643039" cy="500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030A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определением</a:t>
              </a:r>
            </a:p>
          </p:txBody>
        </p:sp>
        <p:sp>
          <p:nvSpPr>
            <p:cNvPr id="16" name="Oval 13"/>
            <p:cNvSpPr/>
            <p:nvPr/>
          </p:nvSpPr>
          <p:spPr>
            <a:xfrm>
              <a:off x="2786040" y="5572080"/>
              <a:ext cx="1500119" cy="500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7030A0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сказуемым</a:t>
              </a:r>
            </a:p>
          </p:txBody>
        </p:sp>
        <p:sp>
          <p:nvSpPr>
            <p:cNvPr id="17" name="Oval 13"/>
            <p:cNvSpPr/>
            <p:nvPr/>
          </p:nvSpPr>
          <p:spPr>
            <a:xfrm>
              <a:off x="5072040" y="5857919"/>
              <a:ext cx="1214639" cy="500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1859C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Какой?</a:t>
              </a:r>
            </a:p>
          </p:txBody>
        </p:sp>
        <p:sp>
          <p:nvSpPr>
            <p:cNvPr id="18" name="Oval 13"/>
            <p:cNvSpPr/>
            <p:nvPr/>
          </p:nvSpPr>
          <p:spPr>
            <a:xfrm>
              <a:off x="7072200" y="5857919"/>
              <a:ext cx="1214639" cy="5000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31859C"/>
            </a:solidFill>
            <a:ln w="9360" cap="sq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>
              <a:noAutofit/>
            </a:bodyPr>
            <a:lstStyle/>
            <a:p>
              <a:pPr marL="0" marR="0" lvl="0" indent="0" algn="ctr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ru-RU" sz="1800" b="1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34"/>
                  <a:ea typeface="Arial" pitchFamily="34"/>
                  <a:cs typeface="Arial" pitchFamily="34"/>
                </a:rPr>
                <a:t>Чей?</a:t>
              </a:r>
            </a:p>
          </p:txBody>
        </p:sp>
        <p:sp>
          <p:nvSpPr>
            <p:cNvPr id="19" name="Прямая соединительная линия 29"/>
            <p:cNvSpPr/>
            <p:nvPr/>
          </p:nvSpPr>
          <p:spPr>
            <a:xfrm flipV="1">
              <a:off x="5286240" y="3214440"/>
              <a:ext cx="428400" cy="50004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0" name="Прямая соединительная линия 31"/>
            <p:cNvSpPr/>
            <p:nvPr/>
          </p:nvSpPr>
          <p:spPr>
            <a:xfrm flipV="1">
              <a:off x="6215039" y="4000680"/>
              <a:ext cx="285481" cy="14256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1" name="Прямая соединительная линия 33"/>
            <p:cNvSpPr/>
            <p:nvPr/>
          </p:nvSpPr>
          <p:spPr>
            <a:xfrm>
              <a:off x="6000480" y="4786200"/>
              <a:ext cx="142920" cy="7164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2" name="Прямая соединительная линия 35"/>
            <p:cNvSpPr/>
            <p:nvPr/>
          </p:nvSpPr>
          <p:spPr>
            <a:xfrm flipV="1">
              <a:off x="5929200" y="5646240"/>
              <a:ext cx="152640" cy="21132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3" name="Прямая соединительная линия 37"/>
            <p:cNvSpPr/>
            <p:nvPr/>
          </p:nvSpPr>
          <p:spPr>
            <a:xfrm>
              <a:off x="7507440" y="5646600"/>
              <a:ext cx="172800" cy="211319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4" name="Прямая соединительная линия 39"/>
            <p:cNvSpPr/>
            <p:nvPr/>
          </p:nvSpPr>
          <p:spPr>
            <a:xfrm>
              <a:off x="2786040" y="4643280"/>
              <a:ext cx="214200" cy="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5" name="Прямая соединительная линия 43"/>
            <p:cNvSpPr/>
            <p:nvPr/>
          </p:nvSpPr>
          <p:spPr>
            <a:xfrm flipV="1">
              <a:off x="1428120" y="5286240"/>
              <a:ext cx="214199" cy="28584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6" name="Прямая соединительная линия 46"/>
            <p:cNvSpPr/>
            <p:nvPr/>
          </p:nvSpPr>
          <p:spPr>
            <a:xfrm>
              <a:off x="2357280" y="5214960"/>
              <a:ext cx="785880" cy="428760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  <p:sp>
          <p:nvSpPr>
            <p:cNvPr id="27" name="Прямая соединительная линия 48"/>
            <p:cNvSpPr/>
            <p:nvPr/>
          </p:nvSpPr>
          <p:spPr>
            <a:xfrm>
              <a:off x="3035880" y="3776760"/>
              <a:ext cx="265320" cy="85679"/>
            </a:xfrm>
            <a:prstGeom prst="line">
              <a:avLst/>
            </a:prstGeom>
            <a:noFill/>
            <a:ln w="9360" cap="sq">
              <a:solidFill>
                <a:srgbClr val="4A7EBB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>
              <a:no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ru-RU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34"/>
                <a:ea typeface="Microsoft YaHei" pitchFamily="2"/>
                <a:cs typeface="Mangal" pitchFamily="2"/>
              </a:endParaRPr>
            </a:p>
          </p:txBody>
        </p:sp>
      </p:grp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бычн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азвание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11111</Template>
  <TotalTime>10</TotalTime>
  <Words>323</Words>
  <Application>Microsoft Office PowerPoint</Application>
  <PresentationFormat>Экран (4:3)</PresentationFormat>
  <Paragraphs>90</Paragraphs>
  <Slides>22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22</vt:i4>
      </vt:variant>
    </vt:vector>
  </HeadingPairs>
  <TitlesOfParts>
    <vt:vector size="32" baseType="lpstr">
      <vt:lpstr>Arial Unicode MS</vt:lpstr>
      <vt:lpstr>Microsoft YaHei</vt:lpstr>
      <vt:lpstr>Arial</vt:lpstr>
      <vt:lpstr>Arial Black</vt:lpstr>
      <vt:lpstr>Calibri</vt:lpstr>
      <vt:lpstr>Mangal</vt:lpstr>
      <vt:lpstr>Tahoma</vt:lpstr>
      <vt:lpstr>Times New Roman</vt:lpstr>
      <vt:lpstr>Обычный</vt:lpstr>
      <vt:lpstr>Название1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3</cp:revision>
  <dcterms:created xsi:type="dcterms:W3CDTF">2015-01-21T15:29:10Z</dcterms:created>
  <dcterms:modified xsi:type="dcterms:W3CDTF">2015-01-21T17:02:06Z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0008004a6d0000000000010262500207f7000400038000</vt:lpwstr>
  </property>
</Properties>
</file>