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9"/>
  </p:notesMasterIdLst>
  <p:handoutMasterIdLst>
    <p:handoutMasterId r:id="rId20"/>
  </p:handoutMasterIdLst>
  <p:sldIdLst>
    <p:sldId id="262" r:id="rId2"/>
    <p:sldId id="263" r:id="rId3"/>
    <p:sldId id="260" r:id="rId4"/>
    <p:sldId id="265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9" r:id="rId17"/>
    <p:sldId id="27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44" autoAdjust="0"/>
    <p:restoredTop sz="94643" autoAdjust="0"/>
  </p:normalViewPr>
  <p:slideViewPr>
    <p:cSldViewPr>
      <p:cViewPr>
        <p:scale>
          <a:sx n="60" d="100"/>
          <a:sy n="60" d="100"/>
        </p:scale>
        <p:origin x="-782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2395" y="-7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E9803-2047-42BD-905F-FF041F49643A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C36CC-1B9E-44A6-946C-582B027CF8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D6077-7BB2-4553-A8B6-658E113A1A91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4C8A2-FB44-4945-A307-69139D24D2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311EB48-4E71-4064-B452-4626603E1A51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0FF5AA3-45A6-4C9A-B3C1-566D634C3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EB48-4E71-4064-B452-4626603E1A51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5AA3-45A6-4C9A-B3C1-566D634C3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EB48-4E71-4064-B452-4626603E1A51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5AA3-45A6-4C9A-B3C1-566D634C3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EB48-4E71-4064-B452-4626603E1A51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5AA3-45A6-4C9A-B3C1-566D634C3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EB48-4E71-4064-B452-4626603E1A51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5AA3-45A6-4C9A-B3C1-566D634C3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EB48-4E71-4064-B452-4626603E1A51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5AA3-45A6-4C9A-B3C1-566D634C3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11EB48-4E71-4064-B452-4626603E1A51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FF5AA3-45A6-4C9A-B3C1-566D634C33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311EB48-4E71-4064-B452-4626603E1A51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0FF5AA3-45A6-4C9A-B3C1-566D634C3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EB48-4E71-4064-B452-4626603E1A51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5AA3-45A6-4C9A-B3C1-566D634C3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EB48-4E71-4064-B452-4626603E1A51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5AA3-45A6-4C9A-B3C1-566D634C3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1EB48-4E71-4064-B452-4626603E1A51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5AA3-45A6-4C9A-B3C1-566D634C3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311EB48-4E71-4064-B452-4626603E1A51}" type="datetimeFigureOut">
              <a:rPr lang="ru-RU" smtClean="0"/>
              <a:pPr/>
              <a:t>13.12.2014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0FF5AA3-45A6-4C9A-B3C1-566D634C3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5800" y="1196751"/>
            <a:ext cx="7772400" cy="1872209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ГОУ ДПО</a:t>
            </a:r>
            <a:b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</a:b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«Нижегородский Институт Развития Образования»</a:t>
            </a:r>
            <a:endParaRPr lang="ru-RU" sz="28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755576" y="4293096"/>
            <a:ext cx="7632848" cy="2000264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Сценарий учебного занятия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по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теме:</a:t>
            </a:r>
          </a:p>
          <a:p>
            <a:pPr algn="l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«Опора тела и движение»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5789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+mn-lt"/>
              </a:rPr>
              <a:t>План урока: </a:t>
            </a:r>
            <a:r>
              <a:rPr lang="ru-RU" sz="3200" b="1" dirty="0" smtClean="0">
                <a:solidFill>
                  <a:srgbClr val="7030A0"/>
                </a:solidFill>
                <a:latin typeface="+mn-lt"/>
              </a:rPr>
              <a:t>Опора тела и движение.</a:t>
            </a:r>
            <a:endParaRPr lang="ru-RU" sz="32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00808"/>
            <a:ext cx="8401080" cy="48737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1.Организационный момент.</a:t>
            </a:r>
          </a:p>
          <a:p>
            <a:pPr>
              <a:buNone/>
            </a:pPr>
            <a:r>
              <a:rPr lang="ru-RU" dirty="0" smtClean="0"/>
              <a:t>2.Актуализация знаний. Проверка домашнего задания.</a:t>
            </a:r>
          </a:p>
          <a:p>
            <a:pPr>
              <a:buNone/>
            </a:pPr>
            <a:r>
              <a:rPr lang="ru-RU" dirty="0" smtClean="0"/>
              <a:t>2.1.Индивидуальные задания.</a:t>
            </a:r>
          </a:p>
          <a:p>
            <a:pPr>
              <a:buNone/>
            </a:pPr>
            <a:r>
              <a:rPr lang="ru-RU" dirty="0" smtClean="0"/>
              <a:t>2.2.Фронтальный опрос.</a:t>
            </a:r>
          </a:p>
          <a:p>
            <a:pPr>
              <a:buNone/>
            </a:pPr>
            <a:r>
              <a:rPr lang="ru-RU" dirty="0" smtClean="0"/>
              <a:t>3.Самоопределение к деятельности.</a:t>
            </a:r>
          </a:p>
          <a:p>
            <a:pPr>
              <a:buNone/>
            </a:pPr>
            <a:r>
              <a:rPr lang="ru-RU" dirty="0" smtClean="0"/>
              <a:t>4.Работа по теме.</a:t>
            </a:r>
          </a:p>
          <a:p>
            <a:pPr>
              <a:buNone/>
            </a:pPr>
            <a:r>
              <a:rPr lang="ru-RU" dirty="0" smtClean="0"/>
              <a:t>4.1.Беседа.</a:t>
            </a:r>
          </a:p>
          <a:p>
            <a:pPr>
              <a:buNone/>
            </a:pPr>
            <a:r>
              <a:rPr lang="ru-RU" dirty="0" smtClean="0"/>
              <a:t>      Опора тела.</a:t>
            </a:r>
          </a:p>
          <a:p>
            <a:pPr>
              <a:buNone/>
            </a:pPr>
            <a:r>
              <a:rPr lang="ru-RU" dirty="0" smtClean="0"/>
              <a:t>      Физкультминутка (Наблюдение).</a:t>
            </a:r>
          </a:p>
          <a:p>
            <a:pPr>
              <a:buNone/>
            </a:pPr>
            <a:r>
              <a:rPr lang="ru-RU" dirty="0" smtClean="0"/>
              <a:t>      Движение.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79512" y="1143000"/>
            <a:ext cx="7978651" cy="543083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4.2.Практическая работа.</a:t>
            </a:r>
          </a:p>
          <a:p>
            <a:pPr>
              <a:buNone/>
            </a:pPr>
            <a:r>
              <a:rPr lang="ru-RU" dirty="0" smtClean="0"/>
              <a:t>       Правила выработки хорошей осанки.</a:t>
            </a:r>
          </a:p>
          <a:p>
            <a:pPr>
              <a:buNone/>
            </a:pPr>
            <a:r>
              <a:rPr lang="ru-RU" dirty="0" smtClean="0"/>
              <a:t>5.Закрепление изученного материала.</a:t>
            </a:r>
          </a:p>
          <a:p>
            <a:pPr>
              <a:buNone/>
            </a:pPr>
            <a:r>
              <a:rPr lang="ru-RU" dirty="0" smtClean="0"/>
              <a:t>       Выполнение заданий.</a:t>
            </a:r>
          </a:p>
          <a:p>
            <a:pPr>
              <a:buNone/>
            </a:pPr>
            <a:r>
              <a:rPr lang="ru-RU" dirty="0" smtClean="0"/>
              <a:t>6.Подведение итогов урока.</a:t>
            </a:r>
          </a:p>
          <a:p>
            <a:pPr>
              <a:buNone/>
            </a:pPr>
            <a:r>
              <a:rPr lang="ru-RU" dirty="0" smtClean="0"/>
              <a:t>    Рефлексия.</a:t>
            </a:r>
          </a:p>
          <a:p>
            <a:pPr>
              <a:buNone/>
            </a:pPr>
            <a:r>
              <a:rPr lang="ru-RU" dirty="0" smtClean="0"/>
              <a:t>    Резюме.</a:t>
            </a:r>
          </a:p>
          <a:p>
            <a:pPr>
              <a:buNone/>
            </a:pPr>
            <a:r>
              <a:rPr lang="ru-RU" dirty="0" smtClean="0"/>
              <a:t>    Домашнее задание.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8580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+mn-lt"/>
              </a:rPr>
              <a:t>Методы преподавания:</a:t>
            </a:r>
            <a:endParaRPr lang="ru-RU" sz="36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7030A0"/>
                </a:solidFill>
              </a:rPr>
              <a:t>По взаимодействия учителя и учащихся: </a:t>
            </a:r>
            <a:r>
              <a:rPr lang="ru-RU" dirty="0" smtClean="0"/>
              <a:t>изложение, беседа, самостоятельная работа.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7030A0"/>
                </a:solidFill>
              </a:rPr>
              <a:t>По источникам знаний</a:t>
            </a:r>
            <a:r>
              <a:rPr lang="ru-RU" dirty="0" smtClean="0">
                <a:solidFill>
                  <a:srgbClr val="C00000"/>
                </a:solidFill>
              </a:rPr>
              <a:t>: </a:t>
            </a:r>
            <a:r>
              <a:rPr lang="ru-RU" dirty="0" smtClean="0"/>
              <a:t>словесные, наглядные, практические.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7030A0"/>
                </a:solidFill>
              </a:rPr>
              <a:t>По характеру познавательной деятельности: </a:t>
            </a:r>
            <a:r>
              <a:rPr lang="ru-RU" dirty="0" smtClean="0"/>
              <a:t>объяснительно-иллюстративный, репродуктивный, проблемный, исследовательский, частично-поисковый.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+mn-lt"/>
              </a:rPr>
              <a:t>Этап урока:</a:t>
            </a:r>
            <a:r>
              <a:rPr lang="ru-RU" dirty="0" smtClean="0">
                <a:latin typeface="+mn-lt"/>
              </a:rPr>
              <a:t/>
            </a:r>
            <a:br>
              <a:rPr lang="ru-RU" dirty="0" smtClean="0">
                <a:latin typeface="+mn-lt"/>
              </a:rPr>
            </a:br>
            <a:r>
              <a:rPr lang="ru-RU" dirty="0" smtClean="0">
                <a:latin typeface="+mn-lt"/>
              </a:rPr>
              <a:t> </a:t>
            </a:r>
            <a:r>
              <a:rPr lang="ru-RU" dirty="0" smtClean="0">
                <a:solidFill>
                  <a:srgbClr val="7030A0"/>
                </a:solidFill>
                <a:latin typeface="+mn-lt"/>
              </a:rPr>
              <a:t>мотивационно – ориентировочный </a:t>
            </a:r>
            <a:endParaRPr lang="ru-RU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>
              <a:buNone/>
            </a:pPr>
            <a:r>
              <a:rPr lang="ru-RU" sz="2400" b="1" dirty="0" smtClean="0"/>
              <a:t>1. Вхождение в контакт.</a:t>
            </a:r>
          </a:p>
          <a:p>
            <a:pPr marL="566928" indent="-457200">
              <a:buAutoNum type="arabicPeriod"/>
            </a:pPr>
            <a:endParaRPr lang="ru-RU" sz="2400" b="1" dirty="0" smtClean="0"/>
          </a:p>
          <a:p>
            <a:pPr marL="566928" indent="-457200">
              <a:buNone/>
            </a:pPr>
            <a:r>
              <a:rPr lang="ru-RU" sz="2400" b="1" dirty="0" smtClean="0"/>
              <a:t>2. Актуализация субъективного опыта обучающихся</a:t>
            </a:r>
            <a:r>
              <a:rPr lang="ru-RU" sz="2400" b="1" i="1" dirty="0" smtClean="0"/>
              <a:t>. </a:t>
            </a:r>
            <a:r>
              <a:rPr lang="ru-RU" sz="2400" i="1" dirty="0" smtClean="0"/>
              <a:t>(Включение каждого в конкретную деятельность на уже освоенном материале: проверка домашнего задания, работа по группам и фронтальный опрос.)</a:t>
            </a:r>
          </a:p>
          <a:p>
            <a:pPr marL="566928" indent="-457200">
              <a:buAutoNum type="arabicPeriod" startAt="2"/>
            </a:pPr>
            <a:endParaRPr lang="ru-RU" sz="2400" dirty="0" smtClean="0"/>
          </a:p>
          <a:p>
            <a:pPr>
              <a:buNone/>
            </a:pPr>
            <a:r>
              <a:rPr lang="ru-RU" sz="2400" b="1" dirty="0" smtClean="0"/>
              <a:t>3. Создание проблемной ситуации</a:t>
            </a:r>
            <a:r>
              <a:rPr lang="ru-RU" sz="2400" b="1" i="1" dirty="0" smtClean="0"/>
              <a:t>. </a:t>
            </a:r>
            <a:r>
              <a:rPr lang="ru-RU" sz="2400" i="1" dirty="0" smtClean="0"/>
              <a:t>(Создание мотивационной ситуации: учитель читает стихотворение.)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+mn-lt"/>
              </a:rPr>
              <a:t>Этап урока: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err="1" smtClean="0">
                <a:solidFill>
                  <a:srgbClr val="7030A0"/>
                </a:solidFill>
                <a:latin typeface="+mn-lt"/>
              </a:rPr>
              <a:t>операционно</a:t>
            </a:r>
            <a:r>
              <a:rPr lang="ru-RU" dirty="0" smtClean="0">
                <a:solidFill>
                  <a:srgbClr val="7030A0"/>
                </a:solidFill>
                <a:latin typeface="+mn-lt"/>
              </a:rPr>
              <a:t> – исполнительский</a:t>
            </a:r>
            <a:endParaRPr lang="ru-RU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564904"/>
            <a:ext cx="8219256" cy="4009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1. </a:t>
            </a:r>
            <a:r>
              <a:rPr lang="ru-RU" sz="2400" b="1" dirty="0" err="1" smtClean="0"/>
              <a:t>Целеполагание</a:t>
            </a:r>
            <a:r>
              <a:rPr lang="ru-RU" sz="2400" b="1" dirty="0" smtClean="0"/>
              <a:t> и планирование. </a:t>
            </a:r>
            <a:r>
              <a:rPr lang="ru-RU" sz="2400" i="1" dirty="0" smtClean="0"/>
              <a:t>(Учитель формулирует цель урока и постепенно раскрывает  в ходе беседы план урока.)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b="1" dirty="0" smtClean="0"/>
              <a:t>2. Поиск способа решения проблемной ситуации</a:t>
            </a:r>
            <a:r>
              <a:rPr lang="ru-RU" sz="2400" b="1" i="1" dirty="0" smtClean="0"/>
              <a:t>. </a:t>
            </a:r>
            <a:r>
              <a:rPr lang="ru-RU" sz="2400" i="1" dirty="0" smtClean="0"/>
              <a:t>(После изложения новой темы и практической работы обучающиеся анализируют полученный  материал и на основе его делают свои выводы.)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+mn-lt"/>
              </a:rPr>
              <a:t>Этап урока:</a:t>
            </a:r>
            <a:r>
              <a:rPr lang="ru-RU" dirty="0" smtClean="0">
                <a:latin typeface="+mn-lt"/>
              </a:rPr>
              <a:t/>
            </a:r>
            <a:br>
              <a:rPr lang="ru-RU" dirty="0" smtClean="0">
                <a:latin typeface="+mn-lt"/>
              </a:rPr>
            </a:b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solidFill>
                  <a:srgbClr val="7030A0"/>
                </a:solidFill>
                <a:latin typeface="+mn-lt"/>
              </a:rPr>
              <a:t>операционно</a:t>
            </a:r>
            <a:r>
              <a:rPr lang="ru-RU" dirty="0" smtClean="0">
                <a:solidFill>
                  <a:srgbClr val="7030A0"/>
                </a:solidFill>
                <a:latin typeface="+mn-lt"/>
              </a:rPr>
              <a:t> – исполнительский</a:t>
            </a:r>
            <a:endParaRPr lang="ru-RU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348880"/>
            <a:ext cx="8219256" cy="42256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/>
              <a:t>3. Выбор верного варианта решения, фиксация найденного способ</a:t>
            </a:r>
            <a:r>
              <a:rPr lang="ru-RU" sz="2400" dirty="0" smtClean="0"/>
              <a:t>. </a:t>
            </a:r>
            <a:r>
              <a:rPr lang="ru-RU" sz="2400" i="1" dirty="0" smtClean="0"/>
              <a:t>(Формулировка построенного знания, открытого способа деятельности, синтез всего ранее полученного в ходе учебной деятельности: работа с учебником, самостоятельная формулировка правил посадки за столом</a:t>
            </a:r>
            <a:r>
              <a:rPr lang="ru-RU" sz="2400" dirty="0" smtClean="0"/>
              <a:t>). </a:t>
            </a:r>
          </a:p>
          <a:p>
            <a:pPr lvl="0">
              <a:buNone/>
            </a:pPr>
            <a:r>
              <a:rPr lang="ru-RU" sz="2400" b="1" dirty="0" smtClean="0"/>
              <a:t>4. Отработка открытого способа в системе упражнений, конкретно – практических действий. </a:t>
            </a:r>
            <a:r>
              <a:rPr lang="ru-RU" sz="2400" i="1" dirty="0" smtClean="0"/>
              <a:t>(Построение системы конкретно-практических  задач : обсуждение проблемы, упражнения для самоконтроля).</a:t>
            </a:r>
            <a:endParaRPr lang="ru-RU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+mn-lt"/>
              </a:rPr>
              <a:t>Этап урока: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>
                <a:solidFill>
                  <a:srgbClr val="7030A0"/>
                </a:solidFill>
                <a:latin typeface="+mn-lt"/>
              </a:rPr>
              <a:t>рефлексивно - оценочный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None/>
            </a:pPr>
            <a:r>
              <a:rPr lang="ru-RU" sz="2400" b="1" dirty="0" smtClean="0"/>
              <a:t>1. Ситуация контроля за выполнением учебных действий</a:t>
            </a:r>
            <a:r>
              <a:rPr lang="ru-RU" sz="2400" dirty="0" smtClean="0"/>
              <a:t>. (</a:t>
            </a:r>
            <a:r>
              <a:rPr lang="ru-RU" sz="2400" i="1" dirty="0" smtClean="0"/>
              <a:t>Организация самостоятельного выбора обучающимися для решения конкретной задачи системы действий, адекватной открытому способу</a:t>
            </a:r>
            <a:r>
              <a:rPr lang="ru-RU" sz="2400" dirty="0" smtClean="0"/>
              <a:t>.)</a:t>
            </a:r>
          </a:p>
          <a:p>
            <a:pPr marL="624078" indent="-514350">
              <a:buNone/>
            </a:pPr>
            <a:r>
              <a:rPr lang="ru-RU" sz="2400" b="1" dirty="0" smtClean="0"/>
              <a:t>2. Ситуация оценки образовательных результатов</a:t>
            </a:r>
            <a:r>
              <a:rPr lang="ru-RU" sz="2400" dirty="0" smtClean="0"/>
              <a:t>. (</a:t>
            </a:r>
            <a:r>
              <a:rPr lang="ru-RU" sz="2400" i="1" dirty="0" smtClean="0"/>
              <a:t>Осмысление процесса решения учебной задачи, ее предметных оснований, а также своих способностей к осуществлению данного рода учебных действий, усвоения их принципов построения. Работа по группам: ответы на вопросы.) </a:t>
            </a:r>
            <a:endParaRPr lang="ru-RU" sz="2400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5096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atin typeface="+mn-lt"/>
              </a:rPr>
              <a:t>Спасибо за внимание</a:t>
            </a:r>
            <a:endParaRPr lang="ru-RU" sz="5400" b="1" dirty="0">
              <a:latin typeface="+mn-lt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678" y="2249488"/>
            <a:ext cx="3428644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276872"/>
            <a:ext cx="3428644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6208" y="2429272"/>
            <a:ext cx="3428644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2286000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+mn-lt"/>
              </a:rPr>
              <a:t>Итоговая работа слушателя курсов повышения квалификации Судаковой Людмилы Владимировны</a:t>
            </a:r>
            <a:endParaRPr lang="ru-RU" dirty="0">
              <a:latin typeface="+mn-lt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500034" y="3500438"/>
            <a:ext cx="8186766" cy="307409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Педагога дополнительного образования</a:t>
            </a:r>
          </a:p>
          <a:p>
            <a:pPr>
              <a:buNone/>
            </a:pPr>
            <a:r>
              <a:rPr lang="ru-RU" dirty="0" smtClean="0"/>
              <a:t>МОУ ДОД Подростковый центр</a:t>
            </a:r>
          </a:p>
          <a:p>
            <a:pPr>
              <a:buNone/>
            </a:pPr>
            <a:r>
              <a:rPr lang="ru-RU" dirty="0" err="1" smtClean="0"/>
              <a:t>Пильнинского</a:t>
            </a:r>
            <a:r>
              <a:rPr lang="ru-RU" dirty="0" smtClean="0"/>
              <a:t> района</a:t>
            </a:r>
          </a:p>
          <a:p>
            <a:pPr>
              <a:buNone/>
            </a:pPr>
            <a:r>
              <a:rPr lang="ru-RU" dirty="0" smtClean="0"/>
              <a:t>Нижегородской области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223224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+mn-lt"/>
              </a:rPr>
              <a:t>Образовательная область: Естествознание</a:t>
            </a:r>
            <a:br>
              <a:rPr lang="ru-RU" dirty="0" smtClean="0">
                <a:latin typeface="+mn-lt"/>
              </a:rPr>
            </a:br>
            <a:r>
              <a:rPr lang="ru-RU" sz="3600" dirty="0" smtClean="0">
                <a:solidFill>
                  <a:srgbClr val="002060"/>
                </a:solidFill>
                <a:latin typeface="+mn-lt"/>
              </a:rPr>
              <a:t>Предмет: Окружающий мир, 3 </a:t>
            </a:r>
            <a:r>
              <a:rPr lang="ru-RU" sz="3600" dirty="0" err="1" smtClean="0">
                <a:solidFill>
                  <a:srgbClr val="002060"/>
                </a:solidFill>
                <a:latin typeface="+mn-lt"/>
              </a:rPr>
              <a:t>кл</a:t>
            </a:r>
            <a:r>
              <a:rPr lang="ru-RU" sz="3600" dirty="0" smtClean="0">
                <a:solidFill>
                  <a:srgbClr val="002060"/>
                </a:solidFill>
                <a:latin typeface="+mn-lt"/>
              </a:rPr>
              <a:t>.</a:t>
            </a:r>
            <a:br>
              <a:rPr lang="ru-RU" sz="3600" dirty="0" smtClean="0">
                <a:solidFill>
                  <a:srgbClr val="002060"/>
                </a:solidFill>
                <a:latin typeface="+mn-lt"/>
              </a:rPr>
            </a:br>
            <a:r>
              <a:rPr lang="ru-RU" sz="3600" dirty="0" smtClean="0">
                <a:solidFill>
                  <a:srgbClr val="002060"/>
                </a:solidFill>
                <a:latin typeface="+mn-lt"/>
              </a:rPr>
              <a:t>Раздел: Мы и наше здоровье</a:t>
            </a:r>
            <a:r>
              <a:rPr lang="ru-RU" sz="3600" dirty="0" smtClean="0">
                <a:solidFill>
                  <a:srgbClr val="002060"/>
                </a:solidFill>
              </a:rPr>
              <a:t>.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3429001"/>
            <a:ext cx="4038600" cy="2592288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Тема урока:</a:t>
            </a:r>
          </a:p>
          <a:p>
            <a:pPr>
              <a:buNone/>
            </a:pPr>
            <a:r>
              <a:rPr lang="ru-RU" sz="4000" dirty="0" smtClean="0"/>
              <a:t> </a:t>
            </a:r>
            <a:r>
              <a:rPr lang="ru-RU" sz="4000" b="1" dirty="0" smtClean="0"/>
              <a:t>Опора тела</a:t>
            </a:r>
          </a:p>
          <a:p>
            <a:pPr>
              <a:buNone/>
            </a:pPr>
            <a:r>
              <a:rPr lang="ru-RU" sz="4000" b="1" dirty="0" smtClean="0"/>
              <a:t> и движения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239929"/>
            <a:ext cx="3414464" cy="3258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+mn-lt"/>
              </a:rPr>
              <a:t>Цели урока:</a:t>
            </a:r>
            <a:endParaRPr lang="ru-RU" sz="3600" b="1" dirty="0">
              <a:latin typeface="+mn-lt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Образовательный аспект цели урока</a:t>
            </a:r>
            <a:r>
              <a:rPr lang="ru-RU" sz="3600" dirty="0" smtClean="0">
                <a:solidFill>
                  <a:srgbClr val="0070C0"/>
                </a:solidFill>
              </a:rPr>
              <a:t>.</a:t>
            </a:r>
            <a:endParaRPr lang="ru-RU" dirty="0" smtClean="0"/>
          </a:p>
          <a:p>
            <a:r>
              <a:rPr lang="ru-RU" dirty="0" smtClean="0"/>
              <a:t>Познакомить с работой опорно-двигательной системы человека.</a:t>
            </a:r>
          </a:p>
          <a:p>
            <a:r>
              <a:rPr lang="ru-RU" dirty="0" smtClean="0"/>
              <a:t>Профилактика нарушений осанки, формирование у детей чувства ответственности за сохранение и укрепление своего здоровья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+mn-lt"/>
              </a:rPr>
              <a:t>Цели урока</a:t>
            </a:r>
            <a:r>
              <a:rPr lang="ru-RU" sz="3600" dirty="0" smtClean="0">
                <a:latin typeface="+mn-lt"/>
              </a:rPr>
              <a:t>:</a:t>
            </a:r>
            <a:endParaRPr lang="ru-RU" sz="36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Развивающий аспект цели урока.</a:t>
            </a:r>
            <a:endParaRPr lang="ru-RU" dirty="0" smtClean="0"/>
          </a:p>
          <a:p>
            <a:pPr lvl="0"/>
            <a:r>
              <a:rPr lang="ru-RU" dirty="0" smtClean="0"/>
              <a:t>Развивать творческие способности, речь, мышление, воображения, память.</a:t>
            </a:r>
          </a:p>
          <a:p>
            <a:r>
              <a:rPr lang="ru-RU" dirty="0" smtClean="0"/>
              <a:t>Развитие информационной компетентности  учащегося на основе работы с текстом учебника, наглядными пособиями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+mn-lt"/>
              </a:rPr>
              <a:t>Цели урока:</a:t>
            </a:r>
            <a:endParaRPr lang="ru-RU" sz="36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Воспитательный аспект урока</a:t>
            </a:r>
            <a:r>
              <a:rPr lang="ru-RU" sz="3600" dirty="0" smtClean="0"/>
              <a:t>.</a:t>
            </a:r>
            <a:endParaRPr lang="ru-RU" dirty="0" smtClean="0"/>
          </a:p>
          <a:p>
            <a:pPr lvl="0"/>
            <a:r>
              <a:rPr lang="ru-RU" dirty="0" smtClean="0"/>
              <a:t>Воспитывать внимательное отношение к своему телу;</a:t>
            </a:r>
          </a:p>
          <a:p>
            <a:pPr lvl="0"/>
            <a:r>
              <a:rPr lang="ru-RU" dirty="0" smtClean="0"/>
              <a:t> Воспитывать интерес к активному образу жизни;</a:t>
            </a:r>
          </a:p>
          <a:p>
            <a:r>
              <a:rPr lang="ru-RU" dirty="0" smtClean="0"/>
              <a:t>Умению владеть своим телом в покое и движении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+mn-lt"/>
                <a:cs typeface="Aharoni" pitchFamily="2" charset="-79"/>
              </a:rPr>
              <a:t>Планируемые образовательные результаты</a:t>
            </a:r>
            <a:endParaRPr lang="ru-RU" b="1" dirty="0">
              <a:latin typeface="+mn-lt"/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36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Предметные </a:t>
            </a:r>
          </a:p>
          <a:p>
            <a:r>
              <a:rPr lang="ru-RU" dirty="0" smtClean="0"/>
              <a:t>Обучающиеся научатся объяснять строение и принципы работы опорно-двигательной системы человека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+mn-lt"/>
              </a:rPr>
              <a:t>Планируемые образовательные результаты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36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600" dirty="0" err="1" smtClean="0">
                <a:solidFill>
                  <a:srgbClr val="7030A0"/>
                </a:solidFill>
              </a:rPr>
              <a:t>Метапредметные</a:t>
            </a:r>
            <a:r>
              <a:rPr lang="ru-RU" sz="3600" dirty="0" smtClean="0">
                <a:solidFill>
                  <a:srgbClr val="7030A0"/>
                </a:solidFill>
              </a:rPr>
              <a:t> </a:t>
            </a:r>
          </a:p>
          <a:p>
            <a:r>
              <a:rPr lang="ru-RU" dirty="0" smtClean="0"/>
              <a:t>Обучающийся получит представление об организме как целостной системе и необходимости поддержки его функционирования и сложности процесса при нарушении этой целостности, например, при нарушении опорно-двигательной системы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+mn-lt"/>
              </a:rPr>
              <a:t>Планируемые образовательные результаты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36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600" dirty="0" smtClean="0">
                <a:solidFill>
                  <a:srgbClr val="7030A0"/>
                </a:solidFill>
              </a:rPr>
              <a:t>Личностные</a:t>
            </a:r>
            <a:endParaRPr lang="ru-RU" dirty="0" smtClean="0"/>
          </a:p>
          <a:p>
            <a:r>
              <a:rPr lang="ru-RU" dirty="0" smtClean="0"/>
              <a:t>Обучающиеся убедятся в том, что правильная осанка - залог здоровья. Обучающиеся получат возможность сформировать  понятие ответственности за сохранение и укрепление своего здоровья, вести активный образ жизни, уметь владеть своим телом в покое и движении.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4290</TotalTime>
  <Words>594</Words>
  <Application>Microsoft Office PowerPoint</Application>
  <PresentationFormat>Экран (4:3)</PresentationFormat>
  <Paragraphs>81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Городская</vt:lpstr>
      <vt:lpstr>ГОУ ДПО «Нижегородский Институт Развития Образования»</vt:lpstr>
      <vt:lpstr>Итоговая работа слушателя курсов повышения квалификации Судаковой Людмилы Владимировны</vt:lpstr>
      <vt:lpstr>Образовательная область: Естествознание Предмет: Окружающий мир, 3 кл. Раздел: Мы и наше здоровье.</vt:lpstr>
      <vt:lpstr>Цели урока:</vt:lpstr>
      <vt:lpstr>Цели урока:</vt:lpstr>
      <vt:lpstr>Цели урока:</vt:lpstr>
      <vt:lpstr>Планируемые образовательные результаты</vt:lpstr>
      <vt:lpstr>Планируемые образовательные результаты</vt:lpstr>
      <vt:lpstr>Планируемые образовательные результаты</vt:lpstr>
      <vt:lpstr>План урока: Опора тела и движение.</vt:lpstr>
      <vt:lpstr>Слайд 11</vt:lpstr>
      <vt:lpstr>Методы преподавания:</vt:lpstr>
      <vt:lpstr>Этап урока:  мотивационно – ориентировочный </vt:lpstr>
      <vt:lpstr>Этап урока:  операционно – исполнительский</vt:lpstr>
      <vt:lpstr>Этап урока:  операционно – исполнительский</vt:lpstr>
      <vt:lpstr>Этап урока:  рефлексивно - оценочный</vt:lpstr>
      <vt:lpstr>Спасибо за внимание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1</cp:lastModifiedBy>
  <cp:revision>122</cp:revision>
  <dcterms:created xsi:type="dcterms:W3CDTF">2014-06-03T04:33:36Z</dcterms:created>
  <dcterms:modified xsi:type="dcterms:W3CDTF">2014-12-13T05:49:11Z</dcterms:modified>
</cp:coreProperties>
</file>