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0" r:id="rId3"/>
    <p:sldId id="260" r:id="rId4"/>
    <p:sldId id="257" r:id="rId5"/>
    <p:sldId id="267" r:id="rId6"/>
    <p:sldId id="286" r:id="rId7"/>
    <p:sldId id="268" r:id="rId8"/>
    <p:sldId id="269" r:id="rId9"/>
    <p:sldId id="270" r:id="rId10"/>
    <p:sldId id="288" r:id="rId11"/>
    <p:sldId id="271" r:id="rId12"/>
    <p:sldId id="272" r:id="rId13"/>
    <p:sldId id="273" r:id="rId14"/>
    <p:sldId id="274" r:id="rId15"/>
    <p:sldId id="299" r:id="rId16"/>
    <p:sldId id="275" r:id="rId17"/>
    <p:sldId id="280" r:id="rId18"/>
    <p:sldId id="283" r:id="rId19"/>
    <p:sldId id="285" r:id="rId20"/>
    <p:sldId id="284" r:id="rId21"/>
    <p:sldId id="29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75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32BA-B8CD-4108-90B9-2480C48C9F0D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3DD6-A67C-4666-9894-611037A8E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8965-7FE3-4E2B-AD35-2847F0EFFECC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C84E-785A-430A-98B8-7D5ED3409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81F0-189C-4F79-ABA1-3F68F7585CB5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757C-E811-4EB8-BC4E-2E0529AA4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36B8-7DB6-40DA-9E5E-F77E01C6CC82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AEA2-6A9C-4F8F-A8C6-7BF4FE9E6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4F67-5F1B-48B1-BB32-7F1215D89657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687D-63A0-4C59-8F89-7424C34E2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AB78-9F4B-4C1A-9102-99F31E8FA9E7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B48EE-7A5D-486D-8D0A-0B672F5AC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1AD22-AB0A-4F19-8052-6FB46291FF5B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E09EB-0F6C-4C6D-A331-B66EE0A8C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E575-98AA-4D3A-921C-E48E0F699CDE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6D3-4D8C-444D-8716-683027EFC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CDFD-A20F-4870-B9A0-EAAC38DD2A7F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E52A-6B44-4BA9-B98F-BD0A008AD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A4F95-D8FC-47EB-850F-5A352D70A58E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B896-1AAF-4777-93FA-4608DFB8B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3B3F-64DF-44DE-A607-AC2708255C88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7675-8431-4F5D-AABF-831568BC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3FA731-5EE2-44BB-8BAC-7A73C7925927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3E9814-CFE4-4311-8C12-ECAE67595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513" y="714375"/>
            <a:ext cx="5259387" cy="4929188"/>
          </a:xfrm>
          <a:prstGeom prst="rect">
            <a:avLst/>
          </a:prstGeom>
          <a:noFill/>
          <a:ln w="28575">
            <a:solidFill>
              <a:srgbClr val="6666FF"/>
            </a:solidFill>
            <a:miter lim="800000"/>
            <a:headEnd/>
            <a:tailEnd/>
          </a:ln>
        </p:spPr>
      </p:pic>
      <p:pic>
        <p:nvPicPr>
          <p:cNvPr id="2051" name="Picture 2" descr="D:\ЛЕНА\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357813"/>
            <a:ext cx="18240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D:\ЛЕНА\j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1075" y="214313"/>
            <a:ext cx="1812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D:\ЛЕНА\travelplanet-us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214313"/>
            <a:ext cx="2000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D:\ЛЕНА\travelplanet-indi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2786063"/>
            <a:ext cx="16652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D:\ЛЕНА\franc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63" y="5572125"/>
            <a:ext cx="16430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D:\ЛЕНА\ax-flag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040063"/>
            <a:ext cx="1785937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57438" y="142875"/>
            <a:ext cx="47148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Урок окружающего мира, 2 класс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2214563" y="5786438"/>
            <a:ext cx="500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Прямоугольник 10"/>
          <p:cNvSpPr>
            <a:spLocks noChangeArrowheads="1"/>
          </p:cNvSpPr>
          <p:nvPr/>
        </p:nvSpPr>
        <p:spPr bwMode="auto">
          <a:xfrm>
            <a:off x="2286000" y="5715000"/>
            <a:ext cx="485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Макаркина Анна Анатольевна,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 учитель начальных классов, МОУ СОШ №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26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           г.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Нижний Новгород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404664"/>
            <a:ext cx="3178696" cy="12241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Лувр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996952"/>
            <a:ext cx="3995935" cy="381659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2000" dirty="0" smtClean="0">
                <a:latin typeface="Comic Sans MS" pitchFamily="66" charset="0"/>
              </a:rPr>
              <a:t>Один из крупнейших художественных музеев мира. Здание музея — старинный королевский дворец.</a:t>
            </a:r>
          </a:p>
          <a:p>
            <a:pPr algn="ctr">
              <a:buNone/>
            </a:pPr>
            <a:r>
              <a:rPr lang="ru-RU" sz="2000" dirty="0" smtClean="0">
                <a:latin typeface="Comic Sans MS" pitchFamily="66" charset="0"/>
              </a:rPr>
              <a:t> Стеклянная пирамида во дворе Наполеона</a:t>
            </a:r>
          </a:p>
          <a:p>
            <a:pPr algn="ctr">
              <a:buNone/>
            </a:pPr>
            <a:r>
              <a:rPr lang="ru-RU" sz="2000" dirty="0" smtClean="0">
                <a:latin typeface="Comic Sans MS" pitchFamily="66" charset="0"/>
              </a:rPr>
              <a:t>служит главным входом в Лувр и является </a:t>
            </a:r>
          </a:p>
          <a:p>
            <a:pPr algn="ctr">
              <a:buNone/>
            </a:pPr>
            <a:r>
              <a:rPr lang="ru-RU" sz="2000" dirty="0" smtClean="0">
                <a:latin typeface="Comic Sans MS" pitchFamily="66" charset="0"/>
              </a:rPr>
              <a:t>одним из символов Парижа.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dirty="0" smtClean="0">
              <a:latin typeface="Comic Sans MS" pitchFamily="66" charset="0"/>
            </a:endParaRPr>
          </a:p>
        </p:txBody>
      </p:sp>
      <p:pic>
        <p:nvPicPr>
          <p:cNvPr id="66564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274016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6565" name="Picture 5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327" y="3068960"/>
            <a:ext cx="5105673" cy="331781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3071813" cy="60626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714750" y="1000125"/>
            <a:ext cx="4929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Comic Sans MS" pitchFamily="66" charset="0"/>
              </a:rPr>
              <a:t>Эйфелева башня – символ          </a:t>
            </a:r>
            <a:br>
              <a:rPr lang="ru-RU" sz="28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b="1" i="1">
                <a:solidFill>
                  <a:srgbClr val="FF0000"/>
                </a:solidFill>
                <a:latin typeface="Comic Sans MS" pitchFamily="66" charset="0"/>
              </a:rPr>
              <a:t> Парижа.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63" y="2643188"/>
            <a:ext cx="4857750" cy="267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Высота её вместе с новой антенной составляет 324 метра. Башня является самой посещаемой достопримечательностью мира.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5750" y="1071563"/>
            <a:ext cx="8429625" cy="3870325"/>
            <a:chOff x="295" y="845"/>
            <a:chExt cx="4979" cy="2268"/>
          </a:xfrm>
        </p:grpSpPr>
        <p:pic>
          <p:nvPicPr>
            <p:cNvPr id="15365" name="Picture 4" descr="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" y="890"/>
              <a:ext cx="2843" cy="21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5366" name="Picture 5" descr="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2" y="845"/>
              <a:ext cx="1702" cy="226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571625" y="285750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omic Sans MS" pitchFamily="66" charset="0"/>
              </a:rPr>
              <a:t>Собор Парижской Богоматери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857250" y="5000625"/>
            <a:ext cx="73580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>
                <a:latin typeface="Comic Sans MS" pitchFamily="66" charset="0"/>
              </a:rPr>
              <a:t>Строительство собора длилось более 100 лет. </a:t>
            </a:r>
          </a:p>
          <a:p>
            <a:pPr algn="ctr">
              <a:lnSpc>
                <a:spcPct val="90000"/>
              </a:lnSpc>
            </a:pPr>
            <a:r>
              <a:rPr lang="ru-RU" sz="2400">
                <a:latin typeface="Comic Sans MS" pitchFamily="66" charset="0"/>
              </a:rPr>
              <a:t>Собор должен был вмещать в себя всех жителей. </a:t>
            </a:r>
          </a:p>
          <a:p>
            <a:pPr algn="ctr">
              <a:lnSpc>
                <a:spcPct val="90000"/>
              </a:lnSpc>
            </a:pPr>
            <a:r>
              <a:rPr lang="ru-RU" sz="2400">
                <a:latin typeface="Comic Sans MS" pitchFamily="66" charset="0"/>
              </a:rPr>
              <a:t>Но пока его строили, население Парижа выросло в несколько раз.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00250"/>
            <a:ext cx="5000625" cy="4114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5357813" y="1928813"/>
            <a:ext cx="37861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Столица</a:t>
            </a:r>
            <a:r>
              <a:rPr lang="ru-RU" sz="2400">
                <a:latin typeface="Comic Sans MS" pitchFamily="66" charset="0"/>
              </a:rPr>
              <a:t> Соединённых Штатов Америки – </a:t>
            </a:r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город Вашингтон</a:t>
            </a:r>
            <a:r>
              <a:rPr lang="ru-RU" sz="2400">
                <a:latin typeface="Comic Sans MS" pitchFamily="66" charset="0"/>
              </a:rPr>
              <a:t>. Этот город назван в честь первого американского президента. </a:t>
            </a:r>
          </a:p>
          <a:p>
            <a:r>
              <a:rPr lang="ru-RU" sz="2400">
                <a:latin typeface="Comic Sans MS" pitchFamily="66" charset="0"/>
              </a:rPr>
              <a:t>13 белых и красных полос на флаге – символ первых 13 штатов. Сейчас их ровно 50 и столько же звёздочек в углу флага.</a:t>
            </a:r>
          </a:p>
        </p:txBody>
      </p:sp>
      <p:pic>
        <p:nvPicPr>
          <p:cNvPr id="18436" name="Picture 4" descr="D:\ЛЕНА\travelplanet-u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28625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500438" y="285750"/>
            <a:ext cx="42148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solidFill>
                  <a:srgbClr val="FF0000"/>
                </a:solidFill>
                <a:latin typeface="Calibri" pitchFamily="34" charset="0"/>
              </a:rPr>
              <a:t>США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28688"/>
            <a:ext cx="4179888" cy="55721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2000250" y="142875"/>
            <a:ext cx="5500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Статуя Свободы</a:t>
            </a:r>
            <a:endParaRPr lang="ru-RU" sz="3600" b="1" i="1">
              <a:latin typeface="Calibri" pitchFamily="34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715000" y="3244850"/>
            <a:ext cx="42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57313"/>
            <a:ext cx="4286250" cy="4081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mic Sans MS" pitchFamily="66" charset="0"/>
              </a:rPr>
              <a:t>Статуя находится вблизи порта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самого большого города США </a:t>
            </a:r>
            <a:r>
              <a:rPr lang="ru-RU" sz="2400" dirty="0">
                <a:latin typeface="Comic Sans MS" pitchFamily="66" charset="0"/>
              </a:rPr>
              <a:t>–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Нью-Йорка. </a:t>
            </a:r>
            <a:r>
              <a:rPr lang="ru-RU" sz="2400" dirty="0">
                <a:latin typeface="Comic Sans MS" pitchFamily="66" charset="0"/>
              </a:rPr>
              <a:t>Это подарок французских граждан к столетию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mic Sans MS" pitchFamily="66" charset="0"/>
              </a:rPr>
              <a:t>американской революции.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mic Sans MS" pitchFamily="66" charset="0"/>
              </a:rPr>
              <a:t>	 Со дня своего открытия, статуя служила навигационным ориентиром и использовалась в качестве маяка.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НА\n_78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30188"/>
            <a:ext cx="7358063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85813" y="5357813"/>
            <a:ext cx="7715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В Лос–Анджелесе находится  мировой  центр кинематографии - ГОЛЛИВУД.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875" y="1125538"/>
            <a:ext cx="8675688" cy="3589337"/>
            <a:chOff x="204" y="709"/>
            <a:chExt cx="5351" cy="1871"/>
          </a:xfrm>
        </p:grpSpPr>
        <p:pic>
          <p:nvPicPr>
            <p:cNvPr id="21509" name="Picture 4" descr="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709"/>
              <a:ext cx="2768" cy="1859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10" name="Picture 5" descr="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1" y="709"/>
              <a:ext cx="2494" cy="1871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3143250" y="285750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Comic Sans MS" pitchFamily="66" charset="0"/>
              </a:rPr>
              <a:t>Диснейленд.</a:t>
            </a:r>
            <a:endParaRPr lang="ru-RU" sz="3200" b="1" i="1">
              <a:latin typeface="Calibri" pitchFamily="34" charset="0"/>
            </a:endParaRP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714375" y="5000625"/>
            <a:ext cx="7715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u="sng">
                <a:solidFill>
                  <a:srgbClr val="FF0000"/>
                </a:solidFill>
                <a:latin typeface="Comic Sans MS" pitchFamily="66" charset="0"/>
              </a:rPr>
              <a:t>Парк развлечений</a:t>
            </a:r>
            <a:r>
              <a:rPr lang="ru-RU" sz="2400">
                <a:latin typeface="Comic Sans MS" pitchFamily="66" charset="0"/>
              </a:rPr>
              <a:t> открылся в 1955 году, став воплощением идеи </a:t>
            </a:r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Уолта Диснея</a:t>
            </a:r>
            <a:r>
              <a:rPr lang="ru-RU" sz="2400">
                <a:latin typeface="Comic Sans MS" pitchFamily="66" charset="0"/>
              </a:rPr>
              <a:t> о парке, в котором воссоздан мир мультфильмов и сказок, где интересно всем — </a:t>
            </a:r>
          </a:p>
          <a:p>
            <a:pPr algn="ctr">
              <a:lnSpc>
                <a:spcPct val="90000"/>
              </a:lnSpc>
            </a:pPr>
            <a:r>
              <a:rPr lang="ru-RU" sz="2400">
                <a:latin typeface="Comic Sans MS" pitchFamily="66" charset="0"/>
              </a:rPr>
              <a:t>и взрослым, и детям.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4313" y="1714500"/>
            <a:ext cx="8632825" cy="3368675"/>
            <a:chOff x="249" y="1071"/>
            <a:chExt cx="5324" cy="1951"/>
          </a:xfrm>
        </p:grpSpPr>
        <p:pic>
          <p:nvPicPr>
            <p:cNvPr id="23558" name="Picture 5" descr="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1071"/>
              <a:ext cx="2693" cy="1930"/>
            </a:xfrm>
            <a:prstGeom prst="rect">
              <a:avLst/>
            </a:prstGeom>
            <a:noFill/>
            <a:ln w="38100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23559" name="Picture 6" descr="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071"/>
              <a:ext cx="2536" cy="1951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928688" y="5143500"/>
            <a:ext cx="7572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Китай </a:t>
            </a: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– очень древнее государство. Столица Китая -  </a:t>
            </a:r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Пекин</a:t>
            </a:r>
            <a:r>
              <a:rPr lang="ru-RU" sz="2800">
                <a:solidFill>
                  <a:srgbClr val="00B050"/>
                </a:solidFill>
                <a:latin typeface="Comic Sans MS" pitchFamily="66" charset="0"/>
              </a:rPr>
              <a:t> За свою историю Китай создал очень богатую культуру.  </a:t>
            </a:r>
            <a:endParaRPr lang="ru-RU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357438" y="214313"/>
            <a:ext cx="5000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latin typeface="Calibri" pitchFamily="34" charset="0"/>
              </a:rPr>
              <a:t>   </a:t>
            </a:r>
            <a:r>
              <a:rPr lang="ru-RU" sz="6600" b="1" i="1">
                <a:solidFill>
                  <a:srgbClr val="FF0000"/>
                </a:solidFill>
                <a:latin typeface="Calibri" pitchFamily="34" charset="0"/>
              </a:rPr>
              <a:t>Китай.</a:t>
            </a:r>
          </a:p>
        </p:txBody>
      </p:sp>
      <p:pic>
        <p:nvPicPr>
          <p:cNvPr id="23557" name="Picture 2" descr="D:\ЛЕНА\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14313"/>
            <a:ext cx="20383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ЛЕН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0063"/>
            <a:ext cx="3302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ЛЕНА\0607_china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2714625"/>
            <a:ext cx="47323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71500" y="4643438"/>
            <a:ext cx="2857500" cy="13843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C000"/>
                </a:solidFill>
                <a:latin typeface="Calibri" pitchFamily="34" charset="0"/>
              </a:rPr>
              <a:t>Национальная китайская одежда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357688" y="928688"/>
            <a:ext cx="4429125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ru-RU" sz="4000" b="1" i="1">
                <a:solidFill>
                  <a:srgbClr val="FFC000"/>
                </a:solidFill>
                <a:latin typeface="Calibri" pitchFamily="34" charset="0"/>
              </a:rPr>
              <a:t>Китайский храм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ЛЕНА\ffgttdu665c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578100"/>
            <a:ext cx="657225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88" y="214313"/>
            <a:ext cx="8429625" cy="2308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Великая Китайская Стена</a:t>
            </a:r>
            <a:r>
              <a:rPr lang="ru-RU" dirty="0">
                <a:solidFill>
                  <a:srgbClr val="00B05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70C0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это одно из самых больших и искусных строительно-технических сооружений в мире. Она протянулась от Ляодунского залива через Северный Китай в пустыню Гоби. Расстояние от одного конца Стены до другого составляет 2450 км, но если учитывать отходящие от Великой Китайской Стены другие крепостные валы, то получится 6000 </a:t>
            </a:r>
            <a:r>
              <a:rPr lang="ru-RU" dirty="0">
                <a:solidFill>
                  <a:srgbClr val="0070C0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6500 км.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Ширина верхней части Стены делала ее еще и дорогой для военных частей. Одновременно по Стене могли идти в ряд 5 пехотинцев или кавалеристов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60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000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ЕНА\091ee771d1e31223e9647391ee1ae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421481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4572000" y="1643063"/>
            <a:ext cx="4429125" cy="4918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На Земле много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разных  стран.</a:t>
            </a:r>
            <a:r>
              <a:rPr lang="ru-RU" sz="2800">
                <a:latin typeface="Comic Sans MS" pitchFamily="66" charset="0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>
                <a:latin typeface="Comic Sans MS" pitchFamily="66" charset="0"/>
              </a:rPr>
              <a:t>Есть страны–гиганты; есть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>
                <a:latin typeface="Comic Sans MS" pitchFamily="66" charset="0"/>
              </a:rPr>
              <a:t>страны, по площади и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>
                <a:latin typeface="Comic Sans MS" pitchFamily="66" charset="0"/>
              </a:rPr>
              <a:t>численности населения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>
                <a:latin typeface="Comic Sans MS" pitchFamily="66" charset="0"/>
              </a:rPr>
              <a:t>скорее похожие на города;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>
                <a:latin typeface="Comic Sans MS" pitchFamily="66" charset="0"/>
              </a:rPr>
              <a:t>есть страны, островах.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Каждая страна </a:t>
            </a:r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уникальна и неповторима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ЕНА\815726c0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35718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ЛЕНА\dd07b7f4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786188"/>
            <a:ext cx="46434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75" y="1000125"/>
            <a:ext cx="3786188" cy="4708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Грандиозное захоронение </a:t>
            </a:r>
            <a:r>
              <a:rPr lang="ru-RU" sz="2000" dirty="0" err="1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Сианя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терракотовая армия императора </a:t>
            </a:r>
            <a:r>
              <a:rPr lang="ru-RU" sz="2000" dirty="0" err="1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Цинь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sz="2000" dirty="0">
                <a:solidFill>
                  <a:srgbClr val="7030A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u="sng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Вдумайтесь только:</a:t>
            </a:r>
            <a:r>
              <a:rPr lang="ru-RU" sz="2000" dirty="0">
                <a:solidFill>
                  <a:srgbClr val="7030A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2000 лет этому  захоронению.  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8100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полноразмерных (выше человеческого роста) терракотовых статуй китайских воинов и их лошадей.</a:t>
            </a:r>
            <a:b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 Армия была обнаружена в Китае рядом с гробницей китайского императора </a:t>
            </a:r>
            <a:r>
              <a:rPr lang="ru-RU" sz="2000" dirty="0" err="1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Циня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Ши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Хуан </a:t>
            </a:r>
            <a:r>
              <a:rPr lang="ru-RU" sz="2000" dirty="0" err="1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Ди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, около города </a:t>
            </a:r>
            <a:r>
              <a:rPr lang="ru-RU" sz="2000" dirty="0" err="1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Сиань</a:t>
            </a:r>
            <a:r>
              <a:rPr lang="ru-RU" sz="2000" dirty="0">
                <a:solidFill>
                  <a:srgbClr val="7030A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в 1974 году.  </a:t>
            </a:r>
            <a:endParaRPr lang="ru-RU" sz="4400" dirty="0">
              <a:solidFill>
                <a:srgbClr val="7030A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28625" y="1357313"/>
            <a:ext cx="7286625" cy="43084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Calibri" pitchFamily="34" charset="0"/>
              </a:rPr>
              <a:t>                              Вопросы:</a:t>
            </a:r>
          </a:p>
          <a:p>
            <a:r>
              <a:rPr lang="ru-RU" sz="3200">
                <a:latin typeface="Calibri" pitchFamily="34" charset="0"/>
              </a:rPr>
              <a:t>1) В каких странах, вы побывали?    Перечисли.  </a:t>
            </a:r>
          </a:p>
          <a:p>
            <a:r>
              <a:rPr lang="ru-RU" sz="3200">
                <a:latin typeface="Calibri" pitchFamily="34" charset="0"/>
              </a:rPr>
              <a:t>2) Что интересного вам запомнилось?</a:t>
            </a:r>
          </a:p>
          <a:p>
            <a:r>
              <a:rPr lang="ru-RU" sz="3200">
                <a:latin typeface="Calibri" pitchFamily="34" charset="0"/>
              </a:rPr>
              <a:t>3) В какой стране ты бы хотел побывать на самом деле?</a:t>
            </a:r>
          </a:p>
          <a:p>
            <a:r>
              <a:rPr lang="ru-RU" sz="3200">
                <a:latin typeface="Calibri" pitchFamily="34" charset="0"/>
              </a:rPr>
              <a:t>4) О какой достопримечательности ты бы хотел узнать больше?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8676" name="Picture 2" descr="D:\ЛЕНА\Анимашки\Анимашки 2\east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643188"/>
            <a:ext cx="11239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D:\ЛЕНА\Индия\Анимашка индийк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5000625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D:\ЛЕНА\Анимашки\ШКОЛА\618493174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5214938"/>
            <a:ext cx="1643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 descr="D:\ЛЕНА\Анимашки\День Победы !\0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642938"/>
            <a:ext cx="1323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5" descr="D:\ЛЕНА\Анимашки\День Победы !\0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28625"/>
            <a:ext cx="1323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3366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4" descr="lkjkh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8785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843213" y="6021388"/>
            <a:ext cx="3405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Великобритания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3276600" y="1989138"/>
            <a:ext cx="360363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2987675" y="2565400"/>
            <a:ext cx="64770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395288" y="1700213"/>
            <a:ext cx="64770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 flipV="1">
            <a:off x="2786063" y="7072313"/>
            <a:ext cx="141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 flipV="1">
            <a:off x="3708400" y="6529388"/>
            <a:ext cx="1633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 flipV="1">
            <a:off x="6084888" y="2997200"/>
            <a:ext cx="935037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1" grpId="1"/>
      <p:bldP spid="50183" grpId="0" animBg="1"/>
      <p:bldP spid="50183" grpId="1" animBg="1"/>
      <p:bldP spid="50183" grpId="2" animBg="1"/>
      <p:bldP spid="50185" grpId="0" animBg="1"/>
      <p:bldP spid="50185" grpId="1" animBg="1"/>
      <p:bldP spid="50185" grpId="2" animBg="1"/>
      <p:bldP spid="50187" grpId="0" animBg="1"/>
      <p:bldP spid="50187" grpId="1" animBg="1"/>
      <p:bldP spid="50187" grpId="2" animBg="1"/>
      <p:bldP spid="50188" grpId="0" build="allAtOnce"/>
      <p:bldP spid="50190" grpId="0"/>
      <p:bldP spid="50190" grpId="1"/>
      <p:bldP spid="50194" grpId="0" animBg="1"/>
      <p:bldP spid="501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ЕНА\Анимашки\МОРЕ\6875194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450056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786313" y="1500188"/>
            <a:ext cx="43576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i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4400" b="1" i="1">
                <a:solidFill>
                  <a:srgbClr val="FF0000"/>
                </a:solidFill>
                <a:latin typeface="Calibri" pitchFamily="34" charset="0"/>
              </a:rPr>
              <a:t>Счастливого путешествия !  </a:t>
            </a:r>
          </a:p>
        </p:txBody>
      </p:sp>
      <p:pic>
        <p:nvPicPr>
          <p:cNvPr id="6148" name="Picture 3" descr="D:\ЛЕНА\Анимашки\ШКОЛА\618493174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3429000"/>
            <a:ext cx="30686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4313" y="214313"/>
            <a:ext cx="7705725" cy="4702175"/>
            <a:chOff x="113" y="119"/>
            <a:chExt cx="4854" cy="2962"/>
          </a:xfrm>
        </p:grpSpPr>
        <p:pic>
          <p:nvPicPr>
            <p:cNvPr id="7172" name="Picture 5" descr="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668"/>
              <a:ext cx="3856" cy="2413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173" name="Picture 4" descr="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119"/>
              <a:ext cx="1421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785813" y="5072063"/>
            <a:ext cx="77152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>
                <a:latin typeface="Comic Sans MS" pitchFamily="66" charset="0"/>
              </a:rPr>
              <a:t>Это островное государство в Западной Европе. На реке Темзе расположена </a:t>
            </a:r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столица</a:t>
            </a:r>
            <a:r>
              <a:rPr lang="ru-RU" sz="2800">
                <a:latin typeface="Comic Sans MS" pitchFamily="66" charset="0"/>
              </a:rPr>
              <a:t> Великобритании – </a:t>
            </a:r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Лондон</a:t>
            </a:r>
            <a:r>
              <a:rPr lang="ru-RU" sz="2800">
                <a:latin typeface="Comic Sans MS" pitchFamily="66" charset="0"/>
              </a:rPr>
              <a:t>. Это один из старейших городов Европы.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3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ЛЕНА\1380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57188"/>
            <a:ext cx="40005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000625" y="1857375"/>
            <a:ext cx="37861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Английская королева – </a:t>
            </a:r>
          </a:p>
          <a:p>
            <a:pPr algn="ctr"/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ЕЛИЗАВЕТА </a:t>
            </a:r>
            <a:r>
              <a:rPr lang="en-US" sz="4000" b="1" i="1">
                <a:solidFill>
                  <a:srgbClr val="FF0000"/>
                </a:solidFill>
                <a:latin typeface="Calibri" pitchFamily="34" charset="0"/>
              </a:rPr>
              <a:t>II</a:t>
            </a:r>
            <a:endParaRPr lang="ru-RU" sz="4000" b="1" i="1">
              <a:solidFill>
                <a:srgbClr val="FF0000"/>
              </a:solidFill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0825" y="1538288"/>
            <a:ext cx="8569325" cy="3186112"/>
            <a:chOff x="158" y="969"/>
            <a:chExt cx="5398" cy="2007"/>
          </a:xfrm>
        </p:grpSpPr>
        <p:pic>
          <p:nvPicPr>
            <p:cNvPr id="9221" name="Picture 8" descr="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4" y="979"/>
              <a:ext cx="2662" cy="1997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9222" name="Picture 9" descr="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969"/>
              <a:ext cx="2676" cy="2007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1143000" y="214313"/>
            <a:ext cx="6786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Comic Sans MS" pitchFamily="66" charset="0"/>
              </a:rPr>
              <a:t>Гайд-парк – «зелёное сердце» Лондона.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813" y="4857750"/>
            <a:ext cx="79295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Это королевский парк в центре Лондона. В парке находится «уголок ораторов», где можно провозглашать и отстаивать любые идеи, здесь каждый желающий может произнести речь.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8688" y="1357313"/>
            <a:ext cx="7289800" cy="3963987"/>
            <a:chOff x="657" y="890"/>
            <a:chExt cx="4592" cy="2497"/>
          </a:xfrm>
        </p:grpSpPr>
        <p:pic>
          <p:nvPicPr>
            <p:cNvPr id="10245" name="Picture 6" descr="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5" y="890"/>
              <a:ext cx="3004" cy="249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0246" name="Picture 7" descr="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" y="890"/>
              <a:ext cx="1190" cy="2458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10243" name="Прямоугольник 10"/>
          <p:cNvSpPr>
            <a:spLocks noChangeArrowheads="1"/>
          </p:cNvSpPr>
          <p:nvPr/>
        </p:nvSpPr>
        <p:spPr bwMode="auto">
          <a:xfrm>
            <a:off x="1357313" y="285750"/>
            <a:ext cx="6500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Comic Sans MS" pitchFamily="66" charset="0"/>
              </a:rPr>
              <a:t>Биг-Бен — колокольная башня </a:t>
            </a:r>
            <a:br>
              <a:rPr lang="ru-RU" sz="2800" b="1" i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b="1" i="1">
                <a:solidFill>
                  <a:srgbClr val="FF0000"/>
                </a:solidFill>
                <a:latin typeface="Comic Sans MS" pitchFamily="66" charset="0"/>
              </a:rPr>
              <a:t>в Лондоне</a:t>
            </a:r>
            <a:r>
              <a:rPr lang="ru-RU" sz="280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50" y="5572125"/>
            <a:ext cx="7715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Часовая башня возвышается на 98 метров над набережной Темзы. Циферблаты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Биг-Бена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смотрят на все 4 стороны света.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1071563"/>
            <a:ext cx="6075362" cy="4459287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75" y="5691188"/>
            <a:ext cx="66436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   Столица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Франции 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Париж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– один из       красивейших городов мира.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928813" y="0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ru-RU" sz="5400" b="1" i="1">
                <a:solidFill>
                  <a:srgbClr val="FF0000"/>
                </a:solidFill>
                <a:latin typeface="Calibri" pitchFamily="34" charset="0"/>
              </a:rPr>
              <a:t>Франция.</a:t>
            </a:r>
          </a:p>
        </p:txBody>
      </p:sp>
      <p:pic>
        <p:nvPicPr>
          <p:cNvPr id="12293" name="Picture 6" descr="D:\ЛЕНА\fran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18208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417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Лувр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PRV</dc:creator>
  <cp:lastModifiedBy>Макаркины</cp:lastModifiedBy>
  <cp:revision>76</cp:revision>
  <dcterms:created xsi:type="dcterms:W3CDTF">2011-04-27T15:04:57Z</dcterms:created>
  <dcterms:modified xsi:type="dcterms:W3CDTF">2014-12-16T20:03:21Z</dcterms:modified>
</cp:coreProperties>
</file>