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3" r:id="rId2"/>
    <p:sldId id="256" r:id="rId3"/>
    <p:sldId id="257" r:id="rId4"/>
    <p:sldId id="261" r:id="rId5"/>
    <p:sldId id="259" r:id="rId6"/>
    <p:sldId id="264" r:id="rId7"/>
    <p:sldId id="260" r:id="rId8"/>
    <p:sldId id="258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944" autoAdjust="0"/>
    <p:restoredTop sz="94660"/>
  </p:normalViewPr>
  <p:slideViewPr>
    <p:cSldViewPr>
      <p:cViewPr varScale="1">
        <p:scale>
          <a:sx n="71" d="100"/>
          <a:sy n="71" d="100"/>
        </p:scale>
        <p:origin x="-9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5A74E-EFDE-403F-AB78-03D599773205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DBE90-29CF-44C8-9C68-38EEEEC46C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BE90-29CF-44C8-9C68-38EEEEC46C5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37786-9BFA-4B06-B58F-8204D26ADFD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EB764-E481-4B59-BDE0-F9BCA6AC0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37786-9BFA-4B06-B58F-8204D26ADFD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EB764-E481-4B59-BDE0-F9BCA6AC0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37786-9BFA-4B06-B58F-8204D26ADFD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EB764-E481-4B59-BDE0-F9BCA6AC0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37786-9BFA-4B06-B58F-8204D26ADFD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EB764-E481-4B59-BDE0-F9BCA6AC0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37786-9BFA-4B06-B58F-8204D26ADFD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EB764-E481-4B59-BDE0-F9BCA6AC0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37786-9BFA-4B06-B58F-8204D26ADFD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EB764-E481-4B59-BDE0-F9BCA6AC0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37786-9BFA-4B06-B58F-8204D26ADFD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EB764-E481-4B59-BDE0-F9BCA6AC0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37786-9BFA-4B06-B58F-8204D26ADFD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EB764-E481-4B59-BDE0-F9BCA6AC0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37786-9BFA-4B06-B58F-8204D26ADFD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EB764-E481-4B59-BDE0-F9BCA6AC0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37786-9BFA-4B06-B58F-8204D26ADFD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EB764-E481-4B59-BDE0-F9BCA6AC0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37786-9BFA-4B06-B58F-8204D26ADFD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EB764-E481-4B59-BDE0-F9BCA6AC0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2F37786-9BFA-4B06-B58F-8204D26ADFDB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B2EB764-E481-4B59-BDE0-F9BCA6AC0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ihi.ru/avtor/kzm084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391400" cy="2895600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3399"/>
                </a:solidFill>
                <a:latin typeface="Book Antiqua" pitchFamily="18" charset="0"/>
              </a:rPr>
              <a:t>Буквы звонких и глухих </a:t>
            </a:r>
            <a:br>
              <a:rPr lang="ru-RU" sz="5400" b="1" i="1" dirty="0" smtClean="0">
                <a:solidFill>
                  <a:srgbClr val="003399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rgbClr val="003399"/>
                </a:solidFill>
                <a:latin typeface="Book Antiqua" pitchFamily="18" charset="0"/>
              </a:rPr>
              <a:t>согласных в конце слова.</a:t>
            </a:r>
            <a:endParaRPr lang="ru-RU" sz="5400" b="1" i="1" dirty="0">
              <a:solidFill>
                <a:srgbClr val="003399"/>
              </a:solidFill>
              <a:latin typeface="Book Antiqua" pitchFamily="18" charset="0"/>
            </a:endParaRP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2514600" y="4800600"/>
            <a:ext cx="39830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Корчагина Ольга Даниловна</a:t>
            </a:r>
          </a:p>
          <a:p>
            <a:pPr algn="ctr"/>
            <a:r>
              <a:rPr lang="ru-RU" b="1"/>
              <a:t>Учитель начальных классов</a:t>
            </a:r>
          </a:p>
          <a:p>
            <a:pPr algn="ctr"/>
            <a:r>
              <a:rPr lang="ru-RU" b="1"/>
              <a:t>МБОУ УСОШ №2 им. Сергея Ступакова      г.Удомля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0"/>
            <a:ext cx="53578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Парные согласные добрые друзья</a:t>
            </a:r>
          </a:p>
          <a:p>
            <a:pPr algn="r"/>
            <a:r>
              <a:rPr lang="ru-RU" sz="2400" b="1" i="1" dirty="0" smtClean="0">
                <a:hlinkClick r:id="rId2"/>
              </a:rPr>
              <a:t>Зоя </a:t>
            </a:r>
            <a:r>
              <a:rPr lang="ru-RU" sz="2400" b="1" i="1" dirty="0" err="1" smtClean="0">
                <a:hlinkClick r:id="rId2"/>
              </a:rPr>
              <a:t>Крепс</a:t>
            </a:r>
            <a:endParaRPr lang="ru-RU" sz="2400" b="1" dirty="0" smtClean="0"/>
          </a:p>
          <a:p>
            <a:r>
              <a:rPr lang="ru-RU" sz="2400" b="1" dirty="0" smtClean="0"/>
              <a:t>Звонкий звук и звук глухой,</a:t>
            </a:r>
            <a:br>
              <a:rPr lang="ru-RU" sz="2400" b="1" dirty="0" smtClean="0"/>
            </a:br>
            <a:r>
              <a:rPr lang="ru-RU" sz="2400" b="1" dirty="0" smtClean="0"/>
              <a:t>Добрые друзья,</a:t>
            </a:r>
            <a:br>
              <a:rPr lang="ru-RU" sz="2400" b="1" dirty="0" smtClean="0"/>
            </a:br>
            <a:r>
              <a:rPr lang="ru-RU" sz="2400" b="1" dirty="0" smtClean="0"/>
              <a:t>Звук что слышится порой,</a:t>
            </a:r>
            <a:br>
              <a:rPr lang="ru-RU" sz="2400" b="1" dirty="0" smtClean="0"/>
            </a:br>
            <a:r>
              <a:rPr lang="ru-RU" sz="2400" b="1" dirty="0" smtClean="0"/>
              <a:t>Разобрать нельзя.</a:t>
            </a:r>
            <a:br>
              <a:rPr lang="ru-RU" sz="2400" b="1" dirty="0" smtClean="0"/>
            </a:br>
            <a:r>
              <a:rPr lang="ru-RU" sz="2400" b="1" dirty="0" smtClean="0"/>
              <a:t>На слух ведь  не узнать,</a:t>
            </a:r>
            <a:br>
              <a:rPr lang="ru-RU" sz="2400" b="1" dirty="0" smtClean="0"/>
            </a:br>
            <a:r>
              <a:rPr lang="ru-RU" sz="2400" b="1" dirty="0" smtClean="0"/>
              <a:t>Где звонкий? Где глухой?</a:t>
            </a:r>
            <a:br>
              <a:rPr lang="ru-RU" sz="2400" b="1" dirty="0" smtClean="0"/>
            </a:br>
            <a:r>
              <a:rPr lang="ru-RU" sz="2400" b="1" dirty="0" smtClean="0"/>
              <a:t>И надо бы  признать,</a:t>
            </a:r>
            <a:br>
              <a:rPr lang="ru-RU" sz="2400" b="1" dirty="0" smtClean="0"/>
            </a:br>
            <a:r>
              <a:rPr lang="ru-RU" sz="2400" b="1" dirty="0" smtClean="0"/>
              <a:t>Что выход есть иной.</a:t>
            </a:r>
            <a:br>
              <a:rPr lang="ru-RU" sz="2400" b="1" dirty="0" smtClean="0"/>
            </a:br>
            <a:r>
              <a:rPr lang="ru-RU" sz="2400" b="1" dirty="0" smtClean="0"/>
              <a:t>Вот если взять да  гласный звук</a:t>
            </a:r>
            <a:br>
              <a:rPr lang="ru-RU" sz="2400" b="1" dirty="0" smtClean="0"/>
            </a:br>
            <a:r>
              <a:rPr lang="ru-RU" sz="2400" b="1" dirty="0" smtClean="0"/>
              <a:t>На помощь к ним позвать,</a:t>
            </a:r>
            <a:br>
              <a:rPr lang="ru-RU" sz="2400" b="1" dirty="0" smtClean="0"/>
            </a:br>
            <a:r>
              <a:rPr lang="ru-RU" sz="2400" b="1" dirty="0" smtClean="0"/>
              <a:t>То будет ясно всем  вокруг, </a:t>
            </a:r>
            <a:br>
              <a:rPr lang="ru-RU" sz="2400" b="1" dirty="0" smtClean="0"/>
            </a:br>
            <a:r>
              <a:rPr lang="ru-RU" sz="2400" b="1" dirty="0" smtClean="0"/>
              <a:t>Как надо написать.</a:t>
            </a:r>
            <a:br>
              <a:rPr lang="ru-RU" sz="2400" b="1" dirty="0" smtClean="0"/>
            </a:br>
            <a:r>
              <a:rPr lang="ru-RU" sz="2400" b="1" dirty="0" smtClean="0"/>
              <a:t>Проверочное слово,</a:t>
            </a:r>
            <a:br>
              <a:rPr lang="ru-RU" sz="2400" b="1" dirty="0" smtClean="0"/>
            </a:br>
            <a:r>
              <a:rPr lang="ru-RU" sz="2400" b="1" dirty="0" smtClean="0"/>
              <a:t>Букву  гласную добавит.</a:t>
            </a:r>
            <a:br>
              <a:rPr lang="ru-RU" sz="2400" b="1" dirty="0" smtClean="0"/>
            </a:br>
            <a:r>
              <a:rPr lang="ru-RU" sz="2400" b="1" dirty="0" smtClean="0"/>
              <a:t>Доходчиво, толково,</a:t>
            </a:r>
            <a:br>
              <a:rPr lang="ru-RU" sz="2400" b="1" dirty="0" smtClean="0"/>
            </a:br>
            <a:r>
              <a:rPr lang="ru-RU" sz="2400" b="1" dirty="0" smtClean="0"/>
              <a:t>На нужный звук исправит.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15074" y="2786058"/>
            <a:ext cx="22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Arial" pitchFamily="34" charset="0"/>
              </a:rPr>
              <a:t>анана</a:t>
            </a:r>
            <a:r>
              <a:rPr lang="ru-RU" sz="4800" b="1" dirty="0" err="1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>_</a:t>
            </a:r>
            <a:endParaRPr lang="ru-RU" sz="4800" b="1" dirty="0">
              <a:solidFill>
                <a:srgbClr val="003399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2786058"/>
            <a:ext cx="1904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Arial" pitchFamily="34" charset="0"/>
              </a:rPr>
              <a:t>арбу</a:t>
            </a:r>
            <a:r>
              <a:rPr lang="ru-RU" sz="4800" b="1" dirty="0" err="1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>_</a:t>
            </a:r>
            <a:endParaRPr lang="ru-RU" sz="4800" b="1" dirty="0">
              <a:solidFill>
                <a:srgbClr val="003399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3560" name="Picture 8" descr="http://photoshopia.ru/usergallery/data/226/medium/watermelon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635061"/>
            <a:ext cx="2118397" cy="2079559"/>
          </a:xfrm>
          <a:prstGeom prst="rect">
            <a:avLst/>
          </a:prstGeom>
          <a:noFill/>
        </p:spPr>
      </p:pic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00034" y="3714752"/>
            <a:ext cx="8382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Что общего у этих слов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Какое слово лишнее?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Почему?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Какие звуки слышаться в конце слов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какие буквы пишутся?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Какой возникает вопрос?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3562" name="Picture 10" descr="http://s.felomena.com/wp-content/images/sonnik/bukva/a/anan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9411" y="785794"/>
            <a:ext cx="1103052" cy="216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4" name="Picture 12" descr="http://www.bzi.ro/public/upload/photos/368/caise_42356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713722"/>
            <a:ext cx="1571636" cy="2090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57158" y="2714620"/>
            <a:ext cx="262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Arial" pitchFamily="34" charset="0"/>
              </a:rPr>
              <a:t>абрико</a:t>
            </a:r>
            <a:r>
              <a:rPr lang="ru-RU" sz="4800" b="1" dirty="0" err="1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>_</a:t>
            </a:r>
            <a:endParaRPr lang="ru-RU" sz="4800" b="1" dirty="0">
              <a:solidFill>
                <a:srgbClr val="003399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AutoShape 4"/>
          <p:cNvSpPr txBox="1">
            <a:spLocks noChangeArrowheads="1"/>
          </p:cNvSpPr>
          <p:nvPr/>
        </p:nvSpPr>
        <p:spPr>
          <a:xfrm>
            <a:off x="428596" y="0"/>
            <a:ext cx="8229600" cy="7200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ln w="6350">
                  <a:noFill/>
                </a:ln>
                <a:solidFill>
                  <a:srgbClr val="002060"/>
                </a:solidFill>
                <a:cs typeface="Times New Roman" pitchFamily="18" charset="0"/>
              </a:rPr>
              <a:t>Определяем основной вопрос урока</a:t>
            </a:r>
            <a:endParaRPr lang="ru-RU" sz="3600" b="1" dirty="0">
              <a:ln w="6350">
                <a:noFill/>
              </a:ln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142852"/>
            <a:ext cx="6829425" cy="776288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  <a:rou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3399"/>
                </a:solidFill>
              </a:rPr>
              <a:t>Введение в новый раздел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357158" y="3357562"/>
            <a:ext cx="857256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600" b="1" dirty="0">
                <a:solidFill>
                  <a:srgbClr val="003399"/>
                </a:solidFill>
              </a:rPr>
              <a:t>Как вы думаете, что означает звонок в руках Пети Зайцева?</a:t>
            </a:r>
          </a:p>
          <a:p>
            <a:pPr>
              <a:buFontTx/>
              <a:buChar char="•"/>
            </a:pPr>
            <a:r>
              <a:rPr lang="ru-RU" sz="2600" b="1" dirty="0">
                <a:solidFill>
                  <a:srgbClr val="003399"/>
                </a:solidFill>
              </a:rPr>
              <a:t> Приведите примеры звонких согласных звуков.</a:t>
            </a:r>
          </a:p>
          <a:p>
            <a:pPr>
              <a:buFontTx/>
              <a:buChar char="•"/>
            </a:pPr>
            <a:r>
              <a:rPr lang="ru-RU" sz="2600" b="1" dirty="0">
                <a:solidFill>
                  <a:srgbClr val="003399"/>
                </a:solidFill>
              </a:rPr>
              <a:t> Что сделала Катя?</a:t>
            </a:r>
          </a:p>
          <a:p>
            <a:pPr>
              <a:buFontTx/>
              <a:buChar char="•"/>
            </a:pPr>
            <a:r>
              <a:rPr lang="ru-RU" sz="2600" b="1" dirty="0">
                <a:solidFill>
                  <a:srgbClr val="003399"/>
                </a:solidFill>
              </a:rPr>
              <a:t> Как называют человека, который ничего не слышит?</a:t>
            </a:r>
          </a:p>
          <a:p>
            <a:pPr>
              <a:buFontTx/>
              <a:buChar char="•"/>
            </a:pPr>
            <a:r>
              <a:rPr lang="ru-RU" sz="2600" b="1" dirty="0">
                <a:solidFill>
                  <a:srgbClr val="003399"/>
                </a:solidFill>
              </a:rPr>
              <a:t> Приведите примеры глухих согласных звуков.</a:t>
            </a:r>
          </a:p>
          <a:p>
            <a:pPr>
              <a:buFontTx/>
              <a:buChar char="•"/>
            </a:pPr>
            <a:r>
              <a:rPr lang="ru-RU" sz="2600" b="1" dirty="0">
                <a:solidFill>
                  <a:srgbClr val="003399"/>
                </a:solidFill>
              </a:rPr>
              <a:t> Предположите название нового раздела.</a:t>
            </a:r>
          </a:p>
        </p:txBody>
      </p:sp>
      <p:pic>
        <p:nvPicPr>
          <p:cNvPr id="3077" name="Picture 36" descr="Фотография (24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45" t="12054" r="20069" b="24662"/>
          <a:stretch>
            <a:fillRect/>
          </a:stretch>
        </p:blipFill>
        <p:spPr bwMode="auto">
          <a:xfrm>
            <a:off x="3000364" y="1000107"/>
            <a:ext cx="3286148" cy="230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7" name="AutoShape 37"/>
          <p:cNvSpPr>
            <a:spLocks noChangeArrowheads="1"/>
          </p:cNvSpPr>
          <p:nvPr/>
        </p:nvSpPr>
        <p:spPr bwMode="auto">
          <a:xfrm>
            <a:off x="642910" y="3357562"/>
            <a:ext cx="7962928" cy="1643074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Буквы звонких и глухих </a:t>
            </a:r>
          </a:p>
          <a:p>
            <a:pPr algn="ctr"/>
            <a:r>
              <a:rPr lang="ru-RU" sz="4000" b="1" dirty="0">
                <a:solidFill>
                  <a:srgbClr val="003399"/>
                </a:solidFill>
              </a:rPr>
              <a:t>с</a:t>
            </a:r>
            <a:r>
              <a:rPr lang="ru-RU" sz="4000" b="1" dirty="0" smtClean="0">
                <a:solidFill>
                  <a:srgbClr val="003399"/>
                </a:solidFill>
              </a:rPr>
              <a:t>огласных </a:t>
            </a:r>
            <a:r>
              <a:rPr lang="ru-RU" sz="4000" b="1" dirty="0" smtClean="0">
                <a:solidFill>
                  <a:srgbClr val="FF0000"/>
                </a:solidFill>
              </a:rPr>
              <a:t>в </a:t>
            </a:r>
            <a:r>
              <a:rPr lang="ru-RU" sz="4000" b="1" dirty="0">
                <a:solidFill>
                  <a:srgbClr val="FF0000"/>
                </a:solidFill>
              </a:rPr>
              <a:t>конце слова.</a:t>
            </a:r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571472" y="5072074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>
                <a:solidFill>
                  <a:srgbClr val="003399"/>
                </a:solidFill>
              </a:rPr>
              <a:t> Где будем наблюдать согласные звуки?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1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1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1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1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1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1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1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1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1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1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1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3" grpId="0" uiExpand="1" build="allAtOnce"/>
      <p:bldP spid="61477" grpId="0" animBg="1"/>
      <p:bldP spid="614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28662" y="785794"/>
            <a:ext cx="7572428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SchoolBookC-Italic"/>
                <a:cs typeface="Times New Roman" pitchFamily="18" charset="0"/>
              </a:rPr>
              <a:t>Глухие звуки – это непоседы,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SchoolBookC-Italic"/>
                <a:cs typeface="Times New Roman" pitchFamily="18" charset="0"/>
              </a:rPr>
              <a:t>Они спокойно не желают жить,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SchoolBookC-Italic"/>
                <a:cs typeface="Times New Roman" pitchFamily="18" charset="0"/>
              </a:rPr>
              <a:t>Они стремятся звонкого соседа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280099"/>
                </a:solidFill>
                <a:effectLst/>
                <a:latin typeface="Arial" pitchFamily="34" charset="0"/>
                <a:ea typeface="SchoolBookC-Italic"/>
                <a:cs typeface="Times New Roman" pitchFamily="18" charset="0"/>
              </a:rPr>
              <a:t>Во что бы то ни стало оглушить.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4" name="Picture 2" descr="http://detsad-kitty.ru/uploads/posts/2010-04/1272040241_getimag1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06203"/>
            <a:ext cx="4952992" cy="34980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28926" y="142852"/>
            <a:ext cx="3119444" cy="707886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SchoolBookC-Bold"/>
                <a:cs typeface="Times New Roman" pitchFamily="18" charset="0"/>
              </a:rPr>
              <a:t>Запомните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SchoolBookC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58.radikal.ru/i161/0812/d2/908bfab56c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452837" cy="25896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571480"/>
            <a:ext cx="9541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3399"/>
                </a:solidFill>
                <a:latin typeface="Arial Black" pitchFamily="34" charset="0"/>
              </a:rPr>
              <a:t>К</a:t>
            </a:r>
          </a:p>
          <a:p>
            <a:r>
              <a:rPr lang="ru-RU" sz="6000" b="1" dirty="0" smtClean="0">
                <a:solidFill>
                  <a:srgbClr val="003399"/>
                </a:solidFill>
                <a:latin typeface="Arial Black" pitchFamily="34" charset="0"/>
              </a:rPr>
              <a:t>Г </a:t>
            </a:r>
            <a:endParaRPr lang="ru-RU" sz="60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 flipH="1">
            <a:off x="4357686" y="1500174"/>
            <a:ext cx="954107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6" name="Picture 4" descr="http://img0.liveinternet.ru/images/attach/b/4/103/562/103562952_large_0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714488"/>
            <a:ext cx="3375630" cy="26413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00298" y="3500438"/>
            <a:ext cx="1452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err="1">
                <a:solidFill>
                  <a:srgbClr val="003399"/>
                </a:solidFill>
              </a:rPr>
              <a:t>л</a:t>
            </a:r>
            <a:r>
              <a:rPr lang="ru-RU" sz="6600" b="1" dirty="0" err="1" smtClean="0">
                <a:solidFill>
                  <a:srgbClr val="003399"/>
                </a:solidFill>
              </a:rPr>
              <a:t>у_</a:t>
            </a:r>
            <a:endParaRPr lang="ru-RU" sz="6600" b="1" dirty="0"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4643446"/>
            <a:ext cx="1452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err="1">
                <a:solidFill>
                  <a:srgbClr val="003399"/>
                </a:solidFill>
              </a:rPr>
              <a:t>л</a:t>
            </a:r>
            <a:r>
              <a:rPr lang="ru-RU" sz="6600" b="1" dirty="0" err="1" smtClean="0">
                <a:solidFill>
                  <a:srgbClr val="003399"/>
                </a:solidFill>
              </a:rPr>
              <a:t>у_</a:t>
            </a:r>
            <a:endParaRPr lang="ru-RU" sz="6600" b="1" dirty="0">
              <a:solidFill>
                <a:srgbClr val="00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3500438"/>
            <a:ext cx="4844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г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6644" y="4643446"/>
            <a:ext cx="6030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к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3500438"/>
            <a:ext cx="21959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3399"/>
                </a:solidFill>
              </a:rPr>
              <a:t>луга -</a:t>
            </a:r>
            <a:endParaRPr lang="ru-RU" sz="6600" b="1" dirty="0">
              <a:solidFill>
                <a:srgbClr val="003399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357290" y="4429132"/>
            <a:ext cx="35719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28860" y="4643446"/>
            <a:ext cx="41247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3399"/>
                </a:solidFill>
              </a:rPr>
              <a:t>луковица -</a:t>
            </a:r>
            <a:endParaRPr lang="ru-RU" sz="6600" b="1" dirty="0">
              <a:solidFill>
                <a:srgbClr val="003399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785918" y="4429132"/>
            <a:ext cx="35719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785918" y="4572008"/>
            <a:ext cx="35719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357554" y="5572140"/>
            <a:ext cx="35719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786182" y="5572140"/>
            <a:ext cx="35719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786182" y="5715016"/>
            <a:ext cx="35719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571612"/>
            <a:ext cx="7429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/>
              <a:t>Чтобы правильно написать букву </a:t>
            </a:r>
            <a:r>
              <a:rPr lang="ru-RU" sz="4400" b="1" i="1" dirty="0" smtClean="0">
                <a:solidFill>
                  <a:srgbClr val="C00000"/>
                </a:solidFill>
              </a:rPr>
              <a:t>согласного</a:t>
            </a:r>
            <a:r>
              <a:rPr lang="ru-RU" sz="4400" b="1" i="1" dirty="0" smtClean="0"/>
              <a:t> в конце слова, нужно подобрать проверочное слово, </a:t>
            </a:r>
            <a:endParaRPr lang="ru-RU" sz="4400" b="1" i="1" dirty="0" smtClean="0"/>
          </a:p>
          <a:p>
            <a:pPr algn="ctr"/>
            <a:r>
              <a:rPr lang="ru-RU" sz="4400" b="1" i="1" dirty="0" smtClean="0"/>
              <a:t>где </a:t>
            </a:r>
            <a:r>
              <a:rPr lang="ru-RU" sz="4400" b="1" i="1" dirty="0" smtClean="0">
                <a:solidFill>
                  <a:srgbClr val="C00000"/>
                </a:solidFill>
              </a:rPr>
              <a:t>после согласного звука есть гласный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86050" y="285728"/>
            <a:ext cx="4286280" cy="928694"/>
          </a:xfrm>
          <a:prstGeom prst="rect">
            <a:avLst/>
          </a:prstGeom>
          <a:solidFill>
            <a:srgbClr val="F9F8FA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ПРАВИЛО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86578" y="428604"/>
            <a:ext cx="2000264" cy="178595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57620" y="1142984"/>
            <a:ext cx="29289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 err="1" smtClean="0">
                <a:solidFill>
                  <a:srgbClr val="003399"/>
                </a:solidFill>
              </a:rPr>
              <a:t>арбу</a:t>
            </a:r>
            <a:r>
              <a:rPr lang="ru-RU" sz="5400" b="1" dirty="0" err="1" smtClean="0">
                <a:solidFill>
                  <a:srgbClr val="C00000"/>
                </a:solidFill>
              </a:rPr>
              <a:t>_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557536">
            <a:off x="997626" y="1114482"/>
            <a:ext cx="3074247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 smtClean="0">
                <a:solidFill>
                  <a:srgbClr val="003399"/>
                </a:solidFill>
              </a:rPr>
              <a:t>арбузы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rgbClr val="003399"/>
                </a:solidFill>
              </a:rPr>
              <a:t>–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2500298" y="214290"/>
            <a:ext cx="3357586" cy="707886"/>
          </a:xfrm>
          <a:prstGeom prst="rect">
            <a:avLst/>
          </a:prstGeom>
          <a:solidFill>
            <a:srgbClr val="F9F8FA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АЛГОРИТМ</a:t>
            </a:r>
          </a:p>
        </p:txBody>
      </p:sp>
      <p:sp>
        <p:nvSpPr>
          <p:cNvPr id="12" name="Правая круглая скобка 11"/>
          <p:cNvSpPr/>
          <p:nvPr/>
        </p:nvSpPr>
        <p:spPr>
          <a:xfrm rot="16200000">
            <a:off x="4664443" y="407599"/>
            <a:ext cx="315181" cy="1785951"/>
          </a:xfrm>
          <a:prstGeom prst="rightBracket">
            <a:avLst>
              <a:gd name="adj" fmla="val 293292"/>
            </a:avLst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215206" y="428604"/>
            <a:ext cx="479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15206" y="1214422"/>
            <a:ext cx="474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024" y="357166"/>
            <a:ext cx="5715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28860" y="1857364"/>
            <a:ext cx="35719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2910" y="2071678"/>
            <a:ext cx="4429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1. Прочитай слово.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2910" y="4000504"/>
            <a:ext cx="8501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Выдели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корень</a:t>
            </a:r>
            <a:r>
              <a:rPr lang="ru-RU" sz="4000" b="1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ru-RU" sz="3200" b="1" i="1" dirty="0">
                <a:solidFill>
                  <a:srgbClr val="000000"/>
                </a:solidFill>
                <a:latin typeface="Helvetica Neue"/>
              </a:rPr>
              <a:t>(если орфограмма в корне – надо проверить)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2714620"/>
            <a:ext cx="82867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Определи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проблему. </a:t>
            </a:r>
          </a:p>
          <a:p>
            <a:pPr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  «Какую </a:t>
            </a:r>
            <a:r>
              <a:rPr lang="ru-RU" sz="4000" b="1" dirty="0" smtClean="0">
                <a:solidFill>
                  <a:srgbClr val="C00000"/>
                </a:solidFill>
              </a:rPr>
              <a:t>согласную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нужно писать?» 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910" y="5143512"/>
            <a:ext cx="7286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Подбери проверочное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слово.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910" y="5786454"/>
            <a:ext cx="73581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. Вставьте пропущенную букву.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8" descr="http://photoshopia.ru/usergallery/data/226/medium/watermelon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434" y="2000240"/>
            <a:ext cx="1528215" cy="1500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9 0.10509 " pathEditMode="relative" ptsTypes="AA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2" grpId="0" animBg="1"/>
      <p:bldP spid="13" grpId="0"/>
      <p:bldP spid="13" grpId="1"/>
      <p:bldP spid="14" grpId="0"/>
      <p:bldP spid="15" grpId="0"/>
      <p:bldP spid="22" grpId="0"/>
      <p:bldP spid="24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ix.com.ua/db/other/food/food_objects/b-437083.jpg"/>
          <p:cNvPicPr>
            <a:picLocks noChangeAspect="1" noChangeArrowheads="1"/>
          </p:cNvPicPr>
          <p:nvPr/>
        </p:nvPicPr>
        <p:blipFill>
          <a:blip r:embed="rId2"/>
          <a:srcRect l="7813" t="7324" r="4296" b="13574"/>
          <a:stretch>
            <a:fillRect/>
          </a:stretch>
        </p:blipFill>
        <p:spPr bwMode="auto">
          <a:xfrm>
            <a:off x="214282" y="928670"/>
            <a:ext cx="2976583" cy="1785950"/>
          </a:xfrm>
          <a:prstGeom prst="rect">
            <a:avLst/>
          </a:prstGeom>
          <a:noFill/>
        </p:spPr>
      </p:pic>
      <p:pic>
        <p:nvPicPr>
          <p:cNvPr id="26628" name="Picture 4" descr="http://www.puzmo.com/resimler/640/8133966323101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78571"/>
            <a:ext cx="2643206" cy="1982406"/>
          </a:xfrm>
          <a:prstGeom prst="rect">
            <a:avLst/>
          </a:prstGeom>
          <a:noFill/>
        </p:spPr>
      </p:pic>
      <p:pic>
        <p:nvPicPr>
          <p:cNvPr id="26630" name="Picture 6" descr="http://likonsta.ucoz.ru/RAZNOE/KLIPART/4283ed596c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643314"/>
            <a:ext cx="1643074" cy="1992815"/>
          </a:xfrm>
          <a:prstGeom prst="rect">
            <a:avLst/>
          </a:prstGeom>
          <a:noFill/>
        </p:spPr>
      </p:pic>
      <p:pic>
        <p:nvPicPr>
          <p:cNvPr id="26632" name="Picture 8" descr="http://im3-tub-ru.yandex.net/i?id=130521566-11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000504"/>
            <a:ext cx="2714644" cy="2035983"/>
          </a:xfrm>
          <a:prstGeom prst="rect">
            <a:avLst/>
          </a:prstGeom>
          <a:noFill/>
        </p:spPr>
      </p:pic>
      <p:pic>
        <p:nvPicPr>
          <p:cNvPr id="26634" name="Picture 10" descr="http://img1.liveinternet.ru/images/attach/c/3/75/931/75931061_radionetplus_ru_jivnoct23_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571612"/>
            <a:ext cx="2786082" cy="2093888"/>
          </a:xfrm>
          <a:prstGeom prst="rect">
            <a:avLst/>
          </a:prstGeom>
          <a:noFill/>
        </p:spPr>
      </p:pic>
      <p:pic>
        <p:nvPicPr>
          <p:cNvPr id="26636" name="Picture 12" descr="http://www.all4pet.ru/thumb/user-gallery-o/app/upload/obj/gallery_media/10000/2591/original/berloga.net_1320798525.jpg"/>
          <p:cNvPicPr>
            <a:picLocks noChangeAspect="1" noChangeArrowheads="1"/>
          </p:cNvPicPr>
          <p:nvPr/>
        </p:nvPicPr>
        <p:blipFill>
          <a:blip r:embed="rId7"/>
          <a:srcRect r="38610" b="27319"/>
          <a:stretch>
            <a:fillRect/>
          </a:stretch>
        </p:blipFill>
        <p:spPr bwMode="auto">
          <a:xfrm>
            <a:off x="3071802" y="4500570"/>
            <a:ext cx="2857520" cy="21116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57950" y="1500174"/>
            <a:ext cx="2357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3399"/>
                </a:solidFill>
              </a:rPr>
              <a:t>С. 151   № 236</a:t>
            </a:r>
            <a:endParaRPr lang="ru-RU" sz="4800" b="1" dirty="0">
              <a:solidFill>
                <a:srgbClr val="00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2214554"/>
            <a:ext cx="507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3399"/>
                </a:solidFill>
              </a:rPr>
              <a:t>Записать слова и проверить их написание</a:t>
            </a:r>
            <a:endParaRPr lang="ru-RU" sz="48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142852"/>
            <a:ext cx="5500726" cy="796908"/>
          </a:xfrm>
          <a:solidFill>
            <a:srgbClr val="C8D1F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6600" b="1" i="1" dirty="0">
                <a:solidFill>
                  <a:srgbClr val="0000D0"/>
                </a:solidFill>
              </a:rPr>
              <a:t>Итог урока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2"/>
            <a:ext cx="8358246" cy="5000660"/>
          </a:xfrm>
        </p:spPr>
        <p:txBody>
          <a:bodyPr/>
          <a:lstStyle/>
          <a:p>
            <a:r>
              <a:rPr lang="ru-RU" sz="4000" b="1" dirty="0" smtClean="0"/>
              <a:t>Над какой орфограммой работали на уроке?</a:t>
            </a:r>
          </a:p>
          <a:p>
            <a:pPr marL="711200" indent="0"/>
            <a:r>
              <a:rPr lang="ru-RU" sz="4000" b="1" dirty="0" smtClean="0">
                <a:solidFill>
                  <a:srgbClr val="C00000"/>
                </a:solidFill>
              </a:rPr>
              <a:t>Как </a:t>
            </a:r>
            <a:r>
              <a:rPr lang="ru-RU" sz="4000" b="1" dirty="0">
                <a:solidFill>
                  <a:srgbClr val="C00000"/>
                </a:solidFill>
              </a:rPr>
              <a:t>проверить </a:t>
            </a:r>
            <a:r>
              <a:rPr lang="ru-RU" sz="4000" b="1" dirty="0" smtClean="0">
                <a:solidFill>
                  <a:srgbClr val="C00000"/>
                </a:solidFill>
              </a:rPr>
              <a:t>согласную </a:t>
            </a:r>
            <a:r>
              <a:rPr lang="ru-RU" sz="4000" b="1" dirty="0" smtClean="0">
                <a:solidFill>
                  <a:srgbClr val="C00000"/>
                </a:solidFill>
              </a:rPr>
              <a:t>на</a:t>
            </a:r>
            <a:r>
              <a:rPr lang="ru-RU" sz="4000" b="1" dirty="0" smtClean="0">
                <a:solidFill>
                  <a:srgbClr val="C00000"/>
                </a:solidFill>
              </a:rPr>
              <a:t> конце?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4000" b="1" dirty="0"/>
              <a:t> </a:t>
            </a:r>
            <a:r>
              <a:rPr lang="ru-RU" sz="4000" b="1" dirty="0">
                <a:solidFill>
                  <a:srgbClr val="7030A0"/>
                </a:solidFill>
              </a:rPr>
              <a:t>Кто может сказать, что он научился проверять </a:t>
            </a:r>
            <a:r>
              <a:rPr lang="ru-RU" sz="4000" b="1" dirty="0" smtClean="0">
                <a:solidFill>
                  <a:srgbClr val="7030A0"/>
                </a:solidFill>
              </a:rPr>
              <a:t>      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   </a:t>
            </a:r>
            <a:r>
              <a:rPr lang="ru-RU" sz="4000" b="1" dirty="0" smtClean="0">
                <a:solidFill>
                  <a:srgbClr val="7030A0"/>
                </a:solidFill>
              </a:rPr>
              <a:t>согласный </a:t>
            </a:r>
            <a:r>
              <a:rPr lang="ru-RU" sz="4000" b="1" dirty="0">
                <a:solidFill>
                  <a:srgbClr val="7030A0"/>
                </a:solidFill>
              </a:rPr>
              <a:t>в корне?</a:t>
            </a:r>
          </a:p>
        </p:txBody>
      </p:sp>
      <p:pic>
        <p:nvPicPr>
          <p:cNvPr id="5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16" y="3286124"/>
            <a:ext cx="1947906" cy="203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6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9394_IoH">
  <a:themeElements>
    <a:clrScheme name="Другая 51">
      <a:dk1>
        <a:sysClr val="windowText" lastClr="000000"/>
      </a:dk1>
      <a:lt1>
        <a:srgbClr val="000000"/>
      </a:lt1>
      <a:dk2>
        <a:srgbClr val="1F497D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Правописание безударных гласных в корне.</Template>
  <TotalTime>96</TotalTime>
  <Words>294</Words>
  <Application>Microsoft Office PowerPoint</Application>
  <PresentationFormat>Экран (4:3)</PresentationFormat>
  <Paragraphs>63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29394_IoH</vt:lpstr>
      <vt:lpstr>Буквы звонких и глухих  согласных в конце слова.</vt:lpstr>
      <vt:lpstr>Слайд 2</vt:lpstr>
      <vt:lpstr>Введение в новый раздел</vt:lpstr>
      <vt:lpstr>Слайд 4</vt:lpstr>
      <vt:lpstr>Слайд 5</vt:lpstr>
      <vt:lpstr>Слайд 6</vt:lpstr>
      <vt:lpstr>Слайд 7</vt:lpstr>
      <vt:lpstr>Слайд 8</vt:lpstr>
      <vt:lpstr>Итог урока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2014-04-16T17:27:56Z</dcterms:created>
  <dcterms:modified xsi:type="dcterms:W3CDTF">2014-04-17T20:41:21Z</dcterms:modified>
</cp:coreProperties>
</file>