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4" r:id="rId9"/>
    <p:sldId id="265" r:id="rId10"/>
    <p:sldId id="266" r:id="rId11"/>
    <p:sldId id="27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340768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«Правописание «О» и «Е»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 окончаниях имён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существительных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после шипящих и «Ц»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83968" y="4509120"/>
            <a:ext cx="4412034" cy="1995134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Сорокина Ольга Владимировна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№21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Волгоград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Исключи лишнее слово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7197" y="1628801"/>
            <a:ext cx="7645243" cy="28083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продавцом        пейзажем        рощей</a:t>
            </a:r>
          </a:p>
          <a:p>
            <a:pPr marL="0" indent="0">
              <a:buNone/>
            </a:pPr>
            <a:r>
              <a:rPr lang="ru-RU" dirty="0" smtClean="0"/>
              <a:t>кирпичом          репортажем   душой</a:t>
            </a:r>
          </a:p>
          <a:p>
            <a:pPr marL="0" indent="0">
              <a:buNone/>
            </a:pPr>
            <a:r>
              <a:rPr lang="ru-RU" dirty="0" smtClean="0"/>
              <a:t>товарищем        этажом            задачей</a:t>
            </a:r>
          </a:p>
          <a:p>
            <a:pPr marL="0" indent="0">
              <a:buNone/>
            </a:pPr>
            <a:r>
              <a:rPr lang="ru-RU" dirty="0" smtClean="0"/>
              <a:t>багажом             пляжем            улицей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182688"/>
            <a:ext cx="6138863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1840" y="167025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F0"/>
                </a:solidFill>
                <a:latin typeface="Franklin Gothic Heavy" pitchFamily="34" charset="0"/>
              </a:rPr>
              <a:t>Хорошего</a:t>
            </a:r>
            <a:endParaRPr lang="ru-RU" sz="6000" dirty="0">
              <a:solidFill>
                <a:srgbClr val="00B0F0"/>
              </a:solidFill>
              <a:latin typeface="Franklin Gothic Heavy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4670" y="5517232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F0"/>
                </a:solidFill>
                <a:latin typeface="Franklin Gothic Heavy" pitchFamily="34" charset="0"/>
              </a:rPr>
              <a:t>настроения!</a:t>
            </a:r>
            <a:endParaRPr lang="ru-RU" sz="6000" dirty="0">
              <a:solidFill>
                <a:srgbClr val="00B0F0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 с.108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у.471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подобрать отрывки из стихотворений, в которых встретились слова с изученными орфограммами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очинить миниатюру на тему «Весна»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/>
              <a:t>Русский язык – язык,  созданный для поэзии,  он необычайно богат и </a:t>
            </a:r>
          </a:p>
          <a:p>
            <a:pPr algn="ctr"/>
            <a:r>
              <a:rPr lang="ru-RU" sz="3500" dirty="0" smtClean="0"/>
              <a:t>примечателен, главным  образом, тонкостью  оттенков.</a:t>
            </a:r>
          </a:p>
          <a:p>
            <a:pPr algn="ctr"/>
            <a:endParaRPr lang="ru-RU" sz="2800" dirty="0" smtClean="0"/>
          </a:p>
          <a:p>
            <a:pPr algn="r"/>
            <a:r>
              <a:rPr lang="ru-RU" sz="2800" i="1" dirty="0" smtClean="0"/>
              <a:t>             </a:t>
            </a:r>
          </a:p>
          <a:p>
            <a:pPr algn="r"/>
            <a:r>
              <a:rPr lang="ru-RU" sz="2800" i="1" dirty="0" smtClean="0"/>
              <a:t>  </a:t>
            </a:r>
            <a:r>
              <a:rPr lang="ru-RU" sz="2800" i="1" dirty="0" err="1" smtClean="0"/>
              <a:t>Проспер</a:t>
            </a:r>
            <a:r>
              <a:rPr lang="ru-RU" sz="2800" i="1" dirty="0" smtClean="0"/>
              <a:t> Мериме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0199" y="1168368"/>
            <a:ext cx="569916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Сегодня на уроке мы должны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4101" y="2285992"/>
            <a:ext cx="187801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</a:rPr>
              <a:t>Повторить</a:t>
            </a:r>
            <a:endParaRPr lang="ru-RU" sz="25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93" y="2299471"/>
            <a:ext cx="12568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</a:rPr>
              <a:t>У</a:t>
            </a:r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</a:rPr>
              <a:t>з</a:t>
            </a:r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</a:rPr>
              <a:t>нать</a:t>
            </a:r>
            <a:endParaRPr lang="ru-RU" sz="25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9097" y="2285992"/>
            <a:ext cx="17834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</a:rPr>
              <a:t>Научиться</a:t>
            </a:r>
            <a:endParaRPr lang="ru-RU" sz="25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86058"/>
            <a:ext cx="2880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 smtClean="0">
                <a:latin typeface="Times New Roman" pitchFamily="18" charset="0"/>
              </a:rPr>
              <a:t>Грамматические признаки имени существительно-</a:t>
            </a:r>
            <a:r>
              <a:rPr lang="ru-RU" sz="2800" i="1" dirty="0" err="1" smtClean="0">
                <a:latin typeface="Times New Roman" pitchFamily="18" charset="0"/>
              </a:rPr>
              <a:t>го</a:t>
            </a:r>
            <a:r>
              <a:rPr lang="ru-RU" sz="2800" b="1" i="1" dirty="0" smtClean="0">
                <a:latin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09600" y="857232"/>
            <a:ext cx="7772400" cy="50720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Лес тянет ветви тонкие к рассвету,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Восход весны приветствуя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душ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колокольца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ландыше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приветом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Звенят над зеленеющей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i="1" dirty="0"/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(Межа – это нераспаханная узкая полоса между полями)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1600" y="908720"/>
            <a:ext cx="71352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</a:rPr>
              <a:t>Природные явления, характеризующие</a:t>
            </a:r>
          </a:p>
          <a:p>
            <a:pPr algn="ctr"/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</a:rPr>
              <a:t> раннюю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весну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403648" y="2132856"/>
            <a:ext cx="705678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4000" dirty="0" smtClean="0"/>
              <a:t>зам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ро</a:t>
            </a:r>
            <a:r>
              <a:rPr lang="ru-RU" sz="4000" dirty="0" smtClean="0">
                <a:solidFill>
                  <a:srgbClr val="FF0000"/>
                </a:solidFill>
              </a:rPr>
              <a:t>з</a:t>
            </a:r>
            <a:r>
              <a:rPr lang="ru-RU" sz="4000" dirty="0" smtClean="0"/>
              <a:t>ки       бе</a:t>
            </a:r>
            <a:r>
              <a:rPr lang="ru-RU" sz="4000" dirty="0" smtClean="0">
                <a:solidFill>
                  <a:srgbClr val="FF0000"/>
                </a:solidFill>
              </a:rPr>
              <a:t>з</a:t>
            </a:r>
            <a:r>
              <a:rPr lang="ru-RU" sz="4000" dirty="0" smtClean="0"/>
              <a:t>дорожье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отт</a:t>
            </a:r>
            <a:r>
              <a:rPr lang="ru-RU" sz="4000" dirty="0">
                <a:solidFill>
                  <a:srgbClr val="FF0000"/>
                </a:solidFill>
              </a:rPr>
              <a:t>е</a:t>
            </a:r>
            <a:r>
              <a:rPr lang="ru-RU" sz="4000" dirty="0"/>
              <a:t>пели        </a:t>
            </a:r>
            <a:r>
              <a:rPr lang="ru-RU" sz="4000" dirty="0" smtClean="0"/>
              <a:t>  распутица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ростепели      </a:t>
            </a:r>
            <a:r>
              <a:rPr lang="ru-RU" sz="4000" dirty="0" smtClean="0"/>
              <a:t>  пр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т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лины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капели            </a:t>
            </a:r>
            <a:r>
              <a:rPr lang="ru-RU" sz="4000" dirty="0" smtClean="0"/>
              <a:t>  промоины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проплешины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Грамматические признаки существительного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Постоянные </a:t>
            </a:r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FF0000"/>
                </a:solidFill>
              </a:rPr>
              <a:t>Непостоянные</a:t>
            </a:r>
          </a:p>
          <a:p>
            <a:pPr marL="0" indent="0">
              <a:buNone/>
            </a:pPr>
            <a:r>
              <a:rPr lang="ru-RU" sz="2400" dirty="0" smtClean="0"/>
              <a:t>собственное  нарицательное                      число</a:t>
            </a:r>
          </a:p>
          <a:p>
            <a:pPr marL="0" indent="0">
              <a:buNone/>
            </a:pPr>
            <a:r>
              <a:rPr lang="ru-RU" sz="2400" dirty="0" smtClean="0"/>
              <a:t>одушевленное неодушевлённое                падеж</a:t>
            </a:r>
          </a:p>
          <a:p>
            <a:pPr marL="0" indent="0">
              <a:buNone/>
            </a:pPr>
            <a:r>
              <a:rPr lang="ru-RU" sz="2400" dirty="0" smtClean="0"/>
              <a:t>род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 smtClean="0"/>
              <a:t>склонение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23728" y="2060848"/>
            <a:ext cx="936104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96136" y="2060848"/>
            <a:ext cx="79208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Сегодня на уроке мы должны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3682752" cy="1317824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</a:rPr>
              <a:t>Узнать</a:t>
            </a:r>
            <a:endParaRPr lang="ru-RU" sz="3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3212976"/>
            <a:ext cx="4040188" cy="2553147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itchFamily="18" charset="0"/>
              </a:rPr>
              <a:t>Способ действия при выборе написания </a:t>
            </a:r>
            <a:r>
              <a:rPr lang="ru-RU" b="1" i="1" dirty="0">
                <a:latin typeface="Times New Roman" pitchFamily="18" charset="0"/>
              </a:rPr>
              <a:t>о - е</a:t>
            </a:r>
            <a:r>
              <a:rPr lang="ru-RU" i="1" dirty="0">
                <a:latin typeface="Times New Roman" pitchFamily="18" charset="0"/>
              </a:rPr>
              <a:t> в окончаниях существительных после шипящих и  </a:t>
            </a:r>
            <a:r>
              <a:rPr lang="ru-RU" b="1" i="1" dirty="0">
                <a:latin typeface="Times New Roman" pitchFamily="18" charset="0"/>
              </a:rPr>
              <a:t>ц</a:t>
            </a:r>
            <a:r>
              <a:rPr lang="ru-RU" i="1" dirty="0">
                <a:latin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2060848"/>
            <a:ext cx="4041775" cy="1080120"/>
          </a:xfrm>
        </p:spPr>
        <p:txBody>
          <a:bodyPr/>
          <a:lstStyle/>
          <a:p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</a:rPr>
              <a:t>Научиться</a:t>
            </a:r>
            <a:endParaRPr lang="ru-RU" sz="3800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102225" y="3212976"/>
            <a:ext cx="40417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sz="2500" i="1" dirty="0" smtClean="0">
                <a:latin typeface="Times New Roman" pitchFamily="18" charset="0"/>
              </a:rPr>
              <a:t>Применять правило написания </a:t>
            </a:r>
            <a:r>
              <a:rPr lang="ru-RU" sz="2500" i="1" dirty="0" smtClean="0">
                <a:latin typeface="Times New Roman" pitchFamily="18" charset="0"/>
              </a:rPr>
              <a:t> </a:t>
            </a:r>
            <a:r>
              <a:rPr lang="ru-RU" sz="2500" b="1" i="1" dirty="0" smtClean="0">
                <a:latin typeface="Times New Roman" pitchFamily="18" charset="0"/>
              </a:rPr>
              <a:t>о–е</a:t>
            </a:r>
            <a:r>
              <a:rPr lang="ru-RU" sz="2500" i="1" dirty="0" smtClean="0">
                <a:latin typeface="Times New Roman" pitchFamily="18" charset="0"/>
              </a:rPr>
              <a:t> </a:t>
            </a:r>
            <a:r>
              <a:rPr lang="ru-RU" sz="2500" i="1" dirty="0" smtClean="0">
                <a:latin typeface="Times New Roman" pitchFamily="18" charset="0"/>
              </a:rPr>
              <a:t>после шипящих и </a:t>
            </a:r>
            <a:r>
              <a:rPr lang="ru-RU" sz="2500" b="1" i="1" dirty="0" smtClean="0">
                <a:latin typeface="Times New Roman" pitchFamily="18" charset="0"/>
              </a:rPr>
              <a:t>ц</a:t>
            </a:r>
            <a:r>
              <a:rPr lang="ru-RU" sz="2500" i="1" dirty="0" smtClean="0">
                <a:latin typeface="Times New Roman" pitchFamily="18" charset="0"/>
              </a:rPr>
              <a:t>.</a:t>
            </a:r>
            <a:endParaRPr lang="ru-RU" sz="25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4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5001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окончаниях имён существительных после шипящих и «Ц»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38164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под ударением                     без ударения</a:t>
            </a:r>
            <a:r>
              <a:rPr lang="ru-RU" sz="120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0" dirty="0" smtClean="0">
                <a:solidFill>
                  <a:srgbClr val="FF0000"/>
                </a:solidFill>
              </a:rPr>
              <a:t>  </a:t>
            </a:r>
            <a:r>
              <a:rPr lang="ru-RU" sz="14000" dirty="0" smtClean="0">
                <a:solidFill>
                  <a:srgbClr val="FF0000"/>
                </a:solidFill>
              </a:rPr>
              <a:t>о          е</a:t>
            </a:r>
            <a:endParaRPr lang="ru-RU" sz="140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79712" y="1988840"/>
            <a:ext cx="93610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36096" y="1988840"/>
            <a:ext cx="93610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</a:rPr>
              <a:t>Алгоритм правописания </a:t>
            </a:r>
            <a:r>
              <a:rPr lang="ru-RU" sz="3200" b="1" i="1" dirty="0" err="1" smtClean="0">
                <a:solidFill>
                  <a:schemeClr val="hlink"/>
                </a:solidFill>
                <a:latin typeface="Times New Roman" pitchFamily="18" charset="0"/>
              </a:rPr>
              <a:t>о-е</a:t>
            </a:r>
            <a:r>
              <a:rPr lang="ru-RU" sz="3200" b="1" i="1" dirty="0" smtClean="0">
                <a:latin typeface="Times New Roman" pitchFamily="18" charset="0"/>
              </a:rPr>
              <a:t> после </a:t>
            </a:r>
            <a:r>
              <a:rPr lang="ru-RU" sz="3200" b="1" i="1" dirty="0" err="1" smtClean="0">
                <a:solidFill>
                  <a:schemeClr val="hlink"/>
                </a:solidFill>
                <a:latin typeface="Times New Roman" pitchFamily="18" charset="0"/>
              </a:rPr>
              <a:t>ж,ч,ш,щ</a:t>
            </a:r>
            <a:r>
              <a:rPr lang="ru-RU" sz="3200" b="1" i="1" dirty="0" smtClean="0">
                <a:latin typeface="Times New Roman" pitchFamily="18" charset="0"/>
              </a:rPr>
              <a:t> и </a:t>
            </a:r>
            <a:r>
              <a:rPr lang="ru-RU" sz="3200" b="1" i="1" dirty="0" err="1" smtClean="0">
                <a:solidFill>
                  <a:schemeClr val="hlink"/>
                </a:solidFill>
                <a:latin typeface="Times New Roman" pitchFamily="18" charset="0"/>
              </a:rPr>
              <a:t>ц</a:t>
            </a:r>
            <a:r>
              <a:rPr lang="ru-RU" sz="3200" b="1" i="1" dirty="0" smtClean="0">
                <a:latin typeface="Times New Roman" pitchFamily="18" charset="0"/>
              </a:rPr>
              <a:t> в окончаниях существительных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208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Природные явления, характеризующие  раннюю весну</vt:lpstr>
      <vt:lpstr>Грамматические признаки существительного</vt:lpstr>
      <vt:lpstr>Сегодня на уроке мы должны </vt:lpstr>
      <vt:lpstr>В окончаниях имён существительных после шипящих и «Ц»</vt:lpstr>
      <vt:lpstr>Алгоритм правописания о-е после ж,ч,ш,щ и ц в окончаниях существительных</vt:lpstr>
      <vt:lpstr>Исключи лишнее слово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Director</cp:lastModifiedBy>
  <cp:revision>19</cp:revision>
  <dcterms:created xsi:type="dcterms:W3CDTF">2013-08-20T22:02:58Z</dcterms:created>
  <dcterms:modified xsi:type="dcterms:W3CDTF">2014-03-17T09:05:43Z</dcterms:modified>
</cp:coreProperties>
</file>