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5" r:id="rId5"/>
    <p:sldId id="267" r:id="rId6"/>
    <p:sldId id="264" r:id="rId7"/>
    <p:sldId id="263" r:id="rId8"/>
    <p:sldId id="262" r:id="rId9"/>
    <p:sldId id="261" r:id="rId10"/>
    <p:sldId id="260" r:id="rId11"/>
    <p:sldId id="271" r:id="rId12"/>
    <p:sldId id="270" r:id="rId13"/>
    <p:sldId id="269" r:id="rId14"/>
    <p:sldId id="274" r:id="rId15"/>
    <p:sldId id="259" r:id="rId16"/>
    <p:sldId id="273" r:id="rId17"/>
    <p:sldId id="272" r:id="rId18"/>
    <p:sldId id="268" r:id="rId19"/>
    <p:sldId id="258" r:id="rId20"/>
    <p:sldId id="275" r:id="rId21"/>
    <p:sldId id="276" r:id="rId22"/>
    <p:sldId id="277" r:id="rId23"/>
    <p:sldId id="285" r:id="rId24"/>
    <p:sldId id="284" r:id="rId25"/>
    <p:sldId id="282" r:id="rId26"/>
    <p:sldId id="283" r:id="rId27"/>
    <p:sldId id="281" r:id="rId28"/>
    <p:sldId id="280" r:id="rId29"/>
    <p:sldId id="279" r:id="rId30"/>
    <p:sldId id="27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Структура урока в соответствии с ФГОС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653136"/>
            <a:ext cx="712088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Подготовила: Суродина Т.М.,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             учитель начальных классов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user\Desktop\Суродина Т.М\урок ФГОС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844824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267744" y="332656"/>
            <a:ext cx="68762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МКОУ «Куретская средняя общеобразовательная школа»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IV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Построение проекта выхода из затруднения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постановка цели учебной деятельности, выбор способа и средств её реализации.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 – СПОСОБ - СРЕДСТВА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Реализация построенного проекта.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осуществляется реализация построенного проекта.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ЭТАЛОН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(знак, речь, модель)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641379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Первичное закрепление с проговариванием во внешней речи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применение нового знания в типовых заданиях.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Самостоятельная работа с самопроверкой по эталону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использование индивидуальной формы работы.</a:t>
            </a: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Включение в систему знаний и повторение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выявление границ применимости нового знания и выполнение заданий.</a:t>
            </a: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IX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Рефлексия учебной деятельности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соотнесение цели урока и его результата, самооценка учениками собственной учебной деятельности.</a:t>
            </a: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100392" y="5949280"/>
            <a:ext cx="792088" cy="720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Урок рефлексии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Мотивация к коррекционной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выработка на личностно значимом уровне внутренней готовности к реализации нормативных требований учебной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Актуализация и пробное учебное действие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подготовка мышления обучающихся и осознание ими потребности к выявлению причин затруднений в собственной деятельности.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Локализация индивидуальных затруднений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осознание места и причины собственных затруднений в выполнении изученных способов действий.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Построение проекта коррекции выявленных затруднений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постановка целей коррекционной деятельности и на этой основе - выбор способа и средств их реализации.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3024336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Текст ФГОС: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Формирование основ умения учиться и способности к организации своей деятельности – умение принимать, сохранять цели и следовать им в учебной деятельности, планировать свою деятельность, осуществлять её контроль и оценку, взаимодействовать с педагогом и сверстниками в учебном процессе.</a:t>
            </a:r>
          </a:p>
          <a:p>
            <a:pPr>
              <a:buNone/>
            </a:pPr>
            <a:r>
              <a:rPr lang="ru-RU" sz="3600" dirty="0" smtClean="0"/>
              <a:t>                                      </a:t>
            </a:r>
            <a:endParaRPr lang="ru-RU" sz="3600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еализация построенного проекта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sz="3600" dirty="0" smtClean="0"/>
              <a:t>осмысленная коррекция обучающимися своих ошибок в самостоятельной работе и формирование умения правильно применять соответствующие способы действий.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Обобщение затруднений во внешней речи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sz="3600" dirty="0" smtClean="0"/>
              <a:t>закрепление способов действий, вызвавших затруднение.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Самостоятельная  работа с самопроверкой по эталону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sz="3600" dirty="0" smtClean="0"/>
              <a:t>самопроверка, индивидуальная рефлексия достижения цели и создание (по возможности) ситуации успеха.</a:t>
            </a:r>
            <a:endParaRPr lang="ru-RU" sz="3600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ключение в систему знаний и повторения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sz="3600" dirty="0" smtClean="0"/>
              <a:t>применение способов действий, вызвавших затруднения, повторение и закрепление ранее изученного и подготовка к изучению следующих разделов курса.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ефлексия учебной деятельности на уроке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sz="3600" dirty="0" smtClean="0"/>
              <a:t>осознание учащимися метода преодоления затруднений и самооценка ими результатов своей коррекционной</a:t>
            </a:r>
          </a:p>
          <a:p>
            <a:pPr>
              <a:buNone/>
            </a:pPr>
            <a:r>
              <a:rPr lang="ru-RU" sz="3600" dirty="0" smtClean="0"/>
              <a:t>   (а в случае, если ошибок не было, самостоятельной)  деятельности.</a:t>
            </a:r>
            <a:endParaRPr lang="ru-RU" sz="3600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0392" y="5877272"/>
            <a:ext cx="864096" cy="9807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956376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УРОКИ ОБЩЕМЕТОДОЛОГИЧЕСКОЙ НАПРАВЛЕННОСТИ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4000" dirty="0" smtClean="0"/>
              <a:t>организуется понимание и построение учащимися норм и методов учебной деятельности, самоконтроля и самооценки, рефлексивной самоорганизации. </a:t>
            </a:r>
            <a:endParaRPr lang="ru-RU" sz="4000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УРОКИ РАЗВИВАЮЩЕГО КОНТРОЛЯ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Мотивация (самоопределение) к контрольно-коррекционной деятельности.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Актуализация и пробное учебное действие.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III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Локализация индивидуальных затруднений.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IV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Построение проекта коррекции выявленных затруднений.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Реализация построенного проекта.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Обобщение затруднений во внешней речи.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Самостоятельная работа с самопроверкой по эталону.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VIII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Решение заданий творческого уровня.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IX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Рефлексия контрольно-коррекционной деятельности.</a:t>
            </a:r>
          </a:p>
          <a:p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3528392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Текст ФГОС: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основе стандарта лежит </a:t>
            </a:r>
            <a:r>
              <a:rPr lang="ru-RU" sz="4800" b="1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sz="4800" b="1" dirty="0" smtClean="0">
                <a:solidFill>
                  <a:srgbClr val="FF0000"/>
                </a:solidFill>
              </a:rPr>
              <a:t> подход</a:t>
            </a:r>
            <a:r>
              <a:rPr lang="ru-RU" sz="4800" dirty="0" smtClean="0"/>
              <a:t> …</a:t>
            </a:r>
            <a:endParaRPr lang="ru-RU" sz="4800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524259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5"/>
                </a:solidFill>
              </a:rPr>
              <a:t>Построение урока на основе </a:t>
            </a:r>
            <a:r>
              <a:rPr lang="ru-RU" sz="6600" dirty="0" err="1" smtClean="0">
                <a:solidFill>
                  <a:schemeClr val="accent5"/>
                </a:solidFill>
              </a:rPr>
              <a:t>системно-деятельностного</a:t>
            </a:r>
            <a:r>
              <a:rPr lang="ru-RU" sz="6600" dirty="0" smtClean="0">
                <a:solidFill>
                  <a:schemeClr val="accent5"/>
                </a:solidFill>
              </a:rPr>
              <a:t> подхода</a:t>
            </a:r>
            <a:endParaRPr lang="ru-RU" sz="6600" dirty="0">
              <a:solidFill>
                <a:schemeClr val="accent5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400600"/>
          </a:xfrm>
        </p:spPr>
        <p:txBody>
          <a:bodyPr>
            <a:noAutofit/>
          </a:bodyPr>
          <a:lstStyle/>
          <a:p>
            <a:r>
              <a:rPr lang="ru-RU" dirty="0" smtClean="0"/>
              <a:t>     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Системно-деятельностный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подход позволяет выделить основные результаты обучения и воспитания в контексте ключевых задач и универсальных учебных действий, которыми должны владеть учащиеся.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Типы уроков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Урок открытия нового знания</a:t>
            </a:r>
            <a:endParaRPr lang="ru-RU" sz="4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Урок рефлексии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Урок построения системы знаний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Урок развивающего контроля.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41763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Урок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открытия нового знания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3732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Мотивирование к учебной деятельности.</a:t>
            </a:r>
          </a:p>
          <a:p>
            <a:pPr marL="571500" indent="-571500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571500" indent="-57150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Цель:</a:t>
            </a:r>
            <a:r>
              <a:rPr lang="ru-RU" sz="3600" dirty="0" smtClean="0">
                <a:latin typeface="Times New Roman"/>
                <a:cs typeface="Times New Roman"/>
              </a:rPr>
              <a:t> включение обучающихся в учебную деятельность на личностно значимом уровне</a:t>
            </a:r>
          </a:p>
          <a:p>
            <a:pPr marL="571500" indent="-571500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571500" indent="-57150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НАДО – ХОЧУ - МОГУ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Актуализация и пробное учебное действие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sz="3600" dirty="0" smtClean="0">
                <a:latin typeface="Times New Roman"/>
                <a:cs typeface="Times New Roman"/>
              </a:rPr>
              <a:t>: готовность мышления и осознание нового учебного действия.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Затруднение – фиксация невозможности получить запланированный результат.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III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 Выявление места и причины затруднения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lang="ru-RU" dirty="0" smtClean="0">
                <a:latin typeface="Times New Roman"/>
                <a:cs typeface="Times New Roman"/>
              </a:rPr>
              <a:t>: организация выявления обучающимися места и причины затруднения.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- Затруднение (я не могу)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Причина (я не знаю)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Цель (знать)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Desktop\Суродина Т.М\урок ФГОС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34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525</Words>
  <Application>Microsoft Office PowerPoint</Application>
  <PresentationFormat>Экран (4:3)</PresentationFormat>
  <Paragraphs>87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Структура урока в соответствии с ФГОС</vt:lpstr>
      <vt:lpstr>Текст ФГОС:</vt:lpstr>
      <vt:lpstr>Текст ФГОС:</vt:lpstr>
      <vt:lpstr>Построение урока на основе системно-деятельностного подхода</vt:lpstr>
      <vt:lpstr>       Системно-деятельностный подход позволяет выделить основные результаты обучения и воспитания в контексте ключевых задач и универсальных учебных действий, которыми должны владеть учащиеся. </vt:lpstr>
      <vt:lpstr>Типы уроков</vt:lpstr>
      <vt:lpstr>Урок  открытия нового знания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Урок рефлексии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УРОКИ ОБЩЕМЕТОДОЛОГИЧЕСКОЙ НАПРАВЛЕННОСТИ </vt:lpstr>
      <vt:lpstr>УРОКИ РАЗВИВАЮЩЕГО КОНТРОЛЯ 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2015-01-15T00:31:01Z</dcterms:created>
  <dcterms:modified xsi:type="dcterms:W3CDTF">2015-02-03T10:28:53Z</dcterms:modified>
</cp:coreProperties>
</file>