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4" r:id="rId3"/>
    <p:sldId id="256" r:id="rId4"/>
    <p:sldId id="263" r:id="rId5"/>
    <p:sldId id="258" r:id="rId6"/>
    <p:sldId id="262" r:id="rId7"/>
    <p:sldId id="260" r:id="rId8"/>
    <p:sldId id="261" r:id="rId9"/>
    <p:sldId id="259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2171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karanda1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85184"/>
            <a:ext cx="1147987" cy="1567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660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фигур</a:t>
            </a:r>
            <a:endParaRPr lang="ru-RU" sz="66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00800" cy="12858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 математики по учебнику </a:t>
            </a:r>
            <a:r>
              <a:rPr lang="ru-RU" dirty="0" err="1" smtClean="0">
                <a:solidFill>
                  <a:schemeClr val="tx1"/>
                </a:solidFill>
              </a:rPr>
              <a:t>Л.Г.Петерсона</a:t>
            </a:r>
            <a:r>
              <a:rPr lang="ru-RU" dirty="0" smtClean="0">
                <a:solidFill>
                  <a:schemeClr val="tx1"/>
                </a:solidFill>
              </a:rPr>
              <a:t>  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Рабочий стол\матем\Л. Г. Петерсон - Математика\mat - peter - 2 kl - 2 ch\056.jpg"/>
          <p:cNvPicPr>
            <a:picLocks noChangeAspect="1" noChangeArrowheads="1"/>
          </p:cNvPicPr>
          <p:nvPr/>
        </p:nvPicPr>
        <p:blipFill>
          <a:blip r:embed="rId2"/>
          <a:srcRect t="4632" b="41327"/>
          <a:stretch>
            <a:fillRect/>
          </a:stretch>
        </p:blipFill>
        <p:spPr bwMode="auto">
          <a:xfrm>
            <a:off x="714348" y="500042"/>
            <a:ext cx="7837714" cy="571504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1428728" y="3000372"/>
            <a:ext cx="1285884" cy="1214446"/>
          </a:xfrm>
          <a:prstGeom prst="smileyFace">
            <a:avLst>
              <a:gd name="adj" fmla="val 1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1500166" y="5000636"/>
            <a:ext cx="1214446" cy="1214446"/>
          </a:xfrm>
          <a:prstGeom prst="smileyFace">
            <a:avLst>
              <a:gd name="adj" fmla="val -4653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" name="Улыбающееся лицо 19"/>
          <p:cNvSpPr/>
          <p:nvPr/>
        </p:nvSpPr>
        <p:spPr>
          <a:xfrm>
            <a:off x="1428728" y="1000108"/>
            <a:ext cx="1214446" cy="1214446"/>
          </a:xfrm>
          <a:prstGeom prst="smileyFac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00364" y="785794"/>
            <a:ext cx="47750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Урок прошёл удачно: </a:t>
            </a:r>
          </a:p>
          <a:p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я активно участвовал в работе </a:t>
            </a:r>
          </a:p>
          <a:p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класса, с заданиями справлялся</a:t>
            </a:r>
          </a:p>
          <a:p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 успешно. Я очень доволен собой!</a:t>
            </a:r>
          </a:p>
          <a:p>
            <a:endParaRPr lang="ru-RU" sz="1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0364" y="2786058"/>
            <a:ext cx="4789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Сегодня на уроке не все задания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оказались такими уж лёгкими.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Мне было трудно, но я справился.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 вполне доволен собой.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1802" y="4929198"/>
            <a:ext cx="3981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Задания на уроке оказались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слишком сложными.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Мне нужна помощь!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476185">
            <a:off x="908478" y="2777287"/>
            <a:ext cx="1462835" cy="21802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15151">
            <a:off x="3840808" y="2661193"/>
            <a:ext cx="1763009" cy="16957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2714612" y="4357694"/>
            <a:ext cx="2500330" cy="1843094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 rot="975312">
            <a:off x="6624456" y="2242281"/>
            <a:ext cx="1999807" cy="189360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0922205">
            <a:off x="5539022" y="4104307"/>
            <a:ext cx="2728241" cy="2119899"/>
          </a:xfrm>
          <a:custGeom>
            <a:avLst/>
            <a:gdLst>
              <a:gd name="connsiteX0" fmla="*/ 22167 w 2728241"/>
              <a:gd name="connsiteY0" fmla="*/ 831273 h 2119899"/>
              <a:gd name="connsiteX1" fmla="*/ 188422 w 2728241"/>
              <a:gd name="connsiteY1" fmla="*/ 964276 h 2119899"/>
              <a:gd name="connsiteX2" fmla="*/ 338051 w 2728241"/>
              <a:gd name="connsiteY2" fmla="*/ 1097280 h 2119899"/>
              <a:gd name="connsiteX3" fmla="*/ 421178 w 2728241"/>
              <a:gd name="connsiteY3" fmla="*/ 1147156 h 2119899"/>
              <a:gd name="connsiteX4" fmla="*/ 520931 w 2728241"/>
              <a:gd name="connsiteY4" fmla="*/ 1213658 h 2119899"/>
              <a:gd name="connsiteX5" fmla="*/ 587433 w 2728241"/>
              <a:gd name="connsiteY5" fmla="*/ 1230284 h 2119899"/>
              <a:gd name="connsiteX6" fmla="*/ 687185 w 2728241"/>
              <a:gd name="connsiteY6" fmla="*/ 1263534 h 2119899"/>
              <a:gd name="connsiteX7" fmla="*/ 770313 w 2728241"/>
              <a:gd name="connsiteY7" fmla="*/ 1280160 h 2119899"/>
              <a:gd name="connsiteX8" fmla="*/ 903316 w 2728241"/>
              <a:gd name="connsiteY8" fmla="*/ 1330036 h 2119899"/>
              <a:gd name="connsiteX9" fmla="*/ 986444 w 2728241"/>
              <a:gd name="connsiteY9" fmla="*/ 1413164 h 2119899"/>
              <a:gd name="connsiteX10" fmla="*/ 1019694 w 2728241"/>
              <a:gd name="connsiteY10" fmla="*/ 1463040 h 2119899"/>
              <a:gd name="connsiteX11" fmla="*/ 1086196 w 2728241"/>
              <a:gd name="connsiteY11" fmla="*/ 1546167 h 2119899"/>
              <a:gd name="connsiteX12" fmla="*/ 1185949 w 2728241"/>
              <a:gd name="connsiteY12" fmla="*/ 1645920 h 2119899"/>
              <a:gd name="connsiteX13" fmla="*/ 1285702 w 2728241"/>
              <a:gd name="connsiteY13" fmla="*/ 1812174 h 2119899"/>
              <a:gd name="connsiteX14" fmla="*/ 1385454 w 2728241"/>
              <a:gd name="connsiteY14" fmla="*/ 1961804 h 2119899"/>
              <a:gd name="connsiteX15" fmla="*/ 1468582 w 2728241"/>
              <a:gd name="connsiteY15" fmla="*/ 2011680 h 2119899"/>
              <a:gd name="connsiteX16" fmla="*/ 1618211 w 2728241"/>
              <a:gd name="connsiteY16" fmla="*/ 2111433 h 2119899"/>
              <a:gd name="connsiteX17" fmla="*/ 2249978 w 2728241"/>
              <a:gd name="connsiteY17" fmla="*/ 2094807 h 2119899"/>
              <a:gd name="connsiteX18" fmla="*/ 2299854 w 2728241"/>
              <a:gd name="connsiteY18" fmla="*/ 2061556 h 2119899"/>
              <a:gd name="connsiteX19" fmla="*/ 2466109 w 2728241"/>
              <a:gd name="connsiteY19" fmla="*/ 2011680 h 2119899"/>
              <a:gd name="connsiteX20" fmla="*/ 2515985 w 2728241"/>
              <a:gd name="connsiteY20" fmla="*/ 1961804 h 2119899"/>
              <a:gd name="connsiteX21" fmla="*/ 2632364 w 2728241"/>
              <a:gd name="connsiteY21" fmla="*/ 1812174 h 2119899"/>
              <a:gd name="connsiteX22" fmla="*/ 2665614 w 2728241"/>
              <a:gd name="connsiteY22" fmla="*/ 1712422 h 2119899"/>
              <a:gd name="connsiteX23" fmla="*/ 2698865 w 2728241"/>
              <a:gd name="connsiteY23" fmla="*/ 1596044 h 2119899"/>
              <a:gd name="connsiteX24" fmla="*/ 2665614 w 2728241"/>
              <a:gd name="connsiteY24" fmla="*/ 1296785 h 2119899"/>
              <a:gd name="connsiteX25" fmla="*/ 2615738 w 2728241"/>
              <a:gd name="connsiteY25" fmla="*/ 1064029 h 2119899"/>
              <a:gd name="connsiteX26" fmla="*/ 2582487 w 2728241"/>
              <a:gd name="connsiteY26" fmla="*/ 964276 h 2119899"/>
              <a:gd name="connsiteX27" fmla="*/ 2565862 w 2728241"/>
              <a:gd name="connsiteY27" fmla="*/ 914400 h 2119899"/>
              <a:gd name="connsiteX28" fmla="*/ 2515985 w 2728241"/>
              <a:gd name="connsiteY28" fmla="*/ 881149 h 2119899"/>
              <a:gd name="connsiteX29" fmla="*/ 2349731 w 2728241"/>
              <a:gd name="connsiteY29" fmla="*/ 781396 h 2119899"/>
              <a:gd name="connsiteX30" fmla="*/ 2283229 w 2728241"/>
              <a:gd name="connsiteY30" fmla="*/ 764771 h 2119899"/>
              <a:gd name="connsiteX31" fmla="*/ 2116974 w 2728241"/>
              <a:gd name="connsiteY31" fmla="*/ 698269 h 2119899"/>
              <a:gd name="connsiteX32" fmla="*/ 2050473 w 2728241"/>
              <a:gd name="connsiteY32" fmla="*/ 665018 h 2119899"/>
              <a:gd name="connsiteX33" fmla="*/ 1934094 w 2728241"/>
              <a:gd name="connsiteY33" fmla="*/ 631767 h 2119899"/>
              <a:gd name="connsiteX34" fmla="*/ 1884218 w 2728241"/>
              <a:gd name="connsiteY34" fmla="*/ 615142 h 2119899"/>
              <a:gd name="connsiteX35" fmla="*/ 1834342 w 2728241"/>
              <a:gd name="connsiteY35" fmla="*/ 581891 h 2119899"/>
              <a:gd name="connsiteX36" fmla="*/ 1784465 w 2728241"/>
              <a:gd name="connsiteY36" fmla="*/ 565265 h 2119899"/>
              <a:gd name="connsiteX37" fmla="*/ 1701338 w 2728241"/>
              <a:gd name="connsiteY37" fmla="*/ 532014 h 2119899"/>
              <a:gd name="connsiteX38" fmla="*/ 1651462 w 2728241"/>
              <a:gd name="connsiteY38" fmla="*/ 498764 h 2119899"/>
              <a:gd name="connsiteX39" fmla="*/ 1535084 w 2728241"/>
              <a:gd name="connsiteY39" fmla="*/ 465513 h 2119899"/>
              <a:gd name="connsiteX40" fmla="*/ 1368829 w 2728241"/>
              <a:gd name="connsiteY40" fmla="*/ 365760 h 2119899"/>
              <a:gd name="connsiteX41" fmla="*/ 1302327 w 2728241"/>
              <a:gd name="connsiteY41" fmla="*/ 315884 h 2119899"/>
              <a:gd name="connsiteX42" fmla="*/ 1219200 w 2728241"/>
              <a:gd name="connsiteY42" fmla="*/ 232756 h 2119899"/>
              <a:gd name="connsiteX43" fmla="*/ 1069571 w 2728241"/>
              <a:gd name="connsiteY43" fmla="*/ 49876 h 2119899"/>
              <a:gd name="connsiteX44" fmla="*/ 1019694 w 2728241"/>
              <a:gd name="connsiteY44" fmla="*/ 33251 h 2119899"/>
              <a:gd name="connsiteX45" fmla="*/ 953193 w 2728241"/>
              <a:gd name="connsiteY45" fmla="*/ 0 h 2119899"/>
              <a:gd name="connsiteX46" fmla="*/ 687185 w 2728241"/>
              <a:gd name="connsiteY46" fmla="*/ 33251 h 2119899"/>
              <a:gd name="connsiteX47" fmla="*/ 620684 w 2728241"/>
              <a:gd name="connsiteY47" fmla="*/ 66502 h 2119899"/>
              <a:gd name="connsiteX48" fmla="*/ 520931 w 2728241"/>
              <a:gd name="connsiteY48" fmla="*/ 99753 h 2119899"/>
              <a:gd name="connsiteX49" fmla="*/ 338051 w 2728241"/>
              <a:gd name="connsiteY49" fmla="*/ 116378 h 2119899"/>
              <a:gd name="connsiteX50" fmla="*/ 155171 w 2728241"/>
              <a:gd name="connsiteY50" fmla="*/ 249382 h 2119899"/>
              <a:gd name="connsiteX51" fmla="*/ 121920 w 2728241"/>
              <a:gd name="connsiteY51" fmla="*/ 299258 h 2119899"/>
              <a:gd name="connsiteX52" fmla="*/ 55418 w 2728241"/>
              <a:gd name="connsiteY52" fmla="*/ 482138 h 2119899"/>
              <a:gd name="connsiteX53" fmla="*/ 72044 w 2728241"/>
              <a:gd name="connsiteY53" fmla="*/ 615142 h 2119899"/>
              <a:gd name="connsiteX54" fmla="*/ 55418 w 2728241"/>
              <a:gd name="connsiteY54" fmla="*/ 698269 h 2119899"/>
              <a:gd name="connsiteX55" fmla="*/ 22167 w 2728241"/>
              <a:gd name="connsiteY55" fmla="*/ 831273 h 21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28241" h="2119899">
                <a:moveTo>
                  <a:pt x="22167" y="831273"/>
                </a:moveTo>
                <a:cubicBezTo>
                  <a:pt x="44334" y="875607"/>
                  <a:pt x="134136" y="918562"/>
                  <a:pt x="188422" y="964276"/>
                </a:cubicBezTo>
                <a:cubicBezTo>
                  <a:pt x="239466" y="1007261"/>
                  <a:pt x="285578" y="1056051"/>
                  <a:pt x="338051" y="1097280"/>
                </a:cubicBezTo>
                <a:cubicBezTo>
                  <a:pt x="363460" y="1117244"/>
                  <a:pt x="393916" y="1129807"/>
                  <a:pt x="421178" y="1147156"/>
                </a:cubicBezTo>
                <a:cubicBezTo>
                  <a:pt x="454893" y="1168611"/>
                  <a:pt x="485187" y="1195786"/>
                  <a:pt x="520931" y="1213658"/>
                </a:cubicBezTo>
                <a:cubicBezTo>
                  <a:pt x="541368" y="1223877"/>
                  <a:pt x="565547" y="1223718"/>
                  <a:pt x="587433" y="1230284"/>
                </a:cubicBezTo>
                <a:cubicBezTo>
                  <a:pt x="621004" y="1240355"/>
                  <a:pt x="652816" y="1256660"/>
                  <a:pt x="687185" y="1263534"/>
                </a:cubicBezTo>
                <a:cubicBezTo>
                  <a:pt x="714894" y="1269076"/>
                  <a:pt x="742899" y="1273306"/>
                  <a:pt x="770313" y="1280160"/>
                </a:cubicBezTo>
                <a:cubicBezTo>
                  <a:pt x="805067" y="1288849"/>
                  <a:pt x="877883" y="1319863"/>
                  <a:pt x="903316" y="1330036"/>
                </a:cubicBezTo>
                <a:cubicBezTo>
                  <a:pt x="931025" y="1357745"/>
                  <a:pt x="960639" y="1383673"/>
                  <a:pt x="986444" y="1413164"/>
                </a:cubicBezTo>
                <a:cubicBezTo>
                  <a:pt x="999602" y="1428201"/>
                  <a:pt x="1007705" y="1447055"/>
                  <a:pt x="1019694" y="1463040"/>
                </a:cubicBezTo>
                <a:cubicBezTo>
                  <a:pt x="1040985" y="1491428"/>
                  <a:pt x="1062326" y="1519910"/>
                  <a:pt x="1086196" y="1546167"/>
                </a:cubicBezTo>
                <a:cubicBezTo>
                  <a:pt x="1117828" y="1580962"/>
                  <a:pt x="1152698" y="1612669"/>
                  <a:pt x="1185949" y="1645920"/>
                </a:cubicBezTo>
                <a:cubicBezTo>
                  <a:pt x="1242145" y="1786409"/>
                  <a:pt x="1188945" y="1676713"/>
                  <a:pt x="1285702" y="1812174"/>
                </a:cubicBezTo>
                <a:cubicBezTo>
                  <a:pt x="1320544" y="1860953"/>
                  <a:pt x="1344948" y="1917616"/>
                  <a:pt x="1385454" y="1961804"/>
                </a:cubicBezTo>
                <a:cubicBezTo>
                  <a:pt x="1407289" y="1985625"/>
                  <a:pt x="1443075" y="1991841"/>
                  <a:pt x="1468582" y="2011680"/>
                </a:cubicBezTo>
                <a:cubicBezTo>
                  <a:pt x="1607721" y="2119899"/>
                  <a:pt x="1456918" y="2046915"/>
                  <a:pt x="1618211" y="2111433"/>
                </a:cubicBezTo>
                <a:cubicBezTo>
                  <a:pt x="1828800" y="2105891"/>
                  <a:pt x="2039878" y="2110180"/>
                  <a:pt x="2249978" y="2094807"/>
                </a:cubicBezTo>
                <a:cubicBezTo>
                  <a:pt x="2269906" y="2093349"/>
                  <a:pt x="2281595" y="2069671"/>
                  <a:pt x="2299854" y="2061556"/>
                </a:cubicBezTo>
                <a:cubicBezTo>
                  <a:pt x="2351898" y="2038425"/>
                  <a:pt x="2410838" y="2025497"/>
                  <a:pt x="2466109" y="2011680"/>
                </a:cubicBezTo>
                <a:cubicBezTo>
                  <a:pt x="2482734" y="1995055"/>
                  <a:pt x="2500933" y="1979866"/>
                  <a:pt x="2515985" y="1961804"/>
                </a:cubicBezTo>
                <a:cubicBezTo>
                  <a:pt x="2556436" y="1913263"/>
                  <a:pt x="2632364" y="1812174"/>
                  <a:pt x="2632364" y="1812174"/>
                </a:cubicBezTo>
                <a:cubicBezTo>
                  <a:pt x="2643447" y="1778923"/>
                  <a:pt x="2655543" y="1745993"/>
                  <a:pt x="2665614" y="1712422"/>
                </a:cubicBezTo>
                <a:cubicBezTo>
                  <a:pt x="2728241" y="1503665"/>
                  <a:pt x="2642994" y="1763661"/>
                  <a:pt x="2698865" y="1596044"/>
                </a:cubicBezTo>
                <a:cubicBezTo>
                  <a:pt x="2674822" y="1283477"/>
                  <a:pt x="2698464" y="1477462"/>
                  <a:pt x="2665614" y="1296785"/>
                </a:cubicBezTo>
                <a:cubicBezTo>
                  <a:pt x="2648871" y="1204696"/>
                  <a:pt x="2647140" y="1158236"/>
                  <a:pt x="2615738" y="1064029"/>
                </a:cubicBezTo>
                <a:lnTo>
                  <a:pt x="2582487" y="964276"/>
                </a:lnTo>
                <a:cubicBezTo>
                  <a:pt x="2576945" y="947651"/>
                  <a:pt x="2580443" y="924121"/>
                  <a:pt x="2565862" y="914400"/>
                </a:cubicBezTo>
                <a:lnTo>
                  <a:pt x="2515985" y="881149"/>
                </a:lnTo>
                <a:cubicBezTo>
                  <a:pt x="2462297" y="773773"/>
                  <a:pt x="2506778" y="820657"/>
                  <a:pt x="2349731" y="781396"/>
                </a:cubicBezTo>
                <a:lnTo>
                  <a:pt x="2283229" y="764771"/>
                </a:lnTo>
                <a:cubicBezTo>
                  <a:pt x="2110224" y="660966"/>
                  <a:pt x="2289196" y="755676"/>
                  <a:pt x="2116974" y="698269"/>
                </a:cubicBezTo>
                <a:cubicBezTo>
                  <a:pt x="2093462" y="690432"/>
                  <a:pt x="2073253" y="674781"/>
                  <a:pt x="2050473" y="665018"/>
                </a:cubicBezTo>
                <a:cubicBezTo>
                  <a:pt x="2010620" y="647938"/>
                  <a:pt x="1976265" y="643816"/>
                  <a:pt x="1934094" y="631767"/>
                </a:cubicBezTo>
                <a:cubicBezTo>
                  <a:pt x="1917244" y="626953"/>
                  <a:pt x="1900843" y="620684"/>
                  <a:pt x="1884218" y="615142"/>
                </a:cubicBezTo>
                <a:cubicBezTo>
                  <a:pt x="1867593" y="604058"/>
                  <a:pt x="1852214" y="590827"/>
                  <a:pt x="1834342" y="581891"/>
                </a:cubicBezTo>
                <a:cubicBezTo>
                  <a:pt x="1818667" y="574054"/>
                  <a:pt x="1800874" y="571419"/>
                  <a:pt x="1784465" y="565265"/>
                </a:cubicBezTo>
                <a:cubicBezTo>
                  <a:pt x="1756522" y="554786"/>
                  <a:pt x="1728031" y="545360"/>
                  <a:pt x="1701338" y="532014"/>
                </a:cubicBezTo>
                <a:cubicBezTo>
                  <a:pt x="1683466" y="523078"/>
                  <a:pt x="1669334" y="507700"/>
                  <a:pt x="1651462" y="498764"/>
                </a:cubicBezTo>
                <a:cubicBezTo>
                  <a:pt x="1627608" y="486837"/>
                  <a:pt x="1556396" y="470841"/>
                  <a:pt x="1535084" y="465513"/>
                </a:cubicBezTo>
                <a:cubicBezTo>
                  <a:pt x="1466230" y="426168"/>
                  <a:pt x="1426869" y="407217"/>
                  <a:pt x="1368829" y="365760"/>
                </a:cubicBezTo>
                <a:cubicBezTo>
                  <a:pt x="1346281" y="349654"/>
                  <a:pt x="1323037" y="334293"/>
                  <a:pt x="1302327" y="315884"/>
                </a:cubicBezTo>
                <a:cubicBezTo>
                  <a:pt x="1273039" y="289850"/>
                  <a:pt x="1244512" y="262671"/>
                  <a:pt x="1219200" y="232756"/>
                </a:cubicBezTo>
                <a:cubicBezTo>
                  <a:pt x="1207693" y="219156"/>
                  <a:pt x="1115208" y="80301"/>
                  <a:pt x="1069571" y="49876"/>
                </a:cubicBezTo>
                <a:cubicBezTo>
                  <a:pt x="1054989" y="40155"/>
                  <a:pt x="1035802" y="40154"/>
                  <a:pt x="1019694" y="33251"/>
                </a:cubicBezTo>
                <a:cubicBezTo>
                  <a:pt x="996914" y="23488"/>
                  <a:pt x="975360" y="11084"/>
                  <a:pt x="953193" y="0"/>
                </a:cubicBezTo>
                <a:cubicBezTo>
                  <a:pt x="864524" y="11084"/>
                  <a:pt x="774809" y="15726"/>
                  <a:pt x="687185" y="33251"/>
                </a:cubicBezTo>
                <a:cubicBezTo>
                  <a:pt x="662883" y="38111"/>
                  <a:pt x="643695" y="57298"/>
                  <a:pt x="620684" y="66502"/>
                </a:cubicBezTo>
                <a:cubicBezTo>
                  <a:pt x="588141" y="79519"/>
                  <a:pt x="555447" y="93662"/>
                  <a:pt x="520931" y="99753"/>
                </a:cubicBezTo>
                <a:cubicBezTo>
                  <a:pt x="460651" y="110391"/>
                  <a:pt x="399011" y="110836"/>
                  <a:pt x="338051" y="116378"/>
                </a:cubicBezTo>
                <a:cubicBezTo>
                  <a:pt x="256560" y="165273"/>
                  <a:pt x="227843" y="176710"/>
                  <a:pt x="155171" y="249382"/>
                </a:cubicBezTo>
                <a:cubicBezTo>
                  <a:pt x="141042" y="263511"/>
                  <a:pt x="133004" y="282633"/>
                  <a:pt x="121920" y="299258"/>
                </a:cubicBezTo>
                <a:cubicBezTo>
                  <a:pt x="83823" y="451647"/>
                  <a:pt x="114018" y="394238"/>
                  <a:pt x="55418" y="482138"/>
                </a:cubicBezTo>
                <a:cubicBezTo>
                  <a:pt x="60960" y="526473"/>
                  <a:pt x="72044" y="570462"/>
                  <a:pt x="72044" y="615142"/>
                </a:cubicBezTo>
                <a:cubicBezTo>
                  <a:pt x="72044" y="643400"/>
                  <a:pt x="64354" y="671461"/>
                  <a:pt x="55418" y="698269"/>
                </a:cubicBezTo>
                <a:cubicBezTo>
                  <a:pt x="19689" y="805455"/>
                  <a:pt x="0" y="786939"/>
                  <a:pt x="22167" y="83127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500042"/>
            <a:ext cx="6572296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Постановка темы урока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1643050"/>
            <a:ext cx="655411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Какая фигура лишняя? Почему?</a:t>
            </a:r>
            <a:endParaRPr lang="ru-RU" sz="3600" b="1" dirty="0">
              <a:solidFill>
                <a:srgbClr val="00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500570"/>
            <a:ext cx="321471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Что умеем находить у этих фигур?</a:t>
            </a:r>
            <a:endParaRPr lang="ru-RU" sz="3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  <a:alpha val="49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3036083" y="1321579"/>
            <a:ext cx="3071834" cy="67151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500042"/>
            <a:ext cx="6572296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Постановка темы урока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1857364"/>
            <a:ext cx="388234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Периметр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357562"/>
            <a:ext cx="1242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=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4000504"/>
            <a:ext cx="357190" cy="142876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3" name="TextBox 12"/>
          <p:cNvSpPr txBox="1"/>
          <p:nvPr/>
        </p:nvSpPr>
        <p:spPr>
          <a:xfrm>
            <a:off x="3929058" y="3357562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5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5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5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4214818"/>
            <a:ext cx="1242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=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4857760"/>
            <a:ext cx="357190" cy="142876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7" name="TextBox 16"/>
          <p:cNvSpPr txBox="1"/>
          <p:nvPr/>
        </p:nvSpPr>
        <p:spPr>
          <a:xfrm>
            <a:off x="3929058" y="4143380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5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5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5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1857364"/>
            <a:ext cx="388234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Площадь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8C8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 animBg="1"/>
      <p:bldP spid="12" grpId="1" animBg="1"/>
      <p:bldP spid="13" grpId="0"/>
      <p:bldP spid="13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85852" y="500042"/>
            <a:ext cx="6572296" cy="1071570"/>
          </a:xfrm>
          <a:prstGeom prst="roundRect">
            <a:avLst>
              <a:gd name="adj" fmla="val 304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Устная работа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928802"/>
            <a:ext cx="5248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1.   1, 2, 4, 7, 11, . . .</a:t>
            </a:r>
            <a:endParaRPr lang="ru-RU" sz="48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1928802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16, 23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3071810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2. Сколько сделать нарезов, чтобы разделить батон на 4 части?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11266" name="Picture 2" descr="http://dr.ck.ua/upLoadFiles/images/news/20000000999.jpg"/>
          <p:cNvPicPr>
            <a:picLocks noChangeAspect="1" noChangeArrowheads="1"/>
          </p:cNvPicPr>
          <p:nvPr/>
        </p:nvPicPr>
        <p:blipFill>
          <a:blip r:embed="rId2"/>
          <a:srcRect l="6767" t="20285" r="5262" b="8717"/>
          <a:stretch>
            <a:fillRect/>
          </a:stretch>
        </p:blipFill>
        <p:spPr bwMode="auto">
          <a:xfrm>
            <a:off x="3214678" y="4357694"/>
            <a:ext cx="3643338" cy="188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Диагональная полоса 13"/>
          <p:cNvSpPr/>
          <p:nvPr/>
        </p:nvSpPr>
        <p:spPr>
          <a:xfrm rot="788057">
            <a:off x="4284062" y="4192174"/>
            <a:ext cx="1290257" cy="2015579"/>
          </a:xfrm>
          <a:prstGeom prst="diagStripe">
            <a:avLst>
              <a:gd name="adj" fmla="val 8819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 rot="788057">
            <a:off x="4853508" y="4406725"/>
            <a:ext cx="1290257" cy="1997467"/>
          </a:xfrm>
          <a:prstGeom prst="diagStripe">
            <a:avLst>
              <a:gd name="adj" fmla="val 8824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788057">
            <a:off x="3641119" y="4049298"/>
            <a:ext cx="1290257" cy="2015579"/>
          </a:xfrm>
          <a:prstGeom prst="diagStripe">
            <a:avLst>
              <a:gd name="adj" fmla="val 8764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85852" y="500042"/>
            <a:ext cx="6572296" cy="1071570"/>
          </a:xfrm>
          <a:prstGeom prst="roundRect">
            <a:avLst>
              <a:gd name="adj" fmla="val 304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Устная работа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643050"/>
            <a:ext cx="8596264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/>
            <a:r>
              <a:rPr lang="ru-RU" sz="3200" b="1" dirty="0" smtClean="0">
                <a:solidFill>
                  <a:srgbClr val="0033CC"/>
                </a:solidFill>
              </a:rPr>
              <a:t>3. Назвать лишнее слово</a:t>
            </a:r>
          </a:p>
          <a:p>
            <a:pPr marL="514350" indent="-514350" algn="ctr"/>
            <a:endParaRPr lang="ru-RU" sz="2800" b="1" dirty="0" smtClean="0"/>
          </a:p>
          <a:p>
            <a:r>
              <a:rPr lang="ru-RU" sz="2800" b="1" dirty="0" smtClean="0"/>
              <a:t>      а)  час, минута, лето, секунда</a:t>
            </a:r>
          </a:p>
          <a:p>
            <a:endParaRPr lang="ru-RU" sz="1200" b="1" dirty="0" smtClean="0"/>
          </a:p>
          <a:p>
            <a:r>
              <a:rPr lang="ru-RU" sz="2800" b="1" dirty="0" smtClean="0"/>
              <a:t>      б) сумма,  плюс, вычитаемое, разность, слагаемое</a:t>
            </a:r>
          </a:p>
          <a:p>
            <a:endParaRPr lang="ru-RU" sz="1200" b="1" dirty="0" smtClean="0"/>
          </a:p>
          <a:p>
            <a:r>
              <a:rPr lang="ru-RU" sz="2800" b="1" dirty="0" smtClean="0"/>
              <a:t>      в) сантиметр, дециметр, километр, килограмм</a:t>
            </a:r>
          </a:p>
          <a:p>
            <a:endParaRPr lang="ru-RU" sz="1200" b="1" dirty="0" smtClean="0"/>
          </a:p>
          <a:p>
            <a:r>
              <a:rPr lang="ru-RU" sz="2800" b="1" dirty="0" smtClean="0"/>
              <a:t>      г) треугольник, круг, квадрат, прямоугольник</a:t>
            </a:r>
          </a:p>
          <a:p>
            <a:endParaRPr lang="ru-RU" sz="1200" b="1" dirty="0" smtClean="0"/>
          </a:p>
          <a:p>
            <a:r>
              <a:rPr lang="ru-RU" sz="2800" b="1" dirty="0" smtClean="0"/>
              <a:t>     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) школа, библиотека, лицей, гимназия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86116" y="300037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71736" y="3643314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57950" y="4286256"/>
            <a:ext cx="17859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14678" y="4857760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28860" y="5500702"/>
            <a:ext cx="18573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643050"/>
            <a:ext cx="495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4. Какая рыба тяжелее?</a:t>
            </a:r>
            <a:endParaRPr lang="ru-RU" sz="3600" b="1" dirty="0"/>
          </a:p>
        </p:txBody>
      </p:sp>
      <p:pic>
        <p:nvPicPr>
          <p:cNvPr id="3" name="Picture 2" descr="http://kuking.net/pictures/section/18/18_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417623"/>
            <a:ext cx="3225942" cy="1872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500042"/>
            <a:ext cx="6572296" cy="1071570"/>
          </a:xfrm>
          <a:prstGeom prst="roundRect">
            <a:avLst>
              <a:gd name="adj" fmla="val 304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Устная работа</a:t>
            </a:r>
            <a:endParaRPr lang="ru-RU" sz="4800" b="1" dirty="0"/>
          </a:p>
        </p:txBody>
      </p:sp>
      <p:pic>
        <p:nvPicPr>
          <p:cNvPr id="10242" name="Picture 2" descr="http://www.bazieri.ge/_pu/12/34797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414488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ruboman.ru/wp-content/uploads/2012/12/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93659" cy="153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2285992"/>
            <a:ext cx="7273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3399"/>
                </a:solidFill>
              </a:rPr>
              <a:t>Щука тяжелее леща, а лещ тяжелее окуня.</a:t>
            </a:r>
            <a:endParaRPr lang="ru-RU" sz="28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  <a:alpha val="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авнобедренный треугольник 22"/>
          <p:cNvSpPr/>
          <p:nvPr/>
        </p:nvSpPr>
        <p:spPr>
          <a:xfrm>
            <a:off x="4429124" y="4071942"/>
            <a:ext cx="231430" cy="159271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285852" y="3924808"/>
            <a:ext cx="6643734" cy="2292188"/>
            <a:chOff x="2276482" y="3072672"/>
            <a:chExt cx="5823909" cy="2516568"/>
          </a:xfrm>
          <a:solidFill>
            <a:srgbClr val="0033CC"/>
          </a:solidFill>
        </p:grpSpPr>
        <p:grpSp>
          <p:nvGrpSpPr>
            <p:cNvPr id="3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  <a:grpFill/>
          </p:grpSpPr>
          <p:sp>
            <p:nvSpPr>
              <p:cNvPr id="15" name="Блок-схема: процесс 14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pFill/>
            </p:grpSpPr>
            <p:sp>
              <p:nvSpPr>
                <p:cNvPr id="18" name="Блок-схема: процесс 17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Хорда 19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Прямоугольник с двумя вырезанными соседними углами 21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Кольцо 16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grpFill/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  <a:grpFill/>
          </p:grpSpPr>
          <p:sp>
            <p:nvSpPr>
              <p:cNvPr id="7" name="Блок-схема: процесс 6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pFill/>
            </p:grpSpPr>
            <p:sp>
              <p:nvSpPr>
                <p:cNvPr id="10" name="Блок-схема: процесс 9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Хорда 11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Прямоугольник с двумя вырезанными соседними углами 13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" name="Кольцо 8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grpFill/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http://img.ii4.ru/images/2010/11/29/67353_f73f044c2ad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2058">
            <a:off x="984005" y="3248616"/>
            <a:ext cx="2986863" cy="2228339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3143240" y="1643050"/>
            <a:ext cx="918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86380" y="1571612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CC"/>
                </a:solidFill>
              </a:rPr>
              <a:t>3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img0.liveinternet.ru/images/attach/c/0/48/98/48098056_Afbeelding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63140"/>
            <a:ext cx="1260484" cy="1666023"/>
          </a:xfrm>
          <a:prstGeom prst="rect">
            <a:avLst/>
          </a:prstGeom>
          <a:noFill/>
        </p:spPr>
      </p:pic>
      <p:pic>
        <p:nvPicPr>
          <p:cNvPr id="49" name="Picture 4" descr="http://img1.liveinternet.ru/images/attach/c/7/96/820/96820605_0_5316f_4a6f2396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28934"/>
            <a:ext cx="1106775" cy="2057203"/>
          </a:xfrm>
          <a:prstGeom prst="rect">
            <a:avLst/>
          </a:prstGeom>
          <a:noFill/>
        </p:spPr>
      </p:pic>
      <p:pic>
        <p:nvPicPr>
          <p:cNvPr id="2054" name="Picture 6" descr="http://koshku.ucoz.ru/_ph/1/3506142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876"/>
            <a:ext cx="1819385" cy="146279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143372" y="1500174"/>
            <a:ext cx="853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29322" y="1643050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2" name="AutoShape 4"/>
          <p:cNvSpPr txBox="1">
            <a:spLocks noChangeArrowheads="1"/>
          </p:cNvSpPr>
          <p:nvPr/>
        </p:nvSpPr>
        <p:spPr>
          <a:xfrm>
            <a:off x="785786" y="188641"/>
            <a:ext cx="7429552" cy="79208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Совместное открытие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 descr="http://www.clker.com/cliparts/b/8/5/f/1218785324554629100Peileppe_Photorealistic_Red_Appl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421849"/>
            <a:ext cx="935107" cy="981043"/>
          </a:xfrm>
          <a:prstGeom prst="rect">
            <a:avLst/>
          </a:prstGeom>
          <a:noFill/>
        </p:spPr>
      </p:pic>
      <p:pic>
        <p:nvPicPr>
          <p:cNvPr id="58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071810"/>
            <a:ext cx="942496" cy="990448"/>
          </a:xfrm>
          <a:prstGeom prst="rect">
            <a:avLst/>
          </a:prstGeom>
          <a:noFill/>
        </p:spPr>
      </p:pic>
      <p:sp>
        <p:nvSpPr>
          <p:cNvPr id="24" name="Равнобедренный треугольник 23"/>
          <p:cNvSpPr/>
          <p:nvPr/>
        </p:nvSpPr>
        <p:spPr>
          <a:xfrm>
            <a:off x="4143372" y="3214686"/>
            <a:ext cx="214314" cy="159271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000100" y="3071810"/>
            <a:ext cx="6643734" cy="2292188"/>
            <a:chOff x="2276482" y="3072672"/>
            <a:chExt cx="5823909" cy="2516568"/>
          </a:xfrm>
          <a:solidFill>
            <a:srgbClr val="0033CC"/>
          </a:solidFill>
        </p:grpSpPr>
        <p:grpSp>
          <p:nvGrpSpPr>
            <p:cNvPr id="26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  <a:grpFill/>
          </p:grpSpPr>
          <p:sp>
            <p:nvSpPr>
              <p:cNvPr id="38" name="Блок-схема: процесс 37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9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pFill/>
            </p:grpSpPr>
            <p:sp>
              <p:nvSpPr>
                <p:cNvPr id="41" name="Блок-схема: процесс 40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Скругленный прямоугольник 41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Хорда 42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Прямоугольник с двумя вырезанными соседними углами 44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0" name="Кольцо 16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grpFill/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  <a:grpFill/>
          </p:grpSpPr>
          <p:sp>
            <p:nvSpPr>
              <p:cNvPr id="30" name="Блок-схема: процесс 29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1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pFill/>
            </p:grpSpPr>
            <p:sp>
              <p:nvSpPr>
                <p:cNvPr id="33" name="Блок-схема: процесс 32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Скругленный прямоугольник 33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Хорда 34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Прямоугольник с двумя вырезанными соседними углами 36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2" name="Кольцо 8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grpFill/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434" name="Picture 2" descr="http://www.clker.com/cliparts/4/5/8/9/1194984155864467785watermelon_james_kilfige_01.svg.hi.png"/>
          <p:cNvPicPr>
            <a:picLocks noChangeAspect="1" noChangeArrowheads="1"/>
          </p:cNvPicPr>
          <p:nvPr/>
        </p:nvPicPr>
        <p:blipFill>
          <a:blip r:embed="rId4">
            <a:lum bright="-16000" contrast="24000"/>
          </a:blip>
          <a:srcRect/>
          <a:stretch>
            <a:fillRect/>
          </a:stretch>
        </p:blipFill>
        <p:spPr bwMode="auto">
          <a:xfrm>
            <a:off x="1071538" y="1928802"/>
            <a:ext cx="2286016" cy="2095515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2857488" y="785794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0628" y="714356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CC"/>
                </a:solidFill>
              </a:rPr>
              <a:t>7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57620" y="642918"/>
            <a:ext cx="853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3570" y="785794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8438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942496" cy="990448"/>
          </a:xfrm>
          <a:prstGeom prst="rect">
            <a:avLst/>
          </a:prstGeom>
          <a:noFill/>
        </p:spPr>
      </p:pic>
      <p:pic>
        <p:nvPicPr>
          <p:cNvPr id="57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357430"/>
            <a:ext cx="942496" cy="990448"/>
          </a:xfrm>
          <a:prstGeom prst="rect">
            <a:avLst/>
          </a:prstGeom>
          <a:noFill/>
        </p:spPr>
      </p:pic>
      <p:pic>
        <p:nvPicPr>
          <p:cNvPr id="61" name="Picture 8" descr="http://www.clker.com/cliparts/b/8/5/f/1218785324554629100Peileppe_Photorealistic_Red_Appl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935107" cy="981042"/>
          </a:xfrm>
          <a:prstGeom prst="rect">
            <a:avLst/>
          </a:prstGeom>
          <a:noFill/>
        </p:spPr>
      </p:pic>
      <p:pic>
        <p:nvPicPr>
          <p:cNvPr id="18440" name="Picture 8" descr="http://www.clker.com/cliparts/b/8/5/f/1218785324554629100Peileppe_Photorealistic_Red_Apple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71810"/>
            <a:ext cx="1021396" cy="1071570"/>
          </a:xfrm>
          <a:prstGeom prst="rect">
            <a:avLst/>
          </a:prstGeom>
          <a:noFill/>
        </p:spPr>
      </p:pic>
      <p:pic>
        <p:nvPicPr>
          <p:cNvPr id="68" name="Picture 8" descr="http://www.clker.com/cliparts/b/8/5/f/1218785324554629100Peileppe_Photorealistic_Red_Apple.svg.hi.png"/>
          <p:cNvPicPr>
            <a:picLocks noChangeAspect="1" noChangeArrowheads="1"/>
          </p:cNvPicPr>
          <p:nvPr/>
        </p:nvPicPr>
        <p:blipFill>
          <a:blip r:embed="rId2" cstate="print">
            <a:lum bright="-29000" contrast="63000"/>
          </a:blip>
          <a:srcRect/>
          <a:stretch>
            <a:fillRect/>
          </a:stretch>
        </p:blipFill>
        <p:spPr bwMode="auto">
          <a:xfrm>
            <a:off x="5929322" y="1714488"/>
            <a:ext cx="935107" cy="98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174" y="571480"/>
            <a:ext cx="5062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Работа по учебнику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Урок  19   № 3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14311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Измерить длину парты в ладонях, в дециметрах.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Выполнить запись.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istrator\Рабочий стол\матем\Л. Г. Петерсон - Математика\mat - peter - 2 kl - 2 ch\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89791" cy="20827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3286124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п</a:t>
            </a:r>
            <a:r>
              <a:rPr lang="ru-RU" sz="3600" dirty="0" smtClean="0"/>
              <a:t> =        л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429000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86380" y="3286124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п</a:t>
            </a:r>
            <a:r>
              <a:rPr lang="ru-RU" sz="3600" dirty="0" smtClean="0"/>
              <a:t> =        дм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429000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857488" y="2786058"/>
            <a:ext cx="214314" cy="549780"/>
          </a:xfrm>
          <a:prstGeom prst="downArrow">
            <a:avLst>
              <a:gd name="adj1" fmla="val 31979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286512" y="2857496"/>
            <a:ext cx="214314" cy="549780"/>
          </a:xfrm>
          <a:prstGeom prst="downArrow">
            <a:avLst>
              <a:gd name="adj1" fmla="val 31979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28662" y="4214818"/>
            <a:ext cx="7562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каких мерках вам было удобнее и точнее измерить и сравнить?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4929198"/>
            <a:ext cx="635798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Сравнивать, складывать и вычитать удобнее только, когда пользуешься одинаковыми мерками.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7" grpId="0" animBg="1"/>
      <p:bldP spid="18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Математик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Математика2</Template>
  <TotalTime>228</TotalTime>
  <Words>265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Математика2</vt:lpstr>
      <vt:lpstr>Площадь фигур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</dc:creator>
  <cp:lastModifiedBy>User</cp:lastModifiedBy>
  <cp:revision>25</cp:revision>
  <dcterms:created xsi:type="dcterms:W3CDTF">2014-01-09T13:32:07Z</dcterms:created>
  <dcterms:modified xsi:type="dcterms:W3CDTF">2014-01-15T18:01:54Z</dcterms:modified>
</cp:coreProperties>
</file>