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57" r:id="rId4"/>
    <p:sldId id="271" r:id="rId5"/>
    <p:sldId id="258" r:id="rId6"/>
    <p:sldId id="275" r:id="rId7"/>
    <p:sldId id="259" r:id="rId8"/>
    <p:sldId id="260" r:id="rId9"/>
    <p:sldId id="262" r:id="rId10"/>
    <p:sldId id="263" r:id="rId11"/>
    <p:sldId id="261" r:id="rId12"/>
    <p:sldId id="266" r:id="rId13"/>
    <p:sldId id="269" r:id="rId14"/>
    <p:sldId id="268" r:id="rId15"/>
    <p:sldId id="267" r:id="rId16"/>
    <p:sldId id="270" r:id="rId17"/>
    <p:sldId id="265" r:id="rId18"/>
    <p:sldId id="276" r:id="rId19"/>
    <p:sldId id="277" r:id="rId20"/>
    <p:sldId id="274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8" autoAdjust="0"/>
  </p:normalViewPr>
  <p:slideViewPr>
    <p:cSldViewPr>
      <p:cViewPr varScale="1">
        <p:scale>
          <a:sx n="100" d="100"/>
          <a:sy n="100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8931D-FF58-483E-A262-656291B2D4F3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6C9771A-FC4C-4155-B09E-402469638488}">
      <dgm:prSet phldrT="[Текст]" custT="1"/>
      <dgm:spPr/>
      <dgm:t>
        <a:bodyPr/>
        <a:lstStyle/>
        <a:p>
          <a:r>
            <a:rPr lang="ru-RU" sz="3200" b="1" dirty="0" smtClean="0"/>
            <a:t>канон  по форме</a:t>
          </a:r>
          <a:endParaRPr lang="ru-RU" sz="3200" b="1" dirty="0"/>
        </a:p>
      </dgm:t>
    </dgm:pt>
    <dgm:pt modelId="{B891B5A3-0481-4076-802C-893DE4744900}" type="parTrans" cxnId="{E042EE14-9AAE-43B9-BC38-A4A175BDA484}">
      <dgm:prSet/>
      <dgm:spPr/>
      <dgm:t>
        <a:bodyPr/>
        <a:lstStyle/>
        <a:p>
          <a:endParaRPr lang="ru-RU"/>
        </a:p>
      </dgm:t>
    </dgm:pt>
    <dgm:pt modelId="{F270E856-CC90-4221-B349-730322CE7652}" type="sibTrans" cxnId="{E042EE14-9AAE-43B9-BC38-A4A175BDA484}">
      <dgm:prSet/>
      <dgm:spPr/>
      <dgm:t>
        <a:bodyPr/>
        <a:lstStyle/>
        <a:p>
          <a:endParaRPr lang="ru-RU"/>
        </a:p>
      </dgm:t>
    </dgm:pt>
    <dgm:pt modelId="{DFB52B6D-956B-40F7-A0B2-351C0CDB3FF8}">
      <dgm:prSet phldrT="[Текст]" custT="1"/>
      <dgm:spPr/>
      <dgm:t>
        <a:bodyPr/>
        <a:lstStyle/>
        <a:p>
          <a:r>
            <a:rPr lang="ru-RU" sz="3200" b="1" dirty="0" smtClean="0"/>
            <a:t>ступенчатый</a:t>
          </a:r>
          <a:endParaRPr lang="ru-RU" sz="3200" b="1" dirty="0"/>
        </a:p>
      </dgm:t>
    </dgm:pt>
    <dgm:pt modelId="{F1CD2D80-A071-4FB8-8508-D306C4A3FDF9}" type="parTrans" cxnId="{7CE729F6-D162-42D1-B87A-DEFE56F33064}">
      <dgm:prSet/>
      <dgm:spPr/>
      <dgm:t>
        <a:bodyPr/>
        <a:lstStyle/>
        <a:p>
          <a:endParaRPr lang="ru-RU"/>
        </a:p>
      </dgm:t>
    </dgm:pt>
    <dgm:pt modelId="{E421327B-D5AF-434A-9DCF-70073E703457}" type="sibTrans" cxnId="{7CE729F6-D162-42D1-B87A-DEFE56F33064}">
      <dgm:prSet/>
      <dgm:spPr/>
      <dgm:t>
        <a:bodyPr/>
        <a:lstStyle/>
        <a:p>
          <a:endParaRPr lang="ru-RU"/>
        </a:p>
      </dgm:t>
    </dgm:pt>
    <dgm:pt modelId="{FA634B0B-7799-4ADF-9222-21E6483F2679}">
      <dgm:prSet phldrT="[Текст]" custT="1"/>
      <dgm:spPr/>
      <dgm:t>
        <a:bodyPr/>
        <a:lstStyle/>
        <a:p>
          <a:r>
            <a:rPr lang="ru-RU" sz="3200" b="1" dirty="0" smtClean="0"/>
            <a:t>табличный</a:t>
          </a:r>
          <a:endParaRPr lang="ru-RU" sz="3200" b="1" dirty="0"/>
        </a:p>
      </dgm:t>
    </dgm:pt>
    <dgm:pt modelId="{617FAD02-E198-491C-934C-D6CFC30654AA}" type="parTrans" cxnId="{96020DE6-C145-4114-AE7A-20DC826BCAC9}">
      <dgm:prSet/>
      <dgm:spPr/>
      <dgm:t>
        <a:bodyPr/>
        <a:lstStyle/>
        <a:p>
          <a:endParaRPr lang="ru-RU"/>
        </a:p>
      </dgm:t>
    </dgm:pt>
    <dgm:pt modelId="{77C13E55-BBA6-4202-BD10-5294DE3B4250}" type="sibTrans" cxnId="{96020DE6-C145-4114-AE7A-20DC826BCAC9}">
      <dgm:prSet/>
      <dgm:spPr/>
      <dgm:t>
        <a:bodyPr/>
        <a:lstStyle/>
        <a:p>
          <a:endParaRPr lang="ru-RU"/>
        </a:p>
      </dgm:t>
    </dgm:pt>
    <dgm:pt modelId="{BE35B94A-A652-4663-B4DB-47F3E2F24F77}" type="pres">
      <dgm:prSet presAssocID="{7108931D-FF58-483E-A262-656291B2D4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F4A377-BBC7-4E4E-8EAF-665460FF02B3}" type="pres">
      <dgm:prSet presAssocID="{26C9771A-FC4C-4155-B09E-402469638488}" presName="hierRoot1" presStyleCnt="0">
        <dgm:presLayoutVars>
          <dgm:hierBranch val="init"/>
        </dgm:presLayoutVars>
      </dgm:prSet>
      <dgm:spPr/>
    </dgm:pt>
    <dgm:pt modelId="{113CE99C-D0E3-45F2-9E09-103EB8E44D0B}" type="pres">
      <dgm:prSet presAssocID="{26C9771A-FC4C-4155-B09E-402469638488}" presName="rootComposite1" presStyleCnt="0"/>
      <dgm:spPr/>
    </dgm:pt>
    <dgm:pt modelId="{774CC04A-4973-4C24-9F88-9312FC55609E}" type="pres">
      <dgm:prSet presAssocID="{26C9771A-FC4C-4155-B09E-402469638488}" presName="rootText1" presStyleLbl="node0" presStyleIdx="0" presStyleCnt="1" custScaleX="256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E4D63-33B7-4BFC-881C-CC155F55704F}" type="pres">
      <dgm:prSet presAssocID="{26C9771A-FC4C-4155-B09E-4024696384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14432F6-8CE9-48E3-8FAE-8D7CFE6E2DD9}" type="pres">
      <dgm:prSet presAssocID="{26C9771A-FC4C-4155-B09E-402469638488}" presName="hierChild2" presStyleCnt="0"/>
      <dgm:spPr/>
    </dgm:pt>
    <dgm:pt modelId="{E4B41F11-4129-4419-9038-C79BFD4D3E33}" type="pres">
      <dgm:prSet presAssocID="{F1CD2D80-A071-4FB8-8508-D306C4A3FDF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1F835ED-D3E7-4766-9C5A-CA6D13B8686B}" type="pres">
      <dgm:prSet presAssocID="{DFB52B6D-956B-40F7-A0B2-351C0CDB3FF8}" presName="hierRoot2" presStyleCnt="0">
        <dgm:presLayoutVars>
          <dgm:hierBranch val="init"/>
        </dgm:presLayoutVars>
      </dgm:prSet>
      <dgm:spPr/>
    </dgm:pt>
    <dgm:pt modelId="{69FA76F8-8682-4886-8F13-9738FABC2C8B}" type="pres">
      <dgm:prSet presAssocID="{DFB52B6D-956B-40F7-A0B2-351C0CDB3FF8}" presName="rootComposite" presStyleCnt="0"/>
      <dgm:spPr/>
    </dgm:pt>
    <dgm:pt modelId="{6F0FA821-578F-42C1-B194-145239A1B8E9}" type="pres">
      <dgm:prSet presAssocID="{DFB52B6D-956B-40F7-A0B2-351C0CDB3FF8}" presName="rootText" presStyleLbl="node2" presStyleIdx="0" presStyleCnt="2" custScaleX="170419" custLinFactNeighborX="-3668" custLinFactNeighborY="4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0DD698-2ED7-4166-9D5D-0DB5D53015A1}" type="pres">
      <dgm:prSet presAssocID="{DFB52B6D-956B-40F7-A0B2-351C0CDB3F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B1B8CD6B-62E1-46E4-844C-9DAD45FFE5EE}" type="pres">
      <dgm:prSet presAssocID="{DFB52B6D-956B-40F7-A0B2-351C0CDB3FF8}" presName="hierChild4" presStyleCnt="0"/>
      <dgm:spPr/>
    </dgm:pt>
    <dgm:pt modelId="{D33CCBD3-3C7F-47B6-8CEB-563D38B1E583}" type="pres">
      <dgm:prSet presAssocID="{DFB52B6D-956B-40F7-A0B2-351C0CDB3FF8}" presName="hierChild5" presStyleCnt="0"/>
      <dgm:spPr/>
    </dgm:pt>
    <dgm:pt modelId="{2DB5AA47-CAC7-4D4E-80E4-3BCC95E5AE89}" type="pres">
      <dgm:prSet presAssocID="{617FAD02-E198-491C-934C-D6CFC30654A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C87A92B-A256-4134-AC30-68DD607AA12D}" type="pres">
      <dgm:prSet presAssocID="{FA634B0B-7799-4ADF-9222-21E6483F2679}" presName="hierRoot2" presStyleCnt="0">
        <dgm:presLayoutVars>
          <dgm:hierBranch val="init"/>
        </dgm:presLayoutVars>
      </dgm:prSet>
      <dgm:spPr/>
    </dgm:pt>
    <dgm:pt modelId="{923F3D46-C7B6-4C1A-B381-DBAE6C85B631}" type="pres">
      <dgm:prSet presAssocID="{FA634B0B-7799-4ADF-9222-21E6483F2679}" presName="rootComposite" presStyleCnt="0"/>
      <dgm:spPr/>
    </dgm:pt>
    <dgm:pt modelId="{1D36FCAD-F444-4568-B6FE-C4E241D6B571}" type="pres">
      <dgm:prSet presAssocID="{FA634B0B-7799-4ADF-9222-21E6483F2679}" presName="rootText" presStyleLbl="node2" presStyleIdx="1" presStyleCnt="2" custScaleX="164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95F47-B92D-4D57-9F46-E396D28E9B6E}" type="pres">
      <dgm:prSet presAssocID="{FA634B0B-7799-4ADF-9222-21E6483F2679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A2A2F6-95B6-4667-B16F-4B960FBB7BFE}" type="pres">
      <dgm:prSet presAssocID="{FA634B0B-7799-4ADF-9222-21E6483F2679}" presName="hierChild4" presStyleCnt="0"/>
      <dgm:spPr/>
    </dgm:pt>
    <dgm:pt modelId="{C4851A58-BF06-46E6-82D3-06090866EEEE}" type="pres">
      <dgm:prSet presAssocID="{FA634B0B-7799-4ADF-9222-21E6483F2679}" presName="hierChild5" presStyleCnt="0"/>
      <dgm:spPr/>
    </dgm:pt>
    <dgm:pt modelId="{DEA5CBB8-5CB7-4662-A92A-E9017A06BA0C}" type="pres">
      <dgm:prSet presAssocID="{26C9771A-FC4C-4155-B09E-402469638488}" presName="hierChild3" presStyleCnt="0"/>
      <dgm:spPr/>
    </dgm:pt>
  </dgm:ptLst>
  <dgm:cxnLst>
    <dgm:cxn modelId="{54BC764F-E262-4C5C-B434-C1105FA2BEED}" type="presOf" srcId="{DFB52B6D-956B-40F7-A0B2-351C0CDB3FF8}" destId="{6F0FA821-578F-42C1-B194-145239A1B8E9}" srcOrd="0" destOrd="0" presId="urn:microsoft.com/office/officeart/2005/8/layout/orgChart1"/>
    <dgm:cxn modelId="{18E33346-CBAE-48C9-B995-7A1DD1419D9E}" type="presOf" srcId="{26C9771A-FC4C-4155-B09E-402469638488}" destId="{774CC04A-4973-4C24-9F88-9312FC55609E}" srcOrd="0" destOrd="0" presId="urn:microsoft.com/office/officeart/2005/8/layout/orgChart1"/>
    <dgm:cxn modelId="{F5B8A6D9-E459-4C3E-842A-A3EAC238B9FA}" type="presOf" srcId="{FA634B0B-7799-4ADF-9222-21E6483F2679}" destId="{1D36FCAD-F444-4568-B6FE-C4E241D6B571}" srcOrd="0" destOrd="0" presId="urn:microsoft.com/office/officeart/2005/8/layout/orgChart1"/>
    <dgm:cxn modelId="{96020DE6-C145-4114-AE7A-20DC826BCAC9}" srcId="{26C9771A-FC4C-4155-B09E-402469638488}" destId="{FA634B0B-7799-4ADF-9222-21E6483F2679}" srcOrd="1" destOrd="0" parTransId="{617FAD02-E198-491C-934C-D6CFC30654AA}" sibTransId="{77C13E55-BBA6-4202-BD10-5294DE3B4250}"/>
    <dgm:cxn modelId="{10E76526-2746-4140-A6E0-33C6213B5C4C}" type="presOf" srcId="{26C9771A-FC4C-4155-B09E-402469638488}" destId="{F9EE4D63-33B7-4BFC-881C-CC155F55704F}" srcOrd="1" destOrd="0" presId="urn:microsoft.com/office/officeart/2005/8/layout/orgChart1"/>
    <dgm:cxn modelId="{64FEFDCF-725B-4D0D-A20E-29AA3DFC6F0B}" type="presOf" srcId="{FA634B0B-7799-4ADF-9222-21E6483F2679}" destId="{E4195F47-B92D-4D57-9F46-E396D28E9B6E}" srcOrd="1" destOrd="0" presId="urn:microsoft.com/office/officeart/2005/8/layout/orgChart1"/>
    <dgm:cxn modelId="{EF59488F-E7F4-475C-A88B-86AE0571CE12}" type="presOf" srcId="{617FAD02-E198-491C-934C-D6CFC30654AA}" destId="{2DB5AA47-CAC7-4D4E-80E4-3BCC95E5AE89}" srcOrd="0" destOrd="0" presId="urn:microsoft.com/office/officeart/2005/8/layout/orgChart1"/>
    <dgm:cxn modelId="{2ABD019B-4328-47C4-8762-D14A0537CC91}" type="presOf" srcId="{7108931D-FF58-483E-A262-656291B2D4F3}" destId="{BE35B94A-A652-4663-B4DB-47F3E2F24F77}" srcOrd="0" destOrd="0" presId="urn:microsoft.com/office/officeart/2005/8/layout/orgChart1"/>
    <dgm:cxn modelId="{FC5DC95F-07BA-4F6D-B602-7FBFA1C85EE9}" type="presOf" srcId="{DFB52B6D-956B-40F7-A0B2-351C0CDB3FF8}" destId="{DD0DD698-2ED7-4166-9D5D-0DB5D53015A1}" srcOrd="1" destOrd="0" presId="urn:microsoft.com/office/officeart/2005/8/layout/orgChart1"/>
    <dgm:cxn modelId="{7CE729F6-D162-42D1-B87A-DEFE56F33064}" srcId="{26C9771A-FC4C-4155-B09E-402469638488}" destId="{DFB52B6D-956B-40F7-A0B2-351C0CDB3FF8}" srcOrd="0" destOrd="0" parTransId="{F1CD2D80-A071-4FB8-8508-D306C4A3FDF9}" sibTransId="{E421327B-D5AF-434A-9DCF-70073E703457}"/>
    <dgm:cxn modelId="{B1EA69DF-3B42-444B-9906-E5C354FCBB84}" type="presOf" srcId="{F1CD2D80-A071-4FB8-8508-D306C4A3FDF9}" destId="{E4B41F11-4129-4419-9038-C79BFD4D3E33}" srcOrd="0" destOrd="0" presId="urn:microsoft.com/office/officeart/2005/8/layout/orgChart1"/>
    <dgm:cxn modelId="{E042EE14-9AAE-43B9-BC38-A4A175BDA484}" srcId="{7108931D-FF58-483E-A262-656291B2D4F3}" destId="{26C9771A-FC4C-4155-B09E-402469638488}" srcOrd="0" destOrd="0" parTransId="{B891B5A3-0481-4076-802C-893DE4744900}" sibTransId="{F270E856-CC90-4221-B349-730322CE7652}"/>
    <dgm:cxn modelId="{A9E39429-3D2B-416A-906F-B0B6F233FB70}" type="presParOf" srcId="{BE35B94A-A652-4663-B4DB-47F3E2F24F77}" destId="{91F4A377-BBC7-4E4E-8EAF-665460FF02B3}" srcOrd="0" destOrd="0" presId="urn:microsoft.com/office/officeart/2005/8/layout/orgChart1"/>
    <dgm:cxn modelId="{0A7512AF-49B6-45E0-A3B4-2338E2A9F6FD}" type="presParOf" srcId="{91F4A377-BBC7-4E4E-8EAF-665460FF02B3}" destId="{113CE99C-D0E3-45F2-9E09-103EB8E44D0B}" srcOrd="0" destOrd="0" presId="urn:microsoft.com/office/officeart/2005/8/layout/orgChart1"/>
    <dgm:cxn modelId="{A1885B18-A0FE-435A-BC79-8765F043CAD3}" type="presParOf" srcId="{113CE99C-D0E3-45F2-9E09-103EB8E44D0B}" destId="{774CC04A-4973-4C24-9F88-9312FC55609E}" srcOrd="0" destOrd="0" presId="urn:microsoft.com/office/officeart/2005/8/layout/orgChart1"/>
    <dgm:cxn modelId="{008514E5-0B9E-47AC-8336-6E1FFD99A782}" type="presParOf" srcId="{113CE99C-D0E3-45F2-9E09-103EB8E44D0B}" destId="{F9EE4D63-33B7-4BFC-881C-CC155F55704F}" srcOrd="1" destOrd="0" presId="urn:microsoft.com/office/officeart/2005/8/layout/orgChart1"/>
    <dgm:cxn modelId="{E0C5BA19-4422-468D-AB1F-08A2B0ECA468}" type="presParOf" srcId="{91F4A377-BBC7-4E4E-8EAF-665460FF02B3}" destId="{714432F6-8CE9-48E3-8FAE-8D7CFE6E2DD9}" srcOrd="1" destOrd="0" presId="urn:microsoft.com/office/officeart/2005/8/layout/orgChart1"/>
    <dgm:cxn modelId="{B253F4E9-E6DC-47E2-96A0-FF06521A0575}" type="presParOf" srcId="{714432F6-8CE9-48E3-8FAE-8D7CFE6E2DD9}" destId="{E4B41F11-4129-4419-9038-C79BFD4D3E33}" srcOrd="0" destOrd="0" presId="urn:microsoft.com/office/officeart/2005/8/layout/orgChart1"/>
    <dgm:cxn modelId="{1802C43E-1747-428A-905A-24EF06484DEC}" type="presParOf" srcId="{714432F6-8CE9-48E3-8FAE-8D7CFE6E2DD9}" destId="{B1F835ED-D3E7-4766-9C5A-CA6D13B8686B}" srcOrd="1" destOrd="0" presId="urn:microsoft.com/office/officeart/2005/8/layout/orgChart1"/>
    <dgm:cxn modelId="{F671AF5B-DFA4-4FCF-891F-D83A55707C4C}" type="presParOf" srcId="{B1F835ED-D3E7-4766-9C5A-CA6D13B8686B}" destId="{69FA76F8-8682-4886-8F13-9738FABC2C8B}" srcOrd="0" destOrd="0" presId="urn:microsoft.com/office/officeart/2005/8/layout/orgChart1"/>
    <dgm:cxn modelId="{2AF3D000-C9FB-44FC-9DE4-4090EF20E017}" type="presParOf" srcId="{69FA76F8-8682-4886-8F13-9738FABC2C8B}" destId="{6F0FA821-578F-42C1-B194-145239A1B8E9}" srcOrd="0" destOrd="0" presId="urn:microsoft.com/office/officeart/2005/8/layout/orgChart1"/>
    <dgm:cxn modelId="{269DAB3F-7A73-4075-A438-F54D1CDF5E02}" type="presParOf" srcId="{69FA76F8-8682-4886-8F13-9738FABC2C8B}" destId="{DD0DD698-2ED7-4166-9D5D-0DB5D53015A1}" srcOrd="1" destOrd="0" presId="urn:microsoft.com/office/officeart/2005/8/layout/orgChart1"/>
    <dgm:cxn modelId="{93BB691D-E9E5-400E-9CEA-C7C97030B2B4}" type="presParOf" srcId="{B1F835ED-D3E7-4766-9C5A-CA6D13B8686B}" destId="{B1B8CD6B-62E1-46E4-844C-9DAD45FFE5EE}" srcOrd="1" destOrd="0" presId="urn:microsoft.com/office/officeart/2005/8/layout/orgChart1"/>
    <dgm:cxn modelId="{987FBB72-DD58-40DD-800E-A039ABFAEB72}" type="presParOf" srcId="{B1F835ED-D3E7-4766-9C5A-CA6D13B8686B}" destId="{D33CCBD3-3C7F-47B6-8CEB-563D38B1E583}" srcOrd="2" destOrd="0" presId="urn:microsoft.com/office/officeart/2005/8/layout/orgChart1"/>
    <dgm:cxn modelId="{C4C5F2AF-B61C-42D8-A241-2A8DD16925FC}" type="presParOf" srcId="{714432F6-8CE9-48E3-8FAE-8D7CFE6E2DD9}" destId="{2DB5AA47-CAC7-4D4E-80E4-3BCC95E5AE89}" srcOrd="2" destOrd="0" presId="urn:microsoft.com/office/officeart/2005/8/layout/orgChart1"/>
    <dgm:cxn modelId="{C361049D-25F4-4F02-8390-42EDEBB52B9E}" type="presParOf" srcId="{714432F6-8CE9-48E3-8FAE-8D7CFE6E2DD9}" destId="{5C87A92B-A256-4134-AC30-68DD607AA12D}" srcOrd="3" destOrd="0" presId="urn:microsoft.com/office/officeart/2005/8/layout/orgChart1"/>
    <dgm:cxn modelId="{14750E1C-80CC-4D9B-A57D-B27A446437AB}" type="presParOf" srcId="{5C87A92B-A256-4134-AC30-68DD607AA12D}" destId="{923F3D46-C7B6-4C1A-B381-DBAE6C85B631}" srcOrd="0" destOrd="0" presId="urn:microsoft.com/office/officeart/2005/8/layout/orgChart1"/>
    <dgm:cxn modelId="{A720CD81-6230-4614-B305-8FD86B193A30}" type="presParOf" srcId="{923F3D46-C7B6-4C1A-B381-DBAE6C85B631}" destId="{1D36FCAD-F444-4568-B6FE-C4E241D6B571}" srcOrd="0" destOrd="0" presId="urn:microsoft.com/office/officeart/2005/8/layout/orgChart1"/>
    <dgm:cxn modelId="{EA0DDDC8-0B55-4B2E-A5A1-4026D665C847}" type="presParOf" srcId="{923F3D46-C7B6-4C1A-B381-DBAE6C85B631}" destId="{E4195F47-B92D-4D57-9F46-E396D28E9B6E}" srcOrd="1" destOrd="0" presId="urn:microsoft.com/office/officeart/2005/8/layout/orgChart1"/>
    <dgm:cxn modelId="{B2EB1D9B-1B6A-424A-A4D7-E75C05FB8A4C}" type="presParOf" srcId="{5C87A92B-A256-4134-AC30-68DD607AA12D}" destId="{9CA2A2F6-95B6-4667-B16F-4B960FBB7BFE}" srcOrd="1" destOrd="0" presId="urn:microsoft.com/office/officeart/2005/8/layout/orgChart1"/>
    <dgm:cxn modelId="{ED19CAC6-0DAF-4C25-BC07-254ED0B493A7}" type="presParOf" srcId="{5C87A92B-A256-4134-AC30-68DD607AA12D}" destId="{C4851A58-BF06-46E6-82D3-06090866EEEE}" srcOrd="2" destOrd="0" presId="urn:microsoft.com/office/officeart/2005/8/layout/orgChart1"/>
    <dgm:cxn modelId="{DAED8CCF-DC7E-43DA-B068-AF00052DADB7}" type="presParOf" srcId="{91F4A377-BBC7-4E4E-8EAF-665460FF02B3}" destId="{DEA5CBB8-5CB7-4662-A92A-E9017A06BA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5AA47-CAC7-4D4E-80E4-3BCC95E5AE89}">
      <dsp:nvSpPr>
        <dsp:cNvPr id="0" name=""/>
        <dsp:cNvSpPr/>
      </dsp:nvSpPr>
      <dsp:spPr>
        <a:xfrm>
          <a:off x="3744416" y="981999"/>
          <a:ext cx="1878937" cy="412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32"/>
              </a:lnTo>
              <a:lnTo>
                <a:pt x="1878937" y="206132"/>
              </a:lnTo>
              <a:lnTo>
                <a:pt x="1878937" y="4122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41F11-4129-4419-9038-C79BFD4D3E33}">
      <dsp:nvSpPr>
        <dsp:cNvPr id="0" name=""/>
        <dsp:cNvSpPr/>
      </dsp:nvSpPr>
      <dsp:spPr>
        <a:xfrm>
          <a:off x="1855584" y="981999"/>
          <a:ext cx="1888831" cy="412680"/>
        </a:xfrm>
        <a:custGeom>
          <a:avLst/>
          <a:gdLst/>
          <a:ahLst/>
          <a:cxnLst/>
          <a:rect l="0" t="0" r="0" b="0"/>
          <a:pathLst>
            <a:path>
              <a:moveTo>
                <a:pt x="1888831" y="0"/>
              </a:moveTo>
              <a:lnTo>
                <a:pt x="1888831" y="206548"/>
              </a:lnTo>
              <a:lnTo>
                <a:pt x="0" y="206548"/>
              </a:lnTo>
              <a:lnTo>
                <a:pt x="0" y="4126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CC04A-4973-4C24-9F88-9312FC55609E}">
      <dsp:nvSpPr>
        <dsp:cNvPr id="0" name=""/>
        <dsp:cNvSpPr/>
      </dsp:nvSpPr>
      <dsp:spPr>
        <a:xfrm>
          <a:off x="1224141" y="415"/>
          <a:ext cx="5040549" cy="98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канон  по форме</a:t>
          </a:r>
          <a:endParaRPr lang="ru-RU" sz="3200" b="1" kern="1200" dirty="0"/>
        </a:p>
      </dsp:txBody>
      <dsp:txXfrm>
        <a:off x="1224141" y="415"/>
        <a:ext cx="5040549" cy="981583"/>
      </dsp:txXfrm>
    </dsp:sp>
    <dsp:sp modelId="{6F0FA821-578F-42C1-B194-145239A1B8E9}">
      <dsp:nvSpPr>
        <dsp:cNvPr id="0" name=""/>
        <dsp:cNvSpPr/>
      </dsp:nvSpPr>
      <dsp:spPr>
        <a:xfrm>
          <a:off x="182778" y="1394680"/>
          <a:ext cx="3345610" cy="98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ступенчатый</a:t>
          </a:r>
          <a:endParaRPr lang="ru-RU" sz="3200" b="1" kern="1200" dirty="0"/>
        </a:p>
      </dsp:txBody>
      <dsp:txXfrm>
        <a:off x="182778" y="1394680"/>
        <a:ext cx="3345610" cy="981583"/>
      </dsp:txXfrm>
    </dsp:sp>
    <dsp:sp modelId="{1D36FCAD-F444-4568-B6FE-C4E241D6B571}">
      <dsp:nvSpPr>
        <dsp:cNvPr id="0" name=""/>
        <dsp:cNvSpPr/>
      </dsp:nvSpPr>
      <dsp:spPr>
        <a:xfrm>
          <a:off x="4012663" y="1394264"/>
          <a:ext cx="3221380" cy="98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табличный</a:t>
          </a:r>
          <a:endParaRPr lang="ru-RU" sz="3200" b="1" kern="1200" dirty="0"/>
        </a:p>
      </dsp:txBody>
      <dsp:txXfrm>
        <a:off x="4012663" y="1394264"/>
        <a:ext cx="3221380" cy="981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FA285E20-5F06-4FD3-B66B-357FD2B84B4A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B631EDB9-202D-4668-BD33-6FC9C1476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0153B-B952-45DB-90D0-7ABE663538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0695-AE16-407C-9443-5D216D6AE7C8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BB6E95-B1D3-46A6-B13C-EF0E99525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C4B6-6620-44D9-B55D-DFCF571FB74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8067-865E-4548-8F32-F152DF7C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9A55-EBDA-4BD5-819E-E14078E93724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C1F-359A-4F21-A55D-409A621FC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A445-92C3-423E-AD8E-EBF6D16A837C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CEDE-672A-4CD8-B726-A8297839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2010-5084-4F37-99DD-C666EF5BC4B2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AF9E-ED00-4D15-98C6-3271D21D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3724-0341-41B6-92E7-7D1E8E7B96A2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2623-8F85-4E60-A1F7-B6C8814E1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A2452A-FE6A-48CD-AE04-17530258A700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49FCEF-7FF7-41AE-99F4-5401530B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0A17-ECF0-41C9-90C1-6AC1184C6442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6D74-4577-40A3-AC36-9659CAC1F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7B80-4F75-4DAB-B18C-3DB584DCB7CB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4E72-B481-4D69-9C84-94A62EB4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EE92-EB4E-4774-84F1-D1FE5BA8717E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0813-3AFE-4DC9-B2D4-B14EC2796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6C90-3406-4AC8-A912-665E916DF22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C15A-BB4C-4F04-B25F-1D067BB48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7959EE4-CD69-411C-BB96-A64F328BF16A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1DAB411-5232-44B7-9C80-24318D394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95288" y="908720"/>
            <a:ext cx="8520112" cy="1512168"/>
          </a:xfrm>
        </p:spPr>
        <p:txBody>
          <a:bodyPr/>
          <a:lstStyle/>
          <a:p>
            <a:pPr algn="ctr" eaLnBrk="1" hangingPunct="1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365625"/>
            <a:ext cx="8928100" cy="2303463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  <a:t>Шашкова Ольга Леонидовна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учитель начальных классов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высшей  квалификационной категории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Муниципальное бюджетное  образовательное  учреждение  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«Средняя общеобразовательная школа №12»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Вахитовского района г. Казани</a:t>
            </a:r>
            <a:endParaRPr lang="ru-RU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147050" cy="93662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Иллюстративный канон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979613" y="2205038"/>
          <a:ext cx="5472608" cy="424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298"/>
                <a:gridCol w="2777310"/>
              </a:tblGrid>
              <a:tr h="1416099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вода</a:t>
                      </a:r>
                      <a:endParaRPr lang="ru-RU" sz="4000" dirty="0"/>
                    </a:p>
                  </a:txBody>
                  <a:tcPr anchor="ctr"/>
                </a:tc>
              </a:tr>
              <a:tr h="1416099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земля</a:t>
                      </a:r>
                      <a:endParaRPr lang="ru-RU" sz="4000" b="1" dirty="0"/>
                    </a:p>
                  </a:txBody>
                  <a:tcPr anchor="ctr"/>
                </a:tc>
              </a:tr>
              <a:tr h="1416099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Documents and Settings\ЗенинаИС\Рабочий стол\b853b01e6c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717032"/>
            <a:ext cx="24479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ЗенинаИС\Рабочий стол\93274415_Korabli_Raskraska_maluysha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332608"/>
            <a:ext cx="2447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ЗенинаИС\Рабочий стол\Aeroplan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157192"/>
            <a:ext cx="24479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507288" cy="18722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Каскад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комплекс вопросов, для решения которых необходимо привлекать знания из различных предметных областей и дисциплин</a:t>
            </a:r>
            <a:endParaRPr lang="ru-RU" sz="3200" b="1" dirty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068638"/>
          <a:ext cx="8640000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668623"/>
                <a:gridCol w="3091377"/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одуванчик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колокольчик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жёлтый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фиолетовый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земляника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фрукт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овощ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лес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655709"/>
          <a:ext cx="8640000" cy="336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952"/>
                <a:gridCol w="4372048"/>
              </a:tblGrid>
              <a:tr h="112198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+mn-lt"/>
                          <a:cs typeface="Times New Roman" pitchFamily="18" charset="0"/>
                        </a:rPr>
                        <a:t>шов</a:t>
                      </a:r>
                      <a:endParaRPr lang="ru-RU" sz="36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n-lt"/>
                          <a:cs typeface="Times New Roman" pitchFamily="18" charset="0"/>
                        </a:rPr>
                        <a:t>618</a:t>
                      </a:r>
                      <a:endParaRPr lang="ru-RU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19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n-lt"/>
                          <a:cs typeface="Times New Roman" pitchFamily="18" charset="0"/>
                        </a:rPr>
                        <a:t>сон</a:t>
                      </a:r>
                      <a:endParaRPr lang="ru-RU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n-lt"/>
                          <a:cs typeface="Times New Roman" pitchFamily="18" charset="0"/>
                        </a:rPr>
                        <a:t>710</a:t>
                      </a:r>
                      <a:endParaRPr lang="ru-RU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19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n-lt"/>
                          <a:cs typeface="Times New Roman" pitchFamily="18" charset="0"/>
                        </a:rPr>
                        <a:t>дно</a:t>
                      </a:r>
                      <a:endParaRPr lang="ru-RU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n-lt"/>
                          <a:cs typeface="Times New Roman" pitchFamily="18" charset="0"/>
                        </a:rPr>
                        <a:t>?</a:t>
                      </a:r>
                      <a:endParaRPr lang="ru-RU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471" name="Заголовок 2"/>
          <p:cNvSpPr>
            <a:spLocks noGrp="1"/>
          </p:cNvSpPr>
          <p:nvPr>
            <p:ph type="title"/>
          </p:nvPr>
        </p:nvSpPr>
        <p:spPr>
          <a:xfrm>
            <a:off x="2339752" y="765175"/>
            <a:ext cx="6804248" cy="12954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Математика, 1 класс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«Нумерация чисел»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(первичное закрепление)</a:t>
            </a:r>
          </a:p>
        </p:txBody>
      </p:sp>
      <p:pic>
        <p:nvPicPr>
          <p:cNvPr id="6" name="Picture 2" descr="C:\Documents and Settings\ШашковаО\Рабочий стол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20688"/>
            <a:ext cx="1584176" cy="1584176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2781300"/>
          <a:ext cx="871296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98"/>
                <a:gridCol w="2403577"/>
                <a:gridCol w="3154693"/>
              </a:tblGrid>
              <a:tr h="140415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смелый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работать</a:t>
                      </a:r>
                      <a:endParaRPr lang="ru-RU" sz="3600" dirty="0"/>
                    </a:p>
                  </a:txBody>
                  <a:tcPr anchor="ctr"/>
                </a:tc>
              </a:tr>
              <a:tr h="140415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отважный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метель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трудиться</a:t>
                      </a:r>
                      <a:endParaRPr lang="ru-RU" sz="3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764704"/>
            <a:ext cx="7143768" cy="1444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 язык, 2 класс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«Слова, близкие по значению»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(актуализация знаний)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5" descr="C:\Documents and Settings\ЗенинаИС\Рабочий стол\i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20688"/>
            <a:ext cx="1627237" cy="1627237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068960"/>
          <a:ext cx="8640000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02"/>
                <a:gridCol w="4600164"/>
                <a:gridCol w="1927934"/>
              </a:tblGrid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 anchor="ctr"/>
                </a:tc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дуб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тысячелистник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836712"/>
            <a:ext cx="6408712" cy="1373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Окружающий мир, 2 класс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«Деревья и кустарники»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(обобщение и систематизация знаний)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C:\Documents and Settings\ЗенинаИС\Рабочий стол\Cartoon-Wise-Owl-1633965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20688"/>
            <a:ext cx="1620000" cy="1620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463454"/>
          <a:ext cx="8640000" cy="4028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575"/>
                <a:gridCol w="4155425"/>
              </a:tblGrid>
              <a:tr h="10361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«Снежная королева»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557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Денис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557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Драгунский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557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сказка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557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Россия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64550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Копенгаген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?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692150"/>
            <a:ext cx="6840760" cy="15847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Литературное чтение, 3 класс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«Авторская сказка»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(проверка домашнего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задания)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C:\Documents and Settings\ЗенинаИС\Рабочий стол\3165_html_7f8aec59.gi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1620000" cy="162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ШашковаО\Рабочий стол\фото\P10102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3933056"/>
            <a:ext cx="2880320" cy="2736304"/>
          </a:xfrm>
        </p:spPr>
      </p:pic>
      <p:pic>
        <p:nvPicPr>
          <p:cNvPr id="18434" name="Picture 3" descr="C:\Documents and Settings\ШашковаО\Рабочий стол\фото\P10102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717032"/>
            <a:ext cx="3888432" cy="2744093"/>
          </a:xfrm>
        </p:spPr>
      </p:pic>
      <p:pic>
        <p:nvPicPr>
          <p:cNvPr id="18435" name="Picture 2" descr="C:\Documents and Settings\ШашковаО\Рабочий стол\фото\P1010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764704"/>
            <a:ext cx="40417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ЗенинаИС\Рабочий стол\Ольга Леонидовна\я учусь мыслить.jpg"/>
          <p:cNvPicPr>
            <a:picLocks noChangeAspect="1" noChangeArrowheads="1"/>
          </p:cNvPicPr>
          <p:nvPr/>
        </p:nvPicPr>
        <p:blipFill>
          <a:blip r:embed="rId5" cstate="print"/>
          <a:srcRect l="18555" t="13171" r="15935" b="29364"/>
          <a:stretch>
            <a:fillRect/>
          </a:stretch>
        </p:blipFill>
        <p:spPr bwMode="auto">
          <a:xfrm>
            <a:off x="611560" y="620687"/>
            <a:ext cx="2376264" cy="32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75017723_socialenterpris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2423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Работа в группах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 предметным линиям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14264"/>
          <a:ext cx="3168352" cy="273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791"/>
                <a:gridCol w="1247561"/>
              </a:tblGrid>
              <a:tr h="9102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Times New Roman" pitchFamily="18" charset="0"/>
                        </a:rPr>
                        <a:t>шов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618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025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сон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710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025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дно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?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897" y="908720"/>
          <a:ext cx="532859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19"/>
                <a:gridCol w="1469955"/>
                <a:gridCol w="1929316"/>
              </a:tblGrid>
              <a:tr h="1342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смелый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работать</a:t>
                      </a:r>
                      <a:endParaRPr lang="ru-RU" sz="2400" dirty="0"/>
                    </a:p>
                  </a:txBody>
                  <a:tcPr anchor="ctr"/>
                </a:tc>
              </a:tr>
              <a:tr h="13936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отважный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метель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трудиться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077072"/>
          <a:ext cx="3852000" cy="255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368152"/>
                <a:gridCol w="169176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anchor="ctr"/>
                </a:tc>
              </a:tr>
              <a:tr h="13271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дуб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тысяче</a:t>
                      </a:r>
                    </a:p>
                    <a:p>
                      <a:pPr algn="ctr"/>
                      <a:r>
                        <a:rPr lang="ru-RU" sz="1800" b="1" dirty="0" err="1" smtClean="0"/>
                        <a:t>листник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?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1960" y="4077072"/>
          <a:ext cx="4680000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/>
                <a:gridCol w="2340000"/>
              </a:tblGrid>
              <a:tr h="119381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«Снежная королева»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?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663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Денис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663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?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Драгунский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14264"/>
          <a:ext cx="3168000" cy="273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74"/>
                <a:gridCol w="1330926"/>
              </a:tblGrid>
              <a:tr h="9102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Times New Roman" pitchFamily="18" charset="0"/>
                        </a:rPr>
                        <a:t>шов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618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025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сон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710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025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дно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201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+mn-lt"/>
                          <a:cs typeface="Times New Roman" pitchFamily="18" charset="0"/>
                        </a:rPr>
                        <a:t>901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897" y="908720"/>
          <a:ext cx="532859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19"/>
                <a:gridCol w="1469955"/>
                <a:gridCol w="1929316"/>
              </a:tblGrid>
              <a:tr h="1342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смелый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вьюга буран пурга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работать</a:t>
                      </a:r>
                      <a:endParaRPr lang="ru-RU" sz="2400" dirty="0"/>
                    </a:p>
                  </a:txBody>
                  <a:tcPr anchor="ctr"/>
                </a:tc>
              </a:tr>
              <a:tr h="13936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отважный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метель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трудиться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077072"/>
          <a:ext cx="3852000" cy="255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53"/>
                <a:gridCol w="1406587"/>
                <a:gridCol w="169176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anchor="ctr"/>
                </a:tc>
              </a:tr>
              <a:tr h="13271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дуб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тысяче</a:t>
                      </a:r>
                    </a:p>
                    <a:p>
                      <a:pPr algn="ctr"/>
                      <a:r>
                        <a:rPr lang="ru-RU" sz="1800" b="1" dirty="0" err="1" smtClean="0"/>
                        <a:t>листник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калина крыжовник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1960" y="4077072"/>
          <a:ext cx="4680000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/>
                <a:gridCol w="2340000"/>
              </a:tblGrid>
              <a:tr h="119381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«Снежная королева»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«Денискины </a:t>
                      </a:r>
                    </a:p>
                    <a:p>
                      <a:pPr algn="ctr"/>
                      <a:r>
                        <a:rPr lang="ru-RU" sz="2400" b="1" dirty="0" smtClean="0"/>
                        <a:t>рассказы</a:t>
                      </a:r>
                      <a:r>
                        <a:rPr lang="ru-RU" sz="2400" b="1" dirty="0" smtClean="0"/>
                        <a:t>»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663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Денис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663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Андерсен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Драгунский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98368"/>
          </a:xfrm>
        </p:spPr>
        <p:txBody>
          <a:bodyPr/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«Сейте </a:t>
            </a:r>
            <a:b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разумное,</a:t>
            </a:r>
            <a:b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доброе,</a:t>
            </a:r>
            <a:b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вечное…»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Н.Некрасов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713415" cy="496855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Семена моих познаний</a:t>
            </a:r>
          </a:p>
          <a:p>
            <a:pPr>
              <a:buFont typeface="Georgia" pitchFamily="18" charset="0"/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Прорастут пусть новым 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знаньем!</a:t>
            </a:r>
          </a:p>
          <a:p>
            <a:pPr>
              <a:buFont typeface="Georgia" pitchFamily="18" charset="0"/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благороднейшем труде</a:t>
            </a:r>
          </a:p>
          <a:p>
            <a:pPr>
              <a:buFont typeface="Georgia" pitchFamily="18" charset="0"/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мы на высоте!</a:t>
            </a:r>
          </a:p>
          <a:p>
            <a:pPr>
              <a:buFont typeface="Georgia" pitchFamily="18" charset="0"/>
              <a:buNone/>
            </a:pPr>
            <a:r>
              <a:rPr lang="ru-RU" sz="3600" b="1" i="1" dirty="0" smtClean="0"/>
              <a:t> </a:t>
            </a:r>
          </a:p>
          <a:p>
            <a:pPr>
              <a:buFont typeface="Georgia" pitchFamily="18" charset="0"/>
              <a:buNone/>
            </a:pPr>
            <a:r>
              <a:rPr lang="ru-RU" sz="3600" b="1" i="1" dirty="0" smtClean="0"/>
              <a:t>                              </a:t>
            </a:r>
          </a:p>
          <a:p>
            <a:pPr>
              <a:buFont typeface="Georgia" pitchFamily="18" charset="0"/>
              <a:buNone/>
            </a:pPr>
            <a:r>
              <a:rPr lang="ru-RU" sz="3600" b="1" i="1" dirty="0" smtClean="0"/>
              <a:t>                                       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Шашкова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2401121_large_post682406_img1_d5519adfe56bc138453b9723b3782398.jpg"/>
          <p:cNvPicPr>
            <a:picLocks noChangeAspect="1"/>
          </p:cNvPicPr>
          <p:nvPr/>
        </p:nvPicPr>
        <p:blipFill>
          <a:blip r:embed="rId2" cstate="print"/>
          <a:srcRect l="13100" r="8775"/>
          <a:stretch>
            <a:fillRect/>
          </a:stretch>
        </p:blipFill>
        <p:spPr>
          <a:xfrm>
            <a:off x="5940152" y="2276872"/>
            <a:ext cx="2880320" cy="2592288"/>
          </a:xfrm>
          <a:prstGeom prst="rect">
            <a:avLst/>
          </a:prstGeom>
        </p:spPr>
      </p:pic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201495" cy="4968875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Спасибо </a:t>
            </a:r>
            <a:br>
              <a:rPr lang="ru-RU" sz="6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 </a:t>
            </a:r>
            <a:br>
              <a:rPr lang="ru-RU" sz="6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46808" y="692696"/>
            <a:ext cx="8497192" cy="1224136"/>
          </a:xfrm>
        </p:spPr>
        <p:txBody>
          <a:bodyPr/>
          <a:lstStyle/>
          <a:p>
            <a:pPr eaLnBrk="1" hangingPunct="1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Развивающий канон</a:t>
            </a:r>
            <a:r>
              <a:rPr lang="ru-RU" sz="4400" b="1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–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46808" y="2060848"/>
            <a:ext cx="849719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это упражнение, элемент интеллектуальной игры или задача, состоящая из шести пространственно организованных элементов, связанных между собой некоторыми логическими, ассоциативными или иными связями.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те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72" y="1334784"/>
            <a:ext cx="3632232" cy="552321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5736" y="620688"/>
            <a:ext cx="649106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чего?</a:t>
            </a:r>
            <a:endParaRPr lang="ru-RU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09" name="Содержимое 11"/>
          <p:cNvSpPr>
            <a:spLocks noGrp="1"/>
          </p:cNvSpPr>
          <p:nvPr>
            <p:ph idx="1"/>
          </p:nvPr>
        </p:nvSpPr>
        <p:spPr>
          <a:xfrm>
            <a:off x="2195736" y="1556792"/>
            <a:ext cx="6948264" cy="49450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мотивация обучения;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развитие памяти, творческого воображения,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аналитических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способностей;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активизация творчества учащихся ;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расширение кругозора;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формирование  успешности.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980728"/>
          <a:ext cx="7920000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657"/>
                <a:gridCol w="4019343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дрель</a:t>
                      </a:r>
                      <a:endParaRPr lang="ru-RU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трель</a:t>
                      </a:r>
                      <a:endParaRPr lang="ru-RU" sz="4800" b="1" dirty="0"/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жар</a:t>
                      </a:r>
                      <a:endParaRPr lang="ru-RU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голос</a:t>
                      </a:r>
                      <a:endParaRPr lang="ru-RU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колос</a:t>
                      </a:r>
                      <a:endParaRPr lang="ru-RU" sz="4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152" y="3246075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Georgia" pitchFamily="18" charset="0"/>
              </a:rPr>
              <a:t>шар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5364" y="3284984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Georgia" pitchFamily="18" charset="0"/>
              </a:rPr>
              <a:t>?</a:t>
            </a:r>
            <a:endParaRPr lang="ru-RU" sz="48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755576" y="980728"/>
          <a:ext cx="7920000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999"/>
                <a:gridCol w="4158001"/>
              </a:tblGrid>
              <a:tr h="1800000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жёлтый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земляника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красный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фиолетовый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7986" y="1412776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  <a:t>лимон</a:t>
            </a:r>
            <a:endParaRPr lang="ru-RU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46275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Georgia" pitchFamily="18" charset="0"/>
              </a:rPr>
              <a:t>баклажан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484784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  <a:t>?</a:t>
            </a:r>
            <a:endParaRPr lang="ru-RU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085184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Georgia" pitchFamily="18" charset="0"/>
              </a:rPr>
              <a:t>?</a:t>
            </a:r>
            <a:endParaRPr lang="ru-RU" sz="48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18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Различные решения канона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83568" y="1557352"/>
          <a:ext cx="792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655"/>
                <a:gridCol w="4019345"/>
              </a:tblGrid>
              <a:tr h="16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животное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койот</a:t>
                      </a:r>
                      <a:endParaRPr lang="ru-RU" sz="4400" dirty="0"/>
                    </a:p>
                  </a:txBody>
                  <a:tcPr anchor="ctr"/>
                </a:tc>
              </a:tr>
              <a:tr h="16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дерево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клён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6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страна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79388" y="981075"/>
          <a:ext cx="4248472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животное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койот</a:t>
                      </a:r>
                      <a:endParaRPr lang="ru-RU" sz="2800" dirty="0"/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дерево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клён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страна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Россия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716016" y="1340768"/>
          <a:ext cx="4176464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</a:tblGrid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животное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койот</a:t>
                      </a:r>
                      <a:endParaRPr lang="ru-RU" sz="2800" dirty="0"/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дерево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клён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страна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Китай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259632" y="4077072"/>
          <a:ext cx="4248472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животное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койот</a:t>
                      </a:r>
                      <a:endParaRPr lang="ru-RU" sz="2800" dirty="0"/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дерево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клён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страна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Канада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764704"/>
          <a:ext cx="74888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56176" y="4149080"/>
          <a:ext cx="2592288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28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Times New Roman" pitchFamily="18" charset="0"/>
                        </a:rPr>
                        <a:t>У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Times New Roman" pitchFamily="18" charset="0"/>
                        </a:rPr>
                        <a:t>?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Times New Roman" pitchFamily="18" charset="0"/>
                        </a:rPr>
                        <a:t>Р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149080"/>
          <a:ext cx="54006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1800201"/>
                <a:gridCol w="1800200"/>
              </a:tblGrid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человек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noFill/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голова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затылок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>
                    <a:noFill/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глаз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зрачок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 rot="5400000">
            <a:off x="1619672" y="3140967"/>
            <a:ext cx="1008112" cy="1008112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6200000" flipH="1">
            <a:off x="6372200" y="3140968"/>
            <a:ext cx="1008112" cy="1008112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448</TotalTime>
  <Words>293</Words>
  <Application>Microsoft Office PowerPoint</Application>
  <PresentationFormat>Экран (4:3)</PresentationFormat>
  <Paragraphs>188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Мастер класс</vt:lpstr>
      <vt:lpstr>«Сейте         разумное,               доброе,                 вечное…»                                        Н.Некрасов</vt:lpstr>
      <vt:lpstr>Развивающий канон –</vt:lpstr>
      <vt:lpstr>Для чего?</vt:lpstr>
      <vt:lpstr>Слайд 5</vt:lpstr>
      <vt:lpstr>Слайд 6</vt:lpstr>
      <vt:lpstr>Различные решения канона</vt:lpstr>
      <vt:lpstr>Слайд 8</vt:lpstr>
      <vt:lpstr>Слайд 9</vt:lpstr>
      <vt:lpstr>Иллюстративный канон</vt:lpstr>
      <vt:lpstr>Каскад – комплекс вопросов, для решения которых необходимо привлекать знания из различных предметных областей и дисциплин</vt:lpstr>
      <vt:lpstr>Математика, 1 класс «Нумерация чисел»  (первичное закрепление)</vt:lpstr>
      <vt:lpstr>Русский язык, 2 класс «Слова, близкие по значению»  (актуализация знаний)</vt:lpstr>
      <vt:lpstr>Окружающий мир, 2 класс «Деревья и кустарники»  (обобщение и систематизация знаний)</vt:lpstr>
      <vt:lpstr>Литературное чтение, 3 класс «Авторская сказка»  (проверка домашнего задания)</vt:lpstr>
      <vt:lpstr>Слайд 16</vt:lpstr>
      <vt:lpstr>Работа в группах  по предметным линиям</vt:lpstr>
      <vt:lpstr>Слайд 18</vt:lpstr>
      <vt:lpstr>Слайд 19</vt:lpstr>
      <vt:lpstr>Слайд 20</vt:lpstr>
      <vt:lpstr>Спасибо  за 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«Сейте разумное, доброе, вечное!»</dc:title>
  <dc:creator>ЗенинаИС</dc:creator>
  <cp:lastModifiedBy>Slava</cp:lastModifiedBy>
  <cp:revision>51</cp:revision>
  <dcterms:created xsi:type="dcterms:W3CDTF">2015-02-03T06:31:36Z</dcterms:created>
  <dcterms:modified xsi:type="dcterms:W3CDTF">2015-02-04T12:33:19Z</dcterms:modified>
</cp:coreProperties>
</file>