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9" r:id="rId3"/>
    <p:sldId id="266" r:id="rId4"/>
    <p:sldId id="257" r:id="rId5"/>
    <p:sldId id="259" r:id="rId6"/>
    <p:sldId id="263" r:id="rId7"/>
    <p:sldId id="271" r:id="rId8"/>
    <p:sldId id="272" r:id="rId9"/>
    <p:sldId id="261" r:id="rId10"/>
    <p:sldId id="270" r:id="rId11"/>
    <p:sldId id="274" r:id="rId12"/>
    <p:sldId id="275" r:id="rId13"/>
    <p:sldId id="260" r:id="rId14"/>
    <p:sldId id="25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F13"/>
    <a:srgbClr val="021806"/>
    <a:srgbClr val="010F0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204864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accent3">
                    <a:lumMod val="50000"/>
                  </a:schemeClr>
                </a:solidFill>
              </a:rPr>
              <a:t>Разделительный Ъ</a:t>
            </a:r>
            <a:endParaRPr lang="ru-RU" sz="5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139952" y="4581128"/>
            <a:ext cx="4211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Выполнила: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учитель начальных классов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МБОУ СОШ №1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г. Дзержинский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Гудкова Татьяна Анатольевна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539552" y="188640"/>
            <a:ext cx="720080" cy="6264696"/>
          </a:xfrm>
          <a:prstGeom prst="vertic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http://www.lubima.ru/uploads/posts/2010-09/1283498598_mid_11.avi_snapshot_04.07_2010.09.03_17.49.22.jpg"/>
          <p:cNvPicPr>
            <a:picLocks noChangeAspect="1" noChangeArrowheads="1"/>
          </p:cNvPicPr>
          <p:nvPr/>
        </p:nvPicPr>
        <p:blipFill>
          <a:blip r:embed="rId2" cstate="print"/>
          <a:srcRect r="16861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76056" y="548680"/>
            <a:ext cx="32403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[</a:t>
            </a:r>
            <a:r>
              <a:rPr lang="ru-RU" sz="4400" b="1" dirty="0" smtClean="0"/>
              <a:t>с</a:t>
            </a:r>
            <a:r>
              <a:rPr lang="en-US" sz="4400" b="1" dirty="0" smtClean="0"/>
              <a:t>’</a:t>
            </a:r>
            <a:r>
              <a:rPr lang="ru-RU" sz="4400" b="1" dirty="0" err="1" smtClean="0"/>
              <a:t>эс</a:t>
            </a:r>
            <a:r>
              <a:rPr lang="en-US" sz="4400" b="1" dirty="0" smtClean="0"/>
              <a:t>’</a:t>
            </a:r>
            <a:r>
              <a:rPr lang="ru-RU" sz="4400" b="1" dirty="0" smtClean="0"/>
              <a:t>т</a:t>
            </a:r>
            <a:r>
              <a:rPr lang="en-US" sz="4400" b="1" dirty="0" smtClean="0"/>
              <a:t>’]</a:t>
            </a:r>
          </a:p>
          <a:p>
            <a:endParaRPr lang="en-US" sz="44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95536" y="4437112"/>
            <a:ext cx="3168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[</a:t>
            </a:r>
            <a:r>
              <a:rPr lang="ru-RU" sz="4400" b="1" dirty="0" err="1" smtClean="0"/>
              <a:t>сй</a:t>
            </a:r>
            <a:r>
              <a:rPr lang="en-US" sz="4400" b="1" dirty="0" smtClean="0"/>
              <a:t>’</a:t>
            </a:r>
            <a:r>
              <a:rPr lang="ru-RU" sz="4400" b="1" dirty="0" smtClean="0"/>
              <a:t>с</a:t>
            </a:r>
            <a:r>
              <a:rPr lang="en-US" sz="4400" b="1" dirty="0" smtClean="0"/>
              <a:t>’</a:t>
            </a:r>
            <a:r>
              <a:rPr lang="ru-RU" sz="4400" b="1" dirty="0" smtClean="0"/>
              <a:t>т</a:t>
            </a:r>
            <a:r>
              <a:rPr lang="en-US" sz="4400" b="1" dirty="0" smtClean="0"/>
              <a:t>’]</a:t>
            </a:r>
            <a:endParaRPr lang="ru-RU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48064" y="1556792"/>
            <a:ext cx="2376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съесть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Правописание Ъ в словах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27584" y="2420888"/>
            <a:ext cx="208823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915816" y="2492896"/>
            <a:ext cx="0" cy="50405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2123728" y="3068960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275856" y="2420888"/>
            <a:ext cx="5544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/>
              <a:t>Ъ  </a:t>
            </a:r>
            <a:r>
              <a:rPr lang="ru-RU" sz="9600" b="1" dirty="0" smtClean="0">
                <a:solidFill>
                  <a:srgbClr val="FF0000"/>
                </a:solidFill>
              </a:rPr>
              <a:t>Я Ё Ю Е</a:t>
            </a:r>
            <a:endParaRPr lang="ru-RU" sz="9600" b="1" dirty="0">
              <a:solidFill>
                <a:srgbClr val="FF000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788024" y="3717032"/>
            <a:ext cx="3672408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556792"/>
            <a:ext cx="417646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с-      </a:t>
            </a:r>
          </a:p>
          <a:p>
            <a:r>
              <a:rPr lang="ru-RU" sz="6000" b="1" dirty="0" smtClean="0"/>
              <a:t>об-        </a:t>
            </a:r>
          </a:p>
          <a:p>
            <a:r>
              <a:rPr lang="ru-RU" sz="6000" b="1" dirty="0" smtClean="0"/>
              <a:t>за-   ЕХАТЬ </a:t>
            </a:r>
            <a:endParaRPr lang="ru-RU" sz="6000" b="1" dirty="0" smtClean="0"/>
          </a:p>
          <a:p>
            <a:r>
              <a:rPr lang="ru-RU" sz="6000" b="1" dirty="0" smtClean="0"/>
              <a:t>в-                      </a:t>
            </a:r>
          </a:p>
          <a:p>
            <a:r>
              <a:rPr lang="ru-RU" sz="6000" b="1" dirty="0" smtClean="0"/>
              <a:t>под-</a:t>
            </a:r>
            <a:endParaRPr lang="ru-RU" sz="6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716016" y="1700808"/>
            <a:ext cx="417646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СЪЕХАТЬ    </a:t>
            </a:r>
            <a:endParaRPr lang="ru-RU" sz="6000" b="1" dirty="0" smtClean="0"/>
          </a:p>
          <a:p>
            <a:r>
              <a:rPr lang="ru-RU" sz="6000" b="1" dirty="0" smtClean="0"/>
              <a:t>ОБЪЕХАТЬ</a:t>
            </a:r>
            <a:endParaRPr lang="ru-RU" sz="6000" b="1" dirty="0" smtClean="0"/>
          </a:p>
          <a:p>
            <a:r>
              <a:rPr lang="ru-RU" sz="6000" b="1" dirty="0" smtClean="0"/>
              <a:t>ЗАЪ</a:t>
            </a:r>
            <a:r>
              <a:rPr lang="ru-RU" sz="6000" b="1" dirty="0" smtClean="0"/>
              <a:t>ЕХАТЬ </a:t>
            </a:r>
            <a:endParaRPr lang="ru-RU" sz="6000" b="1" dirty="0" smtClean="0"/>
          </a:p>
          <a:p>
            <a:r>
              <a:rPr lang="ru-RU" sz="6000" b="1" dirty="0" smtClean="0"/>
              <a:t>ВЪЕХАТЬ                     </a:t>
            </a:r>
            <a:endParaRPr lang="ru-RU" sz="6000" b="1" dirty="0" smtClean="0"/>
          </a:p>
          <a:p>
            <a:r>
              <a:rPr lang="ru-RU" sz="6000" b="1" dirty="0" smtClean="0"/>
              <a:t>ПОДЪЕХАТЬ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https://encrypted-tbn3.gstatic.com/images?q=tbn:ANd9GcR0Euu1lgSBEnyg3vmyd18yJuMRwMqH6-PAoXyKZ1Yb4nQT5Gw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61" y="0"/>
            <a:ext cx="3581041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http://xvatit.com/upload/iblock/970/9705b9955d4c6596b505fbf736a2ac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2693" y="2060848"/>
            <a:ext cx="4287371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6" name="Picture 6" descr="https://encrypted-tbn1.gstatic.com/images?q=tbn:ANd9GcQcdvICbTqkUs0wsSH7ekEhiTL_UWaP_8nGGSuyRBkhA4hGdTpgV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1407" y="4365104"/>
            <a:ext cx="4102594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1728192" cy="15567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1)</a:t>
            </a:r>
            <a:r>
              <a:rPr lang="ru-RU" sz="14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/>
                <a:latin typeface="Arial"/>
                <a:cs typeface="Arial"/>
              </a:rPr>
              <a:t> </a:t>
            </a:r>
            <a:r>
              <a:rPr lang="ru-RU" sz="14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/>
                <a:latin typeface="Arial"/>
                <a:cs typeface="Arial"/>
              </a:rPr>
              <a:t>Я всё понял, </a:t>
            </a:r>
          </a:p>
          <a:p>
            <a:pPr algn="ctr" rtl="0"/>
            <a:r>
              <a:rPr lang="ru-RU" sz="14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/>
                <a:latin typeface="Arial"/>
                <a:cs typeface="Arial"/>
              </a:rPr>
              <a:t>но у меня</a:t>
            </a:r>
          </a:p>
          <a:p>
            <a:pPr algn="ctr" rtl="0"/>
            <a:r>
              <a:rPr lang="ru-RU" sz="14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/>
                <a:latin typeface="Arial"/>
                <a:cs typeface="Arial"/>
              </a:rPr>
              <a:t>ещё есть вопросы</a:t>
            </a:r>
            <a:r>
              <a:rPr lang="ru-RU" sz="14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.</a:t>
            </a:r>
            <a:endParaRPr lang="ru-RU" sz="14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06084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Упр….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9" name="WordArt 9"/>
          <p:cNvSpPr>
            <a:spLocks noChangeArrowheads="1" noChangeShapeType="1" noTextEdit="1"/>
          </p:cNvSpPr>
          <p:nvPr/>
        </p:nvSpPr>
        <p:spPr bwMode="auto">
          <a:xfrm>
            <a:off x="3059832" y="2204864"/>
            <a:ext cx="1440160" cy="15841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4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/>
                <a:latin typeface="Arial"/>
                <a:cs typeface="Arial"/>
              </a:rPr>
              <a:t>2) Я всё понял, </a:t>
            </a:r>
          </a:p>
          <a:p>
            <a:pPr algn="ctr" rtl="0"/>
            <a:r>
              <a:rPr lang="ru-RU" sz="14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/>
                <a:latin typeface="Arial"/>
                <a:cs typeface="Arial"/>
              </a:rPr>
              <a:t>могу работать </a:t>
            </a:r>
          </a:p>
          <a:p>
            <a:pPr algn="ctr" rtl="0"/>
            <a:r>
              <a:rPr lang="ru-RU" sz="14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/>
                <a:latin typeface="Arial"/>
                <a:cs typeface="Arial"/>
              </a:rPr>
              <a:t>по эталону.</a:t>
            </a:r>
            <a:endParaRPr lang="ru-RU" sz="14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effectLst/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8144" y="206084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Упр….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36296" y="4509120"/>
            <a:ext cx="1691680" cy="2204864"/>
          </a:xfrm>
          <a:prstGeom prst="rect">
            <a:avLst/>
          </a:prstGeom>
          <a:solidFill>
            <a:srgbClr val="262F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 rot="-849895">
            <a:off x="7391291" y="4727706"/>
            <a:ext cx="1376589" cy="14377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240"/>
              </a:avLst>
            </a:prstTxWarp>
          </a:bodyPr>
          <a:lstStyle/>
          <a:p>
            <a:pPr algn="ctr" rtl="0"/>
            <a:r>
              <a:rPr lang="ru-RU" sz="14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/>
                <a:latin typeface="Arial"/>
                <a:cs typeface="Arial"/>
              </a:rPr>
              <a:t>3) Я всё понял, </a:t>
            </a:r>
          </a:p>
          <a:p>
            <a:pPr algn="ctr" rtl="0"/>
            <a:r>
              <a:rPr lang="ru-RU" sz="14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/>
                <a:latin typeface="Arial"/>
                <a:cs typeface="Arial"/>
              </a:rPr>
              <a:t>могу объяснить </a:t>
            </a:r>
          </a:p>
          <a:p>
            <a:pPr algn="ctr" rtl="0"/>
            <a:r>
              <a:rPr lang="ru-RU" sz="14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/>
                <a:latin typeface="Arial"/>
                <a:cs typeface="Arial"/>
              </a:rPr>
              <a:t>другим</a:t>
            </a:r>
            <a:endParaRPr lang="ru-RU" sz="14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effectLst/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15808" y="6211669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Упр….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Цифровые 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2420888"/>
            <a:ext cx="9144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ttps://www.google.ru/url?sa=i&amp;rct=j&amp;q=&amp;esrc=s&amp;source=images&amp;cd=&amp;cad=rja&amp;uact=8&amp;docid=487U11l--yuUTM&amp;tbnid=0BUUHyRz5u4HlM:&amp;ved=0CAUQjRw&amp;url=http%3A%2F%2Fwww.lubima.ru%2Findex.php%3Fnewsid%3D224912&amp;ei=wBZRU6WjGaGAywPRlIDADQ&amp;bvm=bv.65058239,d.bGE&amp;psig=AFQjCNF2ehb3KSEfTVP7CCb6i2rX0yi_cg&amp;ust=1397909335277735</a:t>
            </a:r>
            <a:endParaRPr lang="ru-RU" sz="11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700808"/>
            <a:ext cx="882047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ttps://www.google.ru/url?sa=i&amp;rct=j&amp;q=&amp;esrc=s&amp;source=images&amp;cd=&amp;cad=rja&amp;uact=8&amp;docid=VVHftkPdK_3jxM&amp;tbnid=h_kTyu26i_nzcM:&amp;ved=0CAUQjRw&amp;url=http%3A%2F%2Fwww.mashamedved.tv%2F15-masha-i-medved-pervyj-raz-v-pervyj-klass.html&amp;ei=5xZRU_OAD6uEyQOdg4GACg&amp;bvm=bv.65058239,d.bGE&amp;psig=AFQjCNF2ehb3KSEfTVP7CCb6i2rX0yi_cg&amp;ust=1397909335277735</a:t>
            </a:r>
            <a:endParaRPr lang="ru-RU" sz="11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3140968"/>
            <a:ext cx="9144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ttps://www.google.ru/url?sa=i&amp;rct=j&amp;q=&amp;esrc=s&amp;source=images&amp;cd=&amp;cad=rja&amp;uact=8&amp;docid=ouIZti4FfWbpNM&amp;tbnid=O8SLkNXffokaAM:&amp;ved=0CAUQjRw&amp;url=http%3A%2F%2Fmultiki-skazki.ru%2F710-multfilm-animakkord-3d-masha-i-medved-pervyj-raz-v-pervyj-klass-mult-serial-hdtv-11-seriya-720p.html&amp;ei=URdRU_jOCunMygP324DgDQ&amp;bvm=bv.65058239,d.bGE&amp;psig=AFQjCNF2ehb3KSEfTVP7CCb6i2rX0yi_cg&amp;ust=1397909335277735</a:t>
            </a:r>
            <a:endParaRPr lang="ru-RU" sz="11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3933056"/>
            <a:ext cx="9144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ttps://www.google.ru/url?sa=i&amp;rct=j&amp;q=&amp;esrc=s&amp;source=images&amp;cd=&amp;cad=rja&amp;uact=8&amp;docid=ouIZti4FfWbpNM&amp;tbnid=O8SLkNXffokaAM:&amp;ved=0CAUQjRw&amp;url=http%3A%2F%2Firinatoshkina.blogspot.com%2F&amp;ei=xhdRU9nEG-S0ywP4nIDYBA&amp;bvm=bv.65058239,d.bGE&amp;psig=AFQjCNF2ehb3KSEfTVP7CCb6i2rX0yi_cg&amp;ust=1397909335277735</a:t>
            </a:r>
            <a:endParaRPr lang="ru-RU" sz="11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4797152"/>
            <a:ext cx="9144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ttps://www.google.ru/url?sa=i&amp;rct=j&amp;q=&amp;esrc=s&amp;source=images&amp;cd=&amp;cad=rja&amp;uact=8&amp;docid=2z_HX7AXNu6bmM&amp;tbnid=UnJ0LTXxG1UJ-M:&amp;ved=0CAUQjRw&amp;url=http%3A%2F%2Fxvatit.com%2Fclub%2Fgroup%2F216%2Fphoto%2Fphoto%2F6560%2F106060%2F&amp;ei=AhhRU7PgMMLOygPlsYLACg&amp;bvm=bv.65058239,d.bGE&amp;psig=AFQjCNF2ehb3KSEfTVP7CCb6i2rX0yi_cg&amp;ust=1397909335277735</a:t>
            </a:r>
            <a:endParaRPr lang="ru-RU" sz="11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5445224"/>
            <a:ext cx="9144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ttps://www.google.ru/url?sa=i&amp;rct=j&amp;q=&amp;esrc=s&amp;source=images&amp;cd=&amp;cad=rja&amp;uact=8&amp;docid=aEJVYO_EEfnCHM&amp;tbnid=NSGxrc09cWc51M:&amp;ved=0CAUQjRw&amp;url=http%3A%2F%2Fxvatit.com%2Fclub%2Fgroup%2F216%2Fphoto%2Fphoto%2F6560%2F106069%2F&amp;ei=RBhRU93vIoW8ygOT6ILQDA&amp;bvm=bv.65058239,d.bGE&amp;psig=AFQjCNF2ehb3KSEfTVP7CCb6i2rX0yi_cg&amp;ust=1397909335277735</a:t>
            </a:r>
            <a:endParaRPr lang="ru-RU" sz="11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6257836"/>
            <a:ext cx="9144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ttps://www.google.ru/url?sa=i&amp;rct=j&amp;q=&amp;esrc=s&amp;source=images&amp;cd=&amp;cad=rja&amp;uact=8&amp;docid=PsEjok_Tl4DEMM&amp;tbnid=7XnYDqm0-QpkyM:&amp;ved=0CAUQjRw&amp;url=http%3A%2F%2Fwww.old.animaccord.ru%2F%3Fp%3D2635&amp;ei=2HxRU9qlCvP2yAPg2YDYAQ&amp;bvm=bv.65058239,d.bGE&amp;psig=AFQjCNG1RCCji74f6pQM7XBcykB5KTFW8g&amp;ust=1397935679344661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javabox.net/uploads/posts/2012-03/1331308423_m_i_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6343650" cy="6657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664893"/>
            <a:ext cx="8229600" cy="219310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sz="5400" b="1" dirty="0" smtClean="0"/>
              <a:t>Хочется рыбку съесть, да не хочется в воду лезть.</a:t>
            </a:r>
            <a:endParaRPr lang="ru-RU" sz="5400" b="1" dirty="0"/>
          </a:p>
        </p:txBody>
      </p:sp>
      <p:pic>
        <p:nvPicPr>
          <p:cNvPr id="11266" name="Picture 2" descr="http://multikpultik.at.ua/img/photo1.jpg"/>
          <p:cNvPicPr>
            <a:picLocks noChangeAspect="1" noChangeArrowheads="1"/>
          </p:cNvPicPr>
          <p:nvPr/>
        </p:nvPicPr>
        <p:blipFill>
          <a:blip r:embed="rId2" cstate="print"/>
          <a:srcRect l="17039" r="6357"/>
          <a:stretch>
            <a:fillRect/>
          </a:stretch>
        </p:blipFill>
        <p:spPr bwMode="auto">
          <a:xfrm>
            <a:off x="1619672" y="188640"/>
            <a:ext cx="6028907" cy="4549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ww.mashamedved.tv/uploads/posts/2010-09/1283497430_masha_medved_11_vipusk.10.jpg"/>
          <p:cNvPicPr>
            <a:picLocks noChangeAspect="1" noChangeArrowheads="1"/>
          </p:cNvPicPr>
          <p:nvPr/>
        </p:nvPicPr>
        <p:blipFill>
          <a:blip r:embed="rId2" cstate="print"/>
          <a:srcRect l="3668" r="6034"/>
          <a:stretch>
            <a:fillRect/>
          </a:stretch>
        </p:blipFill>
        <p:spPr bwMode="auto">
          <a:xfrm>
            <a:off x="-7547" y="0"/>
            <a:ext cx="9151547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404664"/>
            <a:ext cx="3240360" cy="518457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67544" y="4293096"/>
            <a:ext cx="309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КОЛЕСО</a:t>
            </a:r>
            <a:endParaRPr lang="ru-RU" sz="4400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 flipV="1">
            <a:off x="3059832" y="3717032"/>
            <a:ext cx="792088" cy="144016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7544" y="2060848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ЛЕСКА</a:t>
            </a:r>
            <a:endParaRPr lang="ru-RU" sz="4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2780928"/>
            <a:ext cx="30963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ПЕРЕЛЕСОК  ЛЕСНИК</a:t>
            </a:r>
            <a:endParaRPr lang="ru-RU" sz="4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7544" y="620688"/>
            <a:ext cx="30963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ЛЕС</a:t>
            </a:r>
          </a:p>
          <a:p>
            <a:r>
              <a:rPr lang="ru-RU" sz="4400" b="1" dirty="0" smtClean="0"/>
              <a:t>ЛЕСОК</a:t>
            </a:r>
            <a:endParaRPr lang="ru-RU" sz="4400" b="1" dirty="0"/>
          </a:p>
        </p:txBody>
      </p:sp>
      <p:sp>
        <p:nvSpPr>
          <p:cNvPr id="12" name="Арка 11"/>
          <p:cNvSpPr/>
          <p:nvPr/>
        </p:nvSpPr>
        <p:spPr>
          <a:xfrm>
            <a:off x="683568" y="620688"/>
            <a:ext cx="792088" cy="144016"/>
          </a:xfrm>
          <a:prstGeom prst="blockArc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13" name="Арка 12"/>
          <p:cNvSpPr/>
          <p:nvPr/>
        </p:nvSpPr>
        <p:spPr>
          <a:xfrm>
            <a:off x="611560" y="1340768"/>
            <a:ext cx="792088" cy="144016"/>
          </a:xfrm>
          <a:prstGeom prst="blockArc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14" name="Арка 13"/>
          <p:cNvSpPr/>
          <p:nvPr/>
        </p:nvSpPr>
        <p:spPr>
          <a:xfrm>
            <a:off x="1835696" y="2852936"/>
            <a:ext cx="792088" cy="144016"/>
          </a:xfrm>
          <a:prstGeom prst="blockArc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15" name="Арка 14"/>
          <p:cNvSpPr/>
          <p:nvPr/>
        </p:nvSpPr>
        <p:spPr>
          <a:xfrm>
            <a:off x="683568" y="3429000"/>
            <a:ext cx="792088" cy="144016"/>
          </a:xfrm>
          <a:prstGeom prst="blockArc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multiki-skazki.ru/uploads/posts/2010-12/1292350133_snapshot20101018154933.jpg"/>
          <p:cNvPicPr>
            <a:picLocks noChangeAspect="1" noChangeArrowheads="1"/>
          </p:cNvPicPr>
          <p:nvPr/>
        </p:nvPicPr>
        <p:blipFill>
          <a:blip r:embed="rId2" cstate="print"/>
          <a:srcRect r="24010"/>
          <a:stretch>
            <a:fillRect/>
          </a:stretch>
        </p:blipFill>
        <p:spPr bwMode="auto">
          <a:xfrm>
            <a:off x="0" y="0"/>
            <a:ext cx="9264746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548680"/>
            <a:ext cx="66967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    с-        при-      об-        пред-         по-                        за-</a:t>
            </a:r>
          </a:p>
          <a:p>
            <a:r>
              <a:rPr lang="ru-RU" sz="6000" b="1" dirty="0" smtClean="0">
                <a:solidFill>
                  <a:srgbClr val="FFFF00"/>
                </a:solidFill>
              </a:rPr>
              <a:t>          раз-            у-              в-                      </a:t>
            </a:r>
          </a:p>
          <a:p>
            <a:r>
              <a:rPr lang="ru-RU" sz="6000" b="1" dirty="0" smtClean="0">
                <a:solidFill>
                  <a:srgbClr val="FFFF00"/>
                </a:solidFill>
              </a:rPr>
              <a:t>      под-</a:t>
            </a:r>
            <a:endParaRPr lang="ru-RU" sz="6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170" name="AutoShape 2" descr="https://encrypted-tbn0.gstatic.com/images?q=tbn:ANd9GcTEKOP6rsc1rgmYJQa2Dfh2jgvTwhKM7ZxqopR8JZKANI0s8a0v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https://encrypted-tbn0.gstatic.com/images?q=tbn:ANd9GcTEKOP6rsc1rgmYJQa2Dfh2jgvTwhKM7ZxqopR8JZKANI0s8a0v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utoShape 6" descr="https://encrypted-tbn0.gstatic.com/images?q=tbn:ANd9GcTEKOP6rsc1rgmYJQa2Dfh2jgvTwhKM7ZxqopR8JZKANI0s8a0v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6" name="AutoShape 8" descr="https://encrypted-tbn0.gstatic.com/images?q=tbn:ANd9GcTEKOP6rsc1rgmYJQa2Dfh2jgvTwhKM7ZxqopR8JZKANI0s8a0v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8" name="AutoShape 10" descr="https://encrypted-tbn0.gstatic.com/images?q=tbn:ANd9GcTEKOP6rsc1rgmYJQa2Dfh2jgvTwhKM7ZxqopR8JZKANI0s8a0v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80" name="AutoShape 12" descr="https://encrypted-tbn0.gstatic.com/images?q=tbn:ANd9GcRmmI45ZQmS43jSP4cXpW7XF700iUeJlrHXiEu5ETiq2uHCaT6I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4" descr="http://xvatit.com/upload/iblock/970/9705b9955d4c6596b505fbf736a2ac37.jpg"/>
          <p:cNvPicPr>
            <a:picLocks noChangeAspect="1" noChangeArrowheads="1"/>
          </p:cNvPicPr>
          <p:nvPr/>
        </p:nvPicPr>
        <p:blipFill>
          <a:blip r:embed="rId2" cstate="print"/>
          <a:srcRect r="15035"/>
          <a:stretch>
            <a:fillRect/>
          </a:stretch>
        </p:blipFill>
        <p:spPr bwMode="auto">
          <a:xfrm>
            <a:off x="-1" y="0"/>
            <a:ext cx="9118695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11560" y="548680"/>
            <a:ext cx="66967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с-      </a:t>
            </a:r>
          </a:p>
          <a:p>
            <a:r>
              <a:rPr lang="ru-RU" sz="6000" b="1" dirty="0" smtClean="0">
                <a:solidFill>
                  <a:srgbClr val="FFFF00"/>
                </a:solidFill>
              </a:rPr>
              <a:t>об-        </a:t>
            </a:r>
          </a:p>
          <a:p>
            <a:r>
              <a:rPr lang="ru-RU" sz="6000" b="1" dirty="0" smtClean="0">
                <a:solidFill>
                  <a:srgbClr val="FFFF00"/>
                </a:solidFill>
              </a:rPr>
              <a:t>пред-</a:t>
            </a:r>
          </a:p>
          <a:p>
            <a:r>
              <a:rPr lang="ru-RU" sz="6000" b="1" dirty="0" smtClean="0">
                <a:solidFill>
                  <a:srgbClr val="FFFF00"/>
                </a:solidFill>
              </a:rPr>
              <a:t>раз- </a:t>
            </a:r>
          </a:p>
          <a:p>
            <a:r>
              <a:rPr lang="ru-RU" sz="6000" b="1" dirty="0" smtClean="0">
                <a:solidFill>
                  <a:srgbClr val="FFFF00"/>
                </a:solidFill>
              </a:rPr>
              <a:t>в-                      </a:t>
            </a:r>
          </a:p>
          <a:p>
            <a:r>
              <a:rPr lang="ru-RU" sz="6000" b="1" dirty="0" smtClean="0">
                <a:solidFill>
                  <a:srgbClr val="FFFF00"/>
                </a:solidFill>
              </a:rPr>
              <a:t>под-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52320" y="260648"/>
            <a:ext cx="16916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при- </a:t>
            </a:r>
          </a:p>
          <a:p>
            <a:r>
              <a:rPr lang="ru-RU" sz="6000" b="1" dirty="0" smtClean="0">
                <a:solidFill>
                  <a:srgbClr val="FFFF00"/>
                </a:solidFill>
              </a:rPr>
              <a:t>  по- </a:t>
            </a:r>
          </a:p>
          <a:p>
            <a:r>
              <a:rPr lang="ru-RU" sz="6000" b="1" dirty="0" smtClean="0">
                <a:solidFill>
                  <a:srgbClr val="FFFF00"/>
                </a:solidFill>
              </a:rPr>
              <a:t>  за-</a:t>
            </a:r>
          </a:p>
          <a:p>
            <a:r>
              <a:rPr lang="ru-RU" sz="6000" b="1" dirty="0" smtClean="0">
                <a:solidFill>
                  <a:srgbClr val="FFFF00"/>
                </a:solidFill>
              </a:rPr>
              <a:t>  у-</a:t>
            </a:r>
            <a:endParaRPr lang="ru-RU" sz="6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664893"/>
            <a:ext cx="8229600" cy="219310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sz="5400" b="1" dirty="0" smtClean="0"/>
              <a:t>Хочется рыбку съесть, да не хочется в воду лезть.</a:t>
            </a:r>
            <a:endParaRPr lang="ru-RU" sz="5400" b="1" dirty="0"/>
          </a:p>
        </p:txBody>
      </p:sp>
      <p:pic>
        <p:nvPicPr>
          <p:cNvPr id="11266" name="Picture 2" descr="http://multikpultik.at.ua/img/photo1.jpg"/>
          <p:cNvPicPr>
            <a:picLocks noChangeAspect="1" noChangeArrowheads="1"/>
          </p:cNvPicPr>
          <p:nvPr/>
        </p:nvPicPr>
        <p:blipFill>
          <a:blip r:embed="rId2" cstate="print"/>
          <a:srcRect l="17039" r="6357"/>
          <a:stretch>
            <a:fillRect/>
          </a:stretch>
        </p:blipFill>
        <p:spPr bwMode="auto">
          <a:xfrm>
            <a:off x="1619672" y="188640"/>
            <a:ext cx="6028907" cy="4549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876256" y="5445224"/>
            <a:ext cx="28803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7020272" y="6165304"/>
            <a:ext cx="28803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/>
              <a:t>МЕДВЕДЬ</a:t>
            </a:r>
          </a:p>
          <a:p>
            <a:pPr>
              <a:buNone/>
            </a:pPr>
            <a:r>
              <a:rPr lang="ru-RU" sz="4400" b="1" dirty="0" smtClean="0"/>
              <a:t>МЕДВЕДИЦА</a:t>
            </a:r>
          </a:p>
          <a:p>
            <a:pPr>
              <a:buNone/>
            </a:pPr>
            <a:r>
              <a:rPr lang="ru-RU" sz="4400" b="1" dirty="0" smtClean="0"/>
              <a:t>МЕДВЕЖАТА</a:t>
            </a:r>
          </a:p>
          <a:p>
            <a:pPr>
              <a:buNone/>
            </a:pPr>
            <a:r>
              <a:rPr lang="ru-RU" sz="4400" b="1" dirty="0" smtClean="0"/>
              <a:t>МЕДВЕЖЬЯ</a:t>
            </a:r>
            <a:endParaRPr lang="ru-RU" sz="4400" b="1" dirty="0"/>
          </a:p>
        </p:txBody>
      </p:sp>
      <p:pic>
        <p:nvPicPr>
          <p:cNvPr id="27650" name="Picture 2" descr="http://www.old.animaccord.ru/wp-content/uploads/2012/11/MiM-DD-300x300.jpg"/>
          <p:cNvPicPr>
            <a:picLocks noChangeAspect="1" noChangeArrowheads="1"/>
          </p:cNvPicPr>
          <p:nvPr/>
        </p:nvPicPr>
        <p:blipFill>
          <a:blip r:embed="rId2" cstate="print"/>
          <a:srcRect l="27720" t="17640" b="9281"/>
          <a:stretch>
            <a:fillRect/>
          </a:stretch>
        </p:blipFill>
        <p:spPr bwMode="auto">
          <a:xfrm>
            <a:off x="4736475" y="260648"/>
            <a:ext cx="3917161" cy="39604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043608" y="4797152"/>
            <a:ext cx="28803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043608" y="3933056"/>
            <a:ext cx="28803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043608" y="3140968"/>
            <a:ext cx="28803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043608" y="2276872"/>
            <a:ext cx="28803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www.lesiki.com/upload/video/thumbs/medium/youtube_49b75b92e73e9c88a05c8ee95edca4d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0"/>
            <a:ext cx="9143997" cy="6858000"/>
          </a:xfrm>
          <a:prstGeom prst="rect">
            <a:avLst/>
          </a:prstGeom>
          <a:solidFill>
            <a:srgbClr val="010F03"/>
          </a:solidFill>
        </p:spPr>
      </p:pic>
      <p:sp>
        <p:nvSpPr>
          <p:cNvPr id="5" name="Прямоугольник 4"/>
          <p:cNvSpPr/>
          <p:nvPr/>
        </p:nvSpPr>
        <p:spPr>
          <a:xfrm>
            <a:off x="323528" y="1124744"/>
            <a:ext cx="2448272" cy="4608512"/>
          </a:xfrm>
          <a:prstGeom prst="rect">
            <a:avLst/>
          </a:prstGeom>
          <a:solidFill>
            <a:srgbClr val="262F13"/>
          </a:solidFill>
          <a:ln>
            <a:solidFill>
              <a:srgbClr val="021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67544" y="1556792"/>
            <a:ext cx="20162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 </a:t>
            </a:r>
            <a:r>
              <a:rPr lang="ru-RU" sz="4400" dirty="0" smtClean="0">
                <a:solidFill>
                  <a:schemeClr val="bg1"/>
                </a:solidFill>
              </a:rPr>
              <a:t>          </a:t>
            </a:r>
            <a:r>
              <a:rPr lang="ru-RU" sz="4400" b="1" dirty="0" smtClean="0">
                <a:solidFill>
                  <a:schemeClr val="bg1"/>
                </a:solidFill>
              </a:rPr>
              <a:t>е</a:t>
            </a:r>
          </a:p>
          <a:p>
            <a:r>
              <a:rPr lang="ru-RU" sz="4400" b="1" dirty="0" smtClean="0">
                <a:solidFill>
                  <a:schemeClr val="bg1"/>
                </a:solidFill>
              </a:rPr>
              <a:t> </a:t>
            </a:r>
            <a:r>
              <a:rPr lang="ru-RU" sz="4400" b="1" dirty="0" smtClean="0">
                <a:solidFill>
                  <a:schemeClr val="bg1"/>
                </a:solidFill>
              </a:rPr>
              <a:t>          ё</a:t>
            </a:r>
          </a:p>
          <a:p>
            <a:r>
              <a:rPr lang="ru-RU" sz="4400" b="1" dirty="0" smtClean="0">
                <a:solidFill>
                  <a:schemeClr val="bg1"/>
                </a:solidFill>
              </a:rPr>
              <a:t> </a:t>
            </a:r>
            <a:r>
              <a:rPr lang="ru-RU" sz="4400" b="1" dirty="0" err="1" smtClean="0">
                <a:solidFill>
                  <a:schemeClr val="bg1"/>
                </a:solidFill>
              </a:rPr>
              <a:t>ь</a:t>
            </a:r>
            <a:r>
              <a:rPr lang="ru-RU" sz="4400" b="1" dirty="0" smtClean="0">
                <a:solidFill>
                  <a:schemeClr val="bg1"/>
                </a:solidFill>
              </a:rPr>
              <a:t>        и</a:t>
            </a:r>
          </a:p>
          <a:p>
            <a:r>
              <a:rPr lang="ru-RU" sz="4400" b="1" dirty="0" smtClean="0">
                <a:solidFill>
                  <a:schemeClr val="bg1"/>
                </a:solidFill>
              </a:rPr>
              <a:t> </a:t>
            </a:r>
            <a:r>
              <a:rPr lang="ru-RU" sz="4400" b="1" dirty="0" smtClean="0">
                <a:solidFill>
                  <a:schemeClr val="bg1"/>
                </a:solidFill>
              </a:rPr>
              <a:t>          </a:t>
            </a:r>
            <a:r>
              <a:rPr lang="ru-RU" sz="4400" b="1" dirty="0" err="1" smtClean="0">
                <a:solidFill>
                  <a:schemeClr val="bg1"/>
                </a:solidFill>
              </a:rPr>
              <a:t>ю</a:t>
            </a:r>
            <a:endParaRPr lang="ru-RU" sz="4400" b="1" dirty="0" smtClean="0">
              <a:solidFill>
                <a:schemeClr val="bg1"/>
              </a:solidFill>
            </a:endParaRPr>
          </a:p>
          <a:p>
            <a:r>
              <a:rPr lang="ru-RU" sz="4400" b="1" dirty="0" smtClean="0">
                <a:solidFill>
                  <a:schemeClr val="bg1"/>
                </a:solidFill>
              </a:rPr>
              <a:t> </a:t>
            </a:r>
            <a:r>
              <a:rPr lang="ru-RU" sz="4400" b="1" dirty="0" smtClean="0">
                <a:solidFill>
                  <a:schemeClr val="bg1"/>
                </a:solidFill>
              </a:rPr>
              <a:t>          я</a:t>
            </a:r>
            <a:endParaRPr lang="ru-RU" sz="44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971600" y="2132856"/>
            <a:ext cx="864096" cy="100811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1043608" y="2708920"/>
            <a:ext cx="792088" cy="57606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115616" y="3645024"/>
            <a:ext cx="720080" cy="43204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99592" y="3645024"/>
            <a:ext cx="936104" cy="108012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187624" y="3429000"/>
            <a:ext cx="64807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Арка 19"/>
          <p:cNvSpPr/>
          <p:nvPr/>
        </p:nvSpPr>
        <p:spPr>
          <a:xfrm>
            <a:off x="395536" y="2780928"/>
            <a:ext cx="504056" cy="144016"/>
          </a:xfrm>
          <a:prstGeom prst="blockArc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229</Words>
  <Application>Microsoft Office PowerPoint</Application>
  <PresentationFormat>Экран (4:3)</PresentationFormat>
  <Paragraphs>70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Разделительный Ъ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Правописание Ъ в словах</vt:lpstr>
      <vt:lpstr>Слайд 12</vt:lpstr>
      <vt:lpstr>Слайд 13</vt:lpstr>
      <vt:lpstr>Цифровые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16</cp:revision>
  <dcterms:created xsi:type="dcterms:W3CDTF">2014-04-18T12:11:24Z</dcterms:created>
  <dcterms:modified xsi:type="dcterms:W3CDTF">2014-04-18T20:06:58Z</dcterms:modified>
</cp:coreProperties>
</file>