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  <p:sldMasterId id="2147483700" r:id="rId2"/>
    <p:sldMasterId id="2147483713" r:id="rId3"/>
    <p:sldMasterId id="2147483726" r:id="rId4"/>
    <p:sldMasterId id="2147483739" r:id="rId5"/>
    <p:sldMasterId id="2147483752" r:id="rId6"/>
    <p:sldMasterId id="2147483765" r:id="rId7"/>
    <p:sldMasterId id="2147483778" r:id="rId8"/>
    <p:sldMasterId id="2147483791" r:id="rId9"/>
    <p:sldMasterId id="2147483804" r:id="rId10"/>
  </p:sldMasterIdLst>
  <p:notesMasterIdLst>
    <p:notesMasterId r:id="rId34"/>
  </p:notesMasterIdLst>
  <p:sldIdLst>
    <p:sldId id="256" r:id="rId11"/>
    <p:sldId id="259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  <p:sldId id="274" r:id="rId23"/>
    <p:sldId id="288" r:id="rId24"/>
    <p:sldId id="289" r:id="rId25"/>
    <p:sldId id="276" r:id="rId26"/>
    <p:sldId id="277" r:id="rId27"/>
    <p:sldId id="291" r:id="rId28"/>
    <p:sldId id="280" r:id="rId29"/>
    <p:sldId id="287" r:id="rId30"/>
    <p:sldId id="282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50" d="100"/>
          <a:sy n="50" d="100"/>
        </p:scale>
        <p:origin x="-129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Анкетирование</a:t>
            </a:r>
            <a:r>
              <a:rPr lang="ru-RU" baseline="0" dirty="0" smtClean="0"/>
              <a:t> родителей</a:t>
            </a:r>
            <a:endParaRPr lang="ru-RU" dirty="0"/>
          </a:p>
        </c:rich>
      </c:tx>
    </c:title>
    <c:plotArea>
      <c:layout>
        <c:manualLayout>
          <c:layoutTarget val="inner"/>
          <c:xMode val="edge"/>
          <c:yMode val="edge"/>
          <c:x val="0.10313894356955396"/>
          <c:y val="9.7453248031496228E-2"/>
          <c:w val="0.70985252624671913"/>
          <c:h val="0.6341508366141770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Кол-во уча-ся</c:v>
                </c:pt>
                <c:pt idx="1">
                  <c:v>посещение в.д.</c:v>
                </c:pt>
                <c:pt idx="2">
                  <c:v>посещение в.д. и д.о.</c:v>
                </c:pt>
                <c:pt idx="3">
                  <c:v>д.о. вне школы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46</c:v>
                </c:pt>
                <c:pt idx="2">
                  <c:v>20</c:v>
                </c:pt>
                <c:pt idx="3">
                  <c:v>2</c:v>
                </c:pt>
              </c:numCache>
            </c:numRef>
          </c:val>
        </c:ser>
        <c:axId val="67246336"/>
        <c:axId val="67252224"/>
      </c:barChart>
      <c:catAx>
        <c:axId val="67246336"/>
        <c:scaling>
          <c:orientation val="minMax"/>
        </c:scaling>
        <c:axPos val="b"/>
        <c:tickLblPos val="nextTo"/>
        <c:crossAx val="67252224"/>
        <c:crosses val="autoZero"/>
        <c:auto val="1"/>
        <c:lblAlgn val="ctr"/>
        <c:lblOffset val="100"/>
      </c:catAx>
      <c:valAx>
        <c:axId val="67252224"/>
        <c:scaling>
          <c:orientation val="minMax"/>
        </c:scaling>
        <c:axPos val="l"/>
        <c:majorGridlines/>
        <c:numFmt formatCode="General" sourceLinked="1"/>
        <c:tickLblPos val="nextTo"/>
        <c:crossAx val="67246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&lt;заголовок&gt;</a:t>
            </a:r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A161F1A1-B181-4131-81F1-71310101E191}" type="slidenum">
              <a:rPr lang="ru-RU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1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F111D1B1-91C1-4181-9161-A10151514141}" type="slidenum">
              <a:rPr lang="ru-RU">
                <a:solidFill>
                  <a:srgbClr val="FFFFFF"/>
                </a:solidFill>
                <a:latin typeface="+mn-lt"/>
                <a:ea typeface="+mn-ea"/>
              </a:rPr>
              <a:pPr/>
              <a:t>22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5618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mtClean="0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6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7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8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59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60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1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2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3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4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5" name="PlaceHolder 11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Второй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Третий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Пятый уровень</a:t>
            </a:r>
            <a:endParaRPr/>
          </a:p>
        </p:txBody>
      </p:sp>
      <p:sp>
        <p:nvSpPr>
          <p:cNvPr id="66" name="PlaceHolder 1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mtClean="0">
                <a:solidFill>
                  <a:srgbClr val="FFFFFF"/>
                </a:solidFill>
                <a:latin typeface="Corbel"/>
              </a:rPr>
              <a:t>26.3.13</a:t>
            </a:r>
            <a:endParaRPr lang="ru-RU"/>
          </a:p>
        </p:txBody>
      </p:sp>
      <p:sp>
        <p:nvSpPr>
          <p:cNvPr id="67" name="PlaceHolder 1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/>
          </a:p>
        </p:txBody>
      </p:sp>
      <p:sp>
        <p:nvSpPr>
          <p:cNvPr id="68" name="PlaceHolder 1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 smtClean="0">
                <a:solidFill>
                  <a:srgbClr val="FFFFFF"/>
                </a:solidFill>
                <a:latin typeface="Corbel"/>
              </a:rPr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2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3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4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105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6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7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8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9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10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1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26.3.13</a:t>
            </a:r>
            <a:endParaRPr/>
          </a:p>
        </p:txBody>
      </p:sp>
      <p:sp>
        <p:nvSpPr>
          <p:cNvPr id="112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13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>
                <a:solidFill>
                  <a:srgbClr val="FFFFFF"/>
                </a:solidFill>
                <a:latin typeface="Corbel"/>
              </a:rPr>
              <a:pPr/>
              <a:t>‹#›</a:t>
            </a:fld>
            <a:endParaRPr/>
          </a:p>
        </p:txBody>
      </p:sp>
      <p:sp>
        <p:nvSpPr>
          <p:cNvPr id="114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2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3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4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105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6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7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8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9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10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1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26.3.13</a:t>
            </a:r>
            <a:endParaRPr/>
          </a:p>
        </p:txBody>
      </p:sp>
      <p:sp>
        <p:nvSpPr>
          <p:cNvPr id="112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13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>
                <a:solidFill>
                  <a:srgbClr val="FFFFFF"/>
                </a:solidFill>
                <a:latin typeface="Corbel"/>
              </a:rPr>
              <a:pPr/>
              <a:t>‹#›</a:t>
            </a:fld>
            <a:endParaRPr/>
          </a:p>
        </p:txBody>
      </p:sp>
      <p:sp>
        <p:nvSpPr>
          <p:cNvPr id="114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6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7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8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59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60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1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2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3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4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5" name="PlaceHolder 11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Второй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Третий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Пятый уровень</a:t>
            </a:r>
            <a:endParaRPr/>
          </a:p>
        </p:txBody>
      </p:sp>
      <p:sp>
        <p:nvSpPr>
          <p:cNvPr id="66" name="PlaceHolder 1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mtClean="0">
                <a:solidFill>
                  <a:srgbClr val="FFFFFF"/>
                </a:solidFill>
                <a:latin typeface="Corbel"/>
              </a:rPr>
              <a:t>26.3.13</a:t>
            </a:r>
            <a:endParaRPr lang="ru-RU"/>
          </a:p>
        </p:txBody>
      </p:sp>
      <p:sp>
        <p:nvSpPr>
          <p:cNvPr id="67" name="PlaceHolder 1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/>
          </a:p>
        </p:txBody>
      </p:sp>
      <p:sp>
        <p:nvSpPr>
          <p:cNvPr id="68" name="PlaceHolder 1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 smtClean="0">
                <a:solidFill>
                  <a:srgbClr val="FFFFFF"/>
                </a:solidFill>
                <a:latin typeface="Corbel"/>
              </a:rPr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2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3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4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105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6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7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8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9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10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1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26.3.13</a:t>
            </a:r>
            <a:endParaRPr/>
          </a:p>
        </p:txBody>
      </p:sp>
      <p:sp>
        <p:nvSpPr>
          <p:cNvPr id="112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13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>
                <a:solidFill>
                  <a:srgbClr val="FFFFFF"/>
                </a:solidFill>
                <a:latin typeface="Corbel"/>
              </a:rPr>
              <a:pPr/>
              <a:t>‹#›</a:t>
            </a:fld>
            <a:endParaRPr/>
          </a:p>
        </p:txBody>
      </p:sp>
      <p:sp>
        <p:nvSpPr>
          <p:cNvPr id="114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6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7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8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59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60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1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2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3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4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5" name="PlaceHolder 11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Второй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Третий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Пятый уровень</a:t>
            </a:r>
            <a:endParaRPr/>
          </a:p>
        </p:txBody>
      </p:sp>
      <p:sp>
        <p:nvSpPr>
          <p:cNvPr id="66" name="PlaceHolder 1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mtClean="0">
                <a:solidFill>
                  <a:srgbClr val="FFFFFF"/>
                </a:solidFill>
                <a:latin typeface="Corbel"/>
              </a:rPr>
              <a:t>26.3.13</a:t>
            </a:r>
            <a:endParaRPr lang="ru-RU"/>
          </a:p>
        </p:txBody>
      </p:sp>
      <p:sp>
        <p:nvSpPr>
          <p:cNvPr id="67" name="PlaceHolder 1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/>
          </a:p>
        </p:txBody>
      </p:sp>
      <p:sp>
        <p:nvSpPr>
          <p:cNvPr id="68" name="PlaceHolder 1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 smtClean="0">
                <a:solidFill>
                  <a:srgbClr val="FFFFFF"/>
                </a:solidFill>
                <a:latin typeface="Corbel"/>
              </a:rPr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2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3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4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105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6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7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8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9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10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1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26.3.13</a:t>
            </a:r>
            <a:endParaRPr/>
          </a:p>
        </p:txBody>
      </p:sp>
      <p:sp>
        <p:nvSpPr>
          <p:cNvPr id="112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13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>
                <a:solidFill>
                  <a:srgbClr val="FFFFFF"/>
                </a:solidFill>
                <a:latin typeface="Corbel"/>
              </a:rPr>
              <a:pPr/>
              <a:t>‹#›</a:t>
            </a:fld>
            <a:endParaRPr/>
          </a:p>
        </p:txBody>
      </p:sp>
      <p:sp>
        <p:nvSpPr>
          <p:cNvPr id="114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6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7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8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59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60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1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2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3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4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5" name="PlaceHolder 11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Второй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Третий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Пятый уровень</a:t>
            </a:r>
            <a:endParaRPr/>
          </a:p>
        </p:txBody>
      </p:sp>
      <p:sp>
        <p:nvSpPr>
          <p:cNvPr id="66" name="PlaceHolder 1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mtClean="0">
                <a:solidFill>
                  <a:srgbClr val="FFFFFF"/>
                </a:solidFill>
                <a:latin typeface="Corbel"/>
              </a:rPr>
              <a:t>26.3.13</a:t>
            </a:r>
            <a:endParaRPr lang="ru-RU"/>
          </a:p>
        </p:txBody>
      </p:sp>
      <p:sp>
        <p:nvSpPr>
          <p:cNvPr id="67" name="PlaceHolder 1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/>
          </a:p>
        </p:txBody>
      </p:sp>
      <p:sp>
        <p:nvSpPr>
          <p:cNvPr id="68" name="PlaceHolder 1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 smtClean="0">
                <a:solidFill>
                  <a:srgbClr val="FFFFFF"/>
                </a:solidFill>
                <a:latin typeface="Corbel"/>
              </a:rPr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/>
    <p:bodyStyle/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2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3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4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105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106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7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8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09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10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1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26.3.13</a:t>
            </a:r>
            <a:endParaRPr/>
          </a:p>
        </p:txBody>
      </p:sp>
      <p:sp>
        <p:nvSpPr>
          <p:cNvPr id="112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13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>
                <a:solidFill>
                  <a:srgbClr val="FFFFFF"/>
                </a:solidFill>
                <a:latin typeface="Corbel"/>
              </a:rPr>
              <a:pPr/>
              <a:t>‹#›</a:t>
            </a:fld>
            <a:endParaRPr/>
          </a:p>
        </p:txBody>
      </p:sp>
      <p:sp>
        <p:nvSpPr>
          <p:cNvPr id="114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/>
    <p:bodyStyle/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6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7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58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59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rgbClr val="7FD13B"/>
          </a:solidFill>
        </p:spPr>
      </p:sp>
      <p:sp>
        <p:nvSpPr>
          <p:cNvPr id="60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1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2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3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4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5" name="PlaceHolder 11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Corbe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Corbel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Второй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Третий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Corbel"/>
              </a:rPr>
              <a:t>Пятый уровень</a:t>
            </a:r>
            <a:endParaRPr/>
          </a:p>
        </p:txBody>
      </p:sp>
      <p:sp>
        <p:nvSpPr>
          <p:cNvPr id="66" name="PlaceHolder 1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mtClean="0">
                <a:solidFill>
                  <a:srgbClr val="FFFFFF"/>
                </a:solidFill>
                <a:latin typeface="Corbel"/>
              </a:rPr>
              <a:t>26.3.13</a:t>
            </a:r>
            <a:endParaRPr lang="ru-RU"/>
          </a:p>
        </p:txBody>
      </p:sp>
      <p:sp>
        <p:nvSpPr>
          <p:cNvPr id="67" name="PlaceHolder 1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/>
          </a:p>
        </p:txBody>
      </p:sp>
      <p:sp>
        <p:nvSpPr>
          <p:cNvPr id="68" name="PlaceHolder 1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917191-3131-41E1-9101-3121F1A1D1F1}" type="slidenum">
              <a:rPr lang="ru-RU" smtClean="0">
                <a:solidFill>
                  <a:srgbClr val="FFFFFF"/>
                </a:solidFill>
                <a:latin typeface="Corbel"/>
              </a:rPr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3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ownloads\images (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b="1" dirty="0" smtClean="0"/>
              <a:t>Составила: </a:t>
            </a:r>
            <a:r>
              <a:rPr lang="ru-RU" b="1" dirty="0" err="1" smtClean="0"/>
              <a:t>Часовникова</a:t>
            </a:r>
            <a:r>
              <a:rPr lang="ru-RU" b="1" dirty="0" smtClean="0"/>
              <a:t> Е.И.</a:t>
            </a:r>
            <a:br>
              <a:rPr lang="ru-RU" b="1" dirty="0" smtClean="0"/>
            </a:br>
            <a:r>
              <a:rPr lang="ru-RU" b="1" dirty="0" smtClean="0"/>
              <a:t>учитель   1 квалификационной категории,</a:t>
            </a:r>
            <a:br>
              <a:rPr lang="ru-RU" b="1" dirty="0" smtClean="0"/>
            </a:br>
            <a:r>
              <a:rPr lang="ru-RU" b="1" dirty="0" smtClean="0"/>
              <a:t>МБОУ СОШ №111, </a:t>
            </a:r>
            <a:br>
              <a:rPr lang="ru-RU" b="1" dirty="0" smtClean="0"/>
            </a:br>
            <a:r>
              <a:rPr lang="ru-RU" b="1" dirty="0" smtClean="0"/>
              <a:t>г.Новосибирск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Внеурочная деятельность </a:t>
            </a:r>
            <a:br>
              <a:rPr lang="ru-RU" sz="49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900" b="1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начальной школе</a:t>
            </a:r>
            <a:r>
              <a:rPr lang="ru-RU" sz="49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/>
            </a:r>
            <a:br>
              <a:rPr lang="ru-RU" sz="49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</a:b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4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251640" y="5301360"/>
            <a:ext cx="381600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Практические занятия на природе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3" name="Picture 1" descr="F:\бот сад\DSC01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4000504"/>
            <a:ext cx="3143272" cy="2357454"/>
          </a:xfrm>
          <a:prstGeom prst="rect">
            <a:avLst/>
          </a:prstGeom>
          <a:noFill/>
        </p:spPr>
      </p:pic>
      <p:pic>
        <p:nvPicPr>
          <p:cNvPr id="18434" name="Picture 2" descr="F:\бот сад\DSC012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1357298"/>
            <a:ext cx="3063997" cy="2357454"/>
          </a:xfrm>
          <a:prstGeom prst="rect">
            <a:avLst/>
          </a:prstGeom>
          <a:noFill/>
        </p:spPr>
      </p:pic>
      <p:pic>
        <p:nvPicPr>
          <p:cNvPr id="18435" name="Picture 3" descr="F:\Фоточки\Бот. сад\DSC0786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1357297"/>
            <a:ext cx="3214710" cy="2411033"/>
          </a:xfrm>
          <a:prstGeom prst="rect">
            <a:avLst/>
          </a:prstGeom>
          <a:noFill/>
        </p:spPr>
      </p:pic>
      <p:pic>
        <p:nvPicPr>
          <p:cNvPr id="18436" name="Picture 4" descr="F:\Фоточки\Бот. сад\DSC0784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4000504"/>
            <a:ext cx="3214678" cy="2411009"/>
          </a:xfrm>
          <a:prstGeom prst="rect">
            <a:avLst/>
          </a:prstGeom>
          <a:noFill/>
        </p:spPr>
      </p:pic>
      <p:pic>
        <p:nvPicPr>
          <p:cNvPr id="8" name="Picture 3" descr="C:\Users\1\Downloads\images (5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2339640" y="260640"/>
            <a:ext cx="4548600" cy="1004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6000">
                <a:solidFill>
                  <a:srgbClr val="FFFFFF"/>
                </a:solidFill>
                <a:latin typeface="Corbel"/>
              </a:rPr>
              <a:t>Планетарий</a:t>
            </a:r>
            <a:endParaRPr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416750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Традиционная выставка поделок «Дары осени»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F:\Фоточки\День учителя (выставка осенних поделок) 0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3789040"/>
            <a:ext cx="3429024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F:\День учителя (выставка осенних поделок) 0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1214422"/>
            <a:ext cx="3571900" cy="2428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F:\День учителя (выставка осенних поделок) 0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1214422"/>
            <a:ext cx="3524243" cy="2500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3" descr="C:\Users\1\Downloads\images (5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071538" y="500042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Экологические акции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«Покормите птиц»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«Чистый двор»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«Помоги ёлочке»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«Домик для белочки»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«Посади дерево»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endParaRPr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0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286380" y="4214818"/>
            <a:ext cx="3857260" cy="2642822"/>
          </a:xfrm>
          <a:prstGeom prst="rect">
            <a:avLst/>
          </a:prstGeom>
        </p:spPr>
      </p:pic>
      <p:pic>
        <p:nvPicPr>
          <p:cNvPr id="5" name="Рисунок 6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0" y="4143380"/>
            <a:ext cx="4214810" cy="2714620"/>
          </a:xfrm>
          <a:prstGeom prst="rect">
            <a:avLst/>
          </a:prstGeom>
        </p:spPr>
      </p:pic>
      <p:pic>
        <p:nvPicPr>
          <p:cNvPr id="6" name="Рисунок 47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000760" y="785794"/>
            <a:ext cx="2071670" cy="3143248"/>
          </a:xfrm>
          <a:prstGeom prst="rect">
            <a:avLst/>
          </a:prstGeom>
        </p:spPr>
      </p:pic>
      <p:pic>
        <p:nvPicPr>
          <p:cNvPr id="7" name="Picture 3" descr="C:\Users\1\Downloads\images (5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28596" y="0"/>
            <a:ext cx="8257844" cy="14259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Творческие экологические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500034" y="1357298"/>
            <a:ext cx="8186406" cy="4997782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" charset="2"/>
              <a:buChar char=""/>
            </a:pPr>
            <a:endParaRPr/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«Берегите лес от пожаров»</a:t>
            </a: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«Вода-источник жизни»</a:t>
            </a: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«Золотая осень»</a:t>
            </a: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«Мой  родной город»</a:t>
            </a: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Мы, дети планеты  Земля»</a:t>
            </a: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«Край ты мой родной». 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«Ночная сказка природы»</a:t>
            </a: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«Зимняя рябинка»</a:t>
            </a: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«Кормушка для белочки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</a:pPr>
            <a:endParaRPr/>
          </a:p>
        </p:txBody>
      </p:sp>
      <p:pic>
        <p:nvPicPr>
          <p:cNvPr id="4" name="Рисунок 4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072198" y="642918"/>
            <a:ext cx="2214578" cy="3000372"/>
          </a:xfrm>
          <a:prstGeom prst="rect">
            <a:avLst/>
          </a:prstGeom>
        </p:spPr>
      </p:pic>
      <p:pic>
        <p:nvPicPr>
          <p:cNvPr id="5" name="Рисунок 44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715108" y="3714752"/>
            <a:ext cx="2428892" cy="3143248"/>
          </a:xfrm>
          <a:prstGeom prst="rect">
            <a:avLst/>
          </a:prstGeom>
        </p:spPr>
      </p:pic>
      <p:pic>
        <p:nvPicPr>
          <p:cNvPr id="6" name="Рисунок 49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143372" y="3857628"/>
            <a:ext cx="2286016" cy="3000372"/>
          </a:xfrm>
          <a:prstGeom prst="rect">
            <a:avLst/>
          </a:prstGeom>
        </p:spPr>
      </p:pic>
      <p:pic>
        <p:nvPicPr>
          <p:cNvPr id="7" name="Picture 3" descr="C:\Users\1\Downloads\images (5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040" cy="63106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Коллективные творческие работы учащихся.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Коллаж «Осень…»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14348" y="1604520"/>
            <a:ext cx="7972092" cy="452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  <p:pic>
        <p:nvPicPr>
          <p:cNvPr id="5" name="Picture 3" descr="F:\День учителя (выставка осенних поделок) 0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1571612"/>
            <a:ext cx="6572296" cy="4929222"/>
          </a:xfrm>
          <a:prstGeom prst="rect">
            <a:avLst/>
          </a:prstGeom>
          <a:noFill/>
        </p:spPr>
      </p:pic>
      <p:pic>
        <p:nvPicPr>
          <p:cNvPr id="6" name="Picture 2" descr="F:\День учителя (выставка осенних поделок) 05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1214422"/>
            <a:ext cx="7072362" cy="5304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7772400" cy="631825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Работы учащихся для конкурса «Край ты мой родной»</a:t>
            </a:r>
          </a:p>
        </p:txBody>
      </p:sp>
      <p:pic>
        <p:nvPicPr>
          <p:cNvPr id="46083" name="Рисунок 1" descr="C:\Documents and Settings\Admin\Рабочий стол\Новая папка\1 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981075"/>
            <a:ext cx="3671887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Рисунок 2" descr="C:\Documents and Settings\Admin\Рабочий стол\Новая папка\1 0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3733800"/>
            <a:ext cx="38877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Рисунок 4" descr="C:\Documents and Settings\Admin\Рабочий стол\Новая папка\1 0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981075"/>
            <a:ext cx="41767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Рисунок 3" descr="C:\Documents and Settings\Admin\Рабочий стол\Новая папка\1 0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3789363"/>
            <a:ext cx="424815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1691680" y="476672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Исследовательская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4000" dirty="0">
                <a:solidFill>
                  <a:srgbClr val="D6ECFF"/>
                </a:solidFill>
                <a:latin typeface="Consolas"/>
              </a:rPr>
              <a:t>
</a:t>
            </a:r>
            <a:endParaRPr dirty="0"/>
          </a:p>
        </p:txBody>
      </p:sp>
      <p:sp>
        <p:nvSpPr>
          <p:cNvPr id="195" name="TextShape 2"/>
          <p:cNvSpPr txBox="1"/>
          <p:nvPr/>
        </p:nvSpPr>
        <p:spPr>
          <a:xfrm>
            <a:off x="457200" y="2000240"/>
            <a:ext cx="8229240" cy="4125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Ставить исследовательские вопросы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Формулировать проблемы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Выдвигать гипотезы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Составлять план работы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Вести наблюдения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Планировать и проводить опыты для нахождения необходимой информации и проверки гипотез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Выделять существенную информацию из разных источников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Представлять результаты работы в форме: схемы, рисунка, графика, таблицы, сообщения, презентаций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Проектная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" charset="2"/>
              <a:buChar char="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Волшебные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дожди»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«Флора и фауна наших лесов»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«Беспризорные домашние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животные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«Нам нужен чистый воздух» 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«Чудо-растение»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«Мы в ответе за тех, кого приручили»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«В след за солнышком» 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8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929422" y="1643050"/>
            <a:ext cx="2214578" cy="3000396"/>
          </a:xfrm>
          <a:prstGeom prst="rect">
            <a:avLst/>
          </a:prstGeom>
        </p:spPr>
      </p:pic>
      <p:pic>
        <p:nvPicPr>
          <p:cNvPr id="5" name="Picture 3" descr="C:\Users\1\Downloads\images (5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6048375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Вопросы и темы для беседы: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Береги свою планету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Земля-наш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общий дом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экологические проблемы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Лечить планету сообща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Сокровища земли под охраной человечества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Береги и люби природу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Природе нужны все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Родной край-часть большой страны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Природа и творчество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Зеленая аптека : целительная сила природы</a:t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Учитесь правильно вести себя в природе</a:t>
            </a:r>
          </a:p>
        </p:txBody>
      </p:sp>
      <p:pic>
        <p:nvPicPr>
          <p:cNvPr id="3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914400" y="0"/>
            <a:ext cx="7772040" cy="1425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экологической направленности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914400" y="1142984"/>
            <a:ext cx="7772040" cy="5212096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" pitchFamily="2" charset="2"/>
              <a:buChar char="§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Кто 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где живёт?»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«Узнай чей голос?»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«Звери и птицы»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«Хищники и травоядные»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«Зов джунглей»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«В мире животных»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Цветик-семицветик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» 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  <p:pic>
        <p:nvPicPr>
          <p:cNvPr id="5" name="Picture 2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500826" y="1500174"/>
            <a:ext cx="2419342" cy="181055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572264" y="3571876"/>
            <a:ext cx="2254396" cy="1831520"/>
          </a:xfrm>
          <a:prstGeom prst="rect">
            <a:avLst/>
          </a:prstGeom>
        </p:spPr>
      </p:pic>
      <p:pic>
        <p:nvPicPr>
          <p:cNvPr id="7" name="Picture 4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071934" y="4786322"/>
            <a:ext cx="2303280" cy="180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914400" y="0"/>
            <a:ext cx="7772040" cy="11962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D6ECFF"/>
                </a:solidFill>
                <a:latin typeface="Consolas"/>
              </a:rPr>
              <a:t>
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68360" y="177336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" charset="2"/>
              <a:buChar char=""/>
            </a:pP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subTitle"/>
          </p:nvPr>
        </p:nvSpPr>
        <p:spPr>
          <a:xfrm>
            <a:off x="500034" y="285728"/>
            <a:ext cx="8229240" cy="3143272"/>
          </a:xfrm>
        </p:spPr>
        <p:txBody>
          <a:bodyPr/>
          <a:lstStyle/>
          <a:p>
            <a:r>
              <a:rPr lang="ru-RU" sz="2400" i="1" dirty="0" smtClean="0"/>
              <a:t>Самая главная задача </a:t>
            </a:r>
          </a:p>
          <a:p>
            <a:r>
              <a:rPr lang="ru-RU" sz="2400" i="1" dirty="0" smtClean="0"/>
              <a:t>для всего человечества -  </a:t>
            </a:r>
          </a:p>
          <a:p>
            <a:r>
              <a:rPr lang="ru-RU" sz="2400" i="1" dirty="0" smtClean="0"/>
              <a:t>сохранить нашу прекрасную</a:t>
            </a:r>
          </a:p>
          <a:p>
            <a:r>
              <a:rPr lang="ru-RU" sz="2400" i="1" dirty="0" smtClean="0"/>
              <a:t> планету живой, </a:t>
            </a:r>
          </a:p>
          <a:p>
            <a:r>
              <a:rPr lang="ru-RU" sz="2400" i="1" dirty="0" smtClean="0"/>
              <a:t>что бы цвели цветы, </a:t>
            </a:r>
          </a:p>
          <a:p>
            <a:r>
              <a:rPr lang="ru-RU" sz="2400" i="1" dirty="0" smtClean="0"/>
              <a:t>пели птицы, </a:t>
            </a:r>
          </a:p>
          <a:p>
            <a:r>
              <a:rPr lang="ru-RU" sz="2400" i="1" dirty="0" smtClean="0"/>
              <a:t>в реках плескалась вода, </a:t>
            </a:r>
          </a:p>
          <a:p>
            <a:r>
              <a:rPr lang="ru-RU" sz="2400" i="1" dirty="0" smtClean="0"/>
              <a:t>а в зеленых лесах и на лугах </a:t>
            </a:r>
          </a:p>
          <a:p>
            <a:r>
              <a:rPr lang="ru-RU" sz="2400" i="1" dirty="0" smtClean="0"/>
              <a:t>обитали животные.</a:t>
            </a:r>
            <a:endParaRPr lang="ru-RU" sz="2400" i="1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5129213" y="1604963"/>
            <a:ext cx="4014787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103" name="Picture 7" descr="C:\Users\1\Downloads\images (6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2500306"/>
            <a:ext cx="4143389" cy="4143389"/>
          </a:xfrm>
          <a:prstGeom prst="rect">
            <a:avLst/>
          </a:prstGeom>
          <a:noFill/>
        </p:spPr>
      </p:pic>
      <p:pic>
        <p:nvPicPr>
          <p:cNvPr id="19" name="Picture 3" descr="C:\Users\1\Downloads\images (5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0"/>
          <a:ext cx="814393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1\Downloads\images (5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Проблемы внеурочной деятельности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Удаленность от учреждений ДО, дающих расширение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круга возможностей для посещения музеев, выставок, театров. Это позволило бы интегрировать  воспитательный, социализирующий потенциал на основе взаимосвязей основного и дополнительного образования.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Отсутствие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структуры, необходимой для организации внеурочной деятельности.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274680"/>
            <a:ext cx="5914800" cy="2722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800" i="1" dirty="0">
                <a:solidFill>
                  <a:srgbClr val="D6ECFF"/>
                </a:solidFill>
                <a:latin typeface="Consolas"/>
              </a:rPr>
              <a:t>
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Давайте будем беречь планету!
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всей Вселенной красивей нет,
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всей Вселенной она одна,
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будет делать без нас она!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1\Downloads\images (5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  <p:pic>
        <p:nvPicPr>
          <p:cNvPr id="5123" name="Picture 3" descr="C:\Users\1\Downloads\images (13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8144" y="4437112"/>
            <a:ext cx="2466975" cy="1847850"/>
          </a:xfrm>
          <a:prstGeom prst="rect">
            <a:avLst/>
          </a:prstGeom>
          <a:noFill/>
        </p:spPr>
      </p:pic>
      <p:pic>
        <p:nvPicPr>
          <p:cNvPr id="5124" name="Picture 4" descr="C:\Users\1\Downloads\images (14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12" y="1500174"/>
            <a:ext cx="2609850" cy="1752600"/>
          </a:xfrm>
          <a:prstGeom prst="rect">
            <a:avLst/>
          </a:prstGeom>
          <a:noFill/>
        </p:spPr>
      </p:pic>
      <p:pic>
        <p:nvPicPr>
          <p:cNvPr id="5125" name="Picture 5" descr="C:\Users\1\Downloads\images (15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71600" y="4509120"/>
            <a:ext cx="2619375" cy="1743075"/>
          </a:xfrm>
          <a:prstGeom prst="rect">
            <a:avLst/>
          </a:prstGeom>
          <a:noFill/>
        </p:spPr>
      </p:pic>
      <p:pic>
        <p:nvPicPr>
          <p:cNvPr id="5127" name="Picture 7" descr="C:\Users\1\Downloads\images (17)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62313" y="2557463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1179000" y="2061000"/>
            <a:ext cx="6785640" cy="25297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внимание!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7" name="Picture 3" descr="C:\Users\1\Downloads\images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2500306"/>
            <a:ext cx="3303710" cy="32309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Users\1\Downloads\images (5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Цели: 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0" y="1214422"/>
            <a:ext cx="9358346" cy="514065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  <a:buFont typeface="Wingdings" charset="2"/>
              <a:buChar char=""/>
            </a:pPr>
            <a:r>
              <a:rPr lang="ru-RU" sz="3000" dirty="0" smtClean="0">
                <a:solidFill>
                  <a:srgbClr val="FFFFFF"/>
                </a:solidFill>
                <a:latin typeface="Corbel"/>
              </a:rPr>
              <a:t>Ф</a:t>
            </a:r>
            <a:endParaRPr b="1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643042" y="1142984"/>
            <a:ext cx="585791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-52"/>
                <a:cs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ru-RU" sz="1200" dirty="0" smtClean="0">
              <a:latin typeface="Times New Roman" pitchFamily="18" charset="0"/>
              <a:ea typeface="Droid Sans Fallback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roid Sans Fallback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ru-RU" sz="1200" dirty="0" smtClean="0">
              <a:latin typeface="Times New Roman" pitchFamily="18" charset="0"/>
              <a:ea typeface="Droid Sans Fallback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roid Sans Fallback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ru-RU" sz="1200" dirty="0" smtClean="0">
              <a:latin typeface="Times New Roman" pitchFamily="18" charset="0"/>
              <a:ea typeface="Droid Sans Fallback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-52"/>
                <a:cs typeface="Times New Roman" pitchFamily="18" charset="0"/>
              </a:rPr>
              <a:t>формирование осознанного правильного отношения к объектам природы, находящимся рядом;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-52"/>
                <a:cs typeface="Times New Roman" pitchFamily="18" charset="0"/>
              </a:rPr>
              <a:t>-формирование экологической культуры;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-52"/>
                <a:cs typeface="Times New Roman" pitchFamily="18" charset="0"/>
              </a:rPr>
              <a:t>-формирование целостной картины мира и осознание места в нём человека;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-52"/>
                <a:cs typeface="Times New Roman" pitchFamily="18" charset="0"/>
              </a:rPr>
              <a:t>-развитие у младшего школьника опыта общения с людьми, обществом и природой.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-52"/>
                <a:cs typeface="Times New Roman" pitchFamily="18" charset="0"/>
              </a:rPr>
              <a:t>                         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Задачи программы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95000"/>
            </a:pPr>
            <a:endParaRPr smtClean="0"/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Обучающие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-учить детей быть ответственными за свои поступки;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-формировать культуру поведения в общественных местах;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-умение конкретизировать поставленные цели и искать средства их решения;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-умение делать презентации своих  достижений.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914400" y="908640"/>
            <a:ext cx="7772040" cy="54464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Развивающие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-развитие навыков общения и взаимодействия со сверстниками;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-развитие доброжелательности и эмоциональной  отзывчивости,  понимания и сопереживания другим людям;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-побуждение и поддержка детской инициативы через выставки, конкурсы, фестивали.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dirty="0" smtClean="0"/>
              <a:t> </a:t>
            </a:r>
          </a:p>
          <a:p>
            <a:pPr>
              <a:buSzPct val="95000"/>
              <a:buFont typeface="Wingdings" charset="2"/>
              <a:buChar char=""/>
            </a:pPr>
            <a:r>
              <a:rPr lang="ru-RU" sz="3000" u="sng" dirty="0" err="1" smtClean="0">
                <a:solidFill>
                  <a:srgbClr val="FFFFFF"/>
                </a:solidFill>
                <a:latin typeface="Corbel"/>
              </a:rPr>
              <a:t>ивающие</a:t>
            </a:r>
            <a:endParaRPr/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solidFill>
                  <a:srgbClr val="FFFFFF"/>
                </a:solidFill>
                <a:latin typeface="Corbel"/>
              </a:rPr>
              <a:t>Развитие навыков общения и взаимодействия со сверстниками ;</a:t>
            </a:r>
            <a:endParaRPr/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solidFill>
                  <a:srgbClr val="FFFFFF"/>
                </a:solidFill>
                <a:latin typeface="Corbel"/>
              </a:rPr>
              <a:t>Развитие доброжелательности и эмоциональной отзывчивости, понимания и сопереживания другим людям;</a:t>
            </a:r>
            <a:endParaRPr/>
          </a:p>
          <a:p>
            <a:pPr>
              <a:buSzPct val="95000"/>
              <a:buFont typeface="Wingdings" charset="2"/>
              <a:buChar char=""/>
            </a:pPr>
            <a:r>
              <a:rPr lang="ru-RU" sz="3000" dirty="0">
                <a:solidFill>
                  <a:srgbClr val="FFFFFF"/>
                </a:solidFill>
                <a:latin typeface="Corbel"/>
              </a:rPr>
              <a:t>Побуждения и поддержка детской инициативы через выставки, конкурсы, фестивали.</a:t>
            </a:r>
            <a:endParaRPr/>
          </a:p>
        </p:txBody>
      </p:sp>
      <p:pic>
        <p:nvPicPr>
          <p:cNvPr id="3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914400" y="908640"/>
            <a:ext cx="7772040" cy="54464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Воспитывающие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-приобретение  опыта взаимодействия  с взрослыми и сверстниками, освоение основных этикетных норм поведения на природе;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-создание  пространства  для социальных  практик   детей  и приобщение  их к общественно – значимым  делам.</a:t>
            </a:r>
          </a:p>
        </p:txBody>
      </p:sp>
      <p:pic>
        <p:nvPicPr>
          <p:cNvPr id="3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Курс обладает широкими возможностями для формирования у младших школьников фундамента экологической грамотности и соответствующих компетентностей-умений проводить наблюдения в природе, ставить опыты, соблюдать правила поведения в мире природы и людей, правила здорового образа жизни. Это позволит освоить основы адекватного природопользования и поведения в мире окружающей природной и социальной среде. </a:t>
            </a:r>
          </a:p>
          <a:p>
            <a:endParaRPr lang="ru-RU" sz="2400" dirty="0" smtClean="0">
              <a:latin typeface="Consolas"/>
            </a:endParaRPr>
          </a:p>
          <a:p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 lvl="5">
              <a:buSzPct val="95000"/>
            </a:pPr>
            <a:endParaRPr/>
          </a:p>
        </p:txBody>
      </p:sp>
      <p:pic>
        <p:nvPicPr>
          <p:cNvPr id="4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1371600" y="511175"/>
            <a:ext cx="7772400" cy="5619750"/>
          </a:xfrm>
        </p:spPr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урок-игра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урок-беседа,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-викторина,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-экскурсии,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-сообщения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-организацию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массовых мероприятий (дискуссий,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встреч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интересными людьми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олимпиад, конкурсов,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театральных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постановок,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экскурсий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музей,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экскурсий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историческим местам,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туристические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походы  и 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) </a:t>
            </a:r>
          </a:p>
        </p:txBody>
      </p:sp>
      <p:pic>
        <p:nvPicPr>
          <p:cNvPr id="4" name="Picture 3" descr="C:\Users\1\Downloads\images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5724000" y="620640"/>
            <a:ext cx="2808000" cy="14310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4400" dirty="0" smtClean="0">
              <a:solidFill>
                <a:srgbClr val="FFFFFF"/>
              </a:solidFill>
              <a:latin typeface="Corbel"/>
            </a:endParaRPr>
          </a:p>
          <a:p>
            <a:endParaRPr lang="ru-RU" sz="4400" dirty="0" smtClean="0">
              <a:solidFill>
                <a:srgbClr val="FFFFFF"/>
              </a:solidFill>
              <a:latin typeface="Corbel"/>
            </a:endParaRPr>
          </a:p>
          <a:p>
            <a:endParaRPr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Выездные занятия кружка: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планетарий, музеи, выставки,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сотрудничество с библиотекой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 descr="F:\музей солнца 2 кл\DSC01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643050"/>
            <a:ext cx="2857519" cy="2143140"/>
          </a:xfrm>
          <a:prstGeom prst="rect">
            <a:avLst/>
          </a:prstGeom>
          <a:noFill/>
        </p:spPr>
      </p:pic>
      <p:pic>
        <p:nvPicPr>
          <p:cNvPr id="6" name="Picture 1" descr="F:\планетарий\DSC018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4143380"/>
            <a:ext cx="3286148" cy="2464611"/>
          </a:xfrm>
          <a:prstGeom prst="rect">
            <a:avLst/>
          </a:prstGeom>
          <a:noFill/>
        </p:spPr>
      </p:pic>
      <p:pic>
        <p:nvPicPr>
          <p:cNvPr id="7" name="Picture 3" descr="F:\планетарий\DSC018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6257725" y="3886415"/>
            <a:ext cx="3087810" cy="2315857"/>
          </a:xfrm>
          <a:prstGeom prst="rect">
            <a:avLst/>
          </a:prstGeom>
          <a:noFill/>
        </p:spPr>
      </p:pic>
      <p:pic>
        <p:nvPicPr>
          <p:cNvPr id="9" name="Picture 3" descr="C:\Users\1\Downloads\images (5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24860" y="0"/>
            <a:ext cx="819139" cy="1142984"/>
          </a:xfrm>
          <a:prstGeom prst="rect">
            <a:avLst/>
          </a:prstGeom>
          <a:noFill/>
        </p:spPr>
      </p:pic>
      <p:pic>
        <p:nvPicPr>
          <p:cNvPr id="10" name="Picture 4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571868" y="1714488"/>
            <a:ext cx="3071834" cy="20002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370</TotalTime>
  <Words>548</Words>
  <Application>Microsoft Office PowerPoint</Application>
  <PresentationFormat>Экран (4:3)</PresentationFormat>
  <Paragraphs>158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Тема1</vt:lpstr>
      <vt:lpstr>Office Theme</vt:lpstr>
      <vt:lpstr>1_Тема1</vt:lpstr>
      <vt:lpstr>1_Office Theme</vt:lpstr>
      <vt:lpstr>2_Тема1</vt:lpstr>
      <vt:lpstr>2_Office Theme</vt:lpstr>
      <vt:lpstr>3_Тема1</vt:lpstr>
      <vt:lpstr>3_Office Theme</vt:lpstr>
      <vt:lpstr>4_Тема1</vt:lpstr>
      <vt:lpstr>4_Office Theme</vt:lpstr>
      <vt:lpstr>       Внеурочная деятельность  в начальной школе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Выездные занятия кружка:  планетарий, музеи, выставки,  сотрудничество с библиотекой </vt:lpstr>
      <vt:lpstr>Практические занятия на природе</vt:lpstr>
      <vt:lpstr>Традиционная выставка поделок «Дары осени»</vt:lpstr>
      <vt:lpstr>Слайд 12</vt:lpstr>
      <vt:lpstr>Слайд 13</vt:lpstr>
      <vt:lpstr>Коллективные творческие работы учащихся. Коллаж «Осень…» </vt:lpstr>
      <vt:lpstr>Работы учащихся для конкурса «Край ты мой родной»</vt:lpstr>
      <vt:lpstr>Слайд 16</vt:lpstr>
      <vt:lpstr>Слайд 17</vt:lpstr>
      <vt:lpstr>Вопросы и темы для беседы: Береги свою планету Земля-наш общий дом экологические проблемы Лечить планету сообща Сокровища земли под охраной человечества Береги и люби природу Природе нужны все Родной край-часть большой страны Природа и творчество Зеленая аптека : целительная сила природы Учитесь правильно вести себя в природе</vt:lpstr>
      <vt:lpstr>Слайд 19</vt:lpstr>
      <vt:lpstr>Слайд 20</vt:lpstr>
      <vt:lpstr>Слайд 21</vt:lpstr>
      <vt:lpstr>Слайд 22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в начальной школе Составила: Часовникова Е.И. учитель  1 квалификационной категории</dc:title>
  <dc:creator>1</dc:creator>
  <cp:lastModifiedBy>ДНС</cp:lastModifiedBy>
  <cp:revision>44</cp:revision>
  <dcterms:modified xsi:type="dcterms:W3CDTF">2014-12-20T17:59:21Z</dcterms:modified>
</cp:coreProperties>
</file>