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61" r:id="rId7"/>
    <p:sldId id="260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4E27-D1C8-4C22-999C-C50BA8C8242E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4B288-B603-4B70-8E91-A6C83D52B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4425E-F18E-407B-9EEF-F297B0BB6A7F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96A28-9EE9-47DE-B58D-E51CB9A33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A9CA1-3615-4CBC-A3C9-7D1A9B9E6A2B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CDC3-83DD-4A16-9ECD-38ACC5220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2DF49-E814-482E-ABCB-36A5049B0345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CDF66-55A2-4D75-BCF8-170816D85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E26E9-5B46-446C-862B-56365D3D02AA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81977-C5C0-4CA8-9B31-D511A1D4C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983E7-A593-4800-8978-8BEC4AF12DDA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C73C3-CAE3-4E2A-84A4-F8B8570E0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B9AC5-22C6-4C66-8905-F1A14488B2EF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586EF-6F51-4547-8364-D42248AAB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EA6BC-7CD5-4022-8E6B-43ADF12A8B7D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8A05D-7FCA-4909-B653-D3F5E0812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00721-CDB9-47ED-99C1-A80D1C2F21CD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1930D-5099-4C2D-B048-765A074B5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9CF4C-205A-4957-BE80-3FCE513C9E39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51B76-3F64-411F-A842-44403C8C1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46FD8-7F45-412B-8482-3F5BBC693EDB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F00B6-3C0E-479B-982F-85DF4DC03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1813F-61F8-4BBA-95E9-7F151117AFA7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74C07-195D-4551-988F-F6021E662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51097-CD73-4679-AC2B-9B1C9C456783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A845F-4619-40FA-B134-C804E4ADF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7CEC-69DD-4182-BE29-B158D7B9E546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DF4E6-B7FA-41D8-92AF-FBC2DCADD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09AE-A743-45B7-977B-B76FEAFA9FC8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3F99-1847-437F-AE1D-E322868C9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FE1F3-C8B3-4CE0-8660-624A0A307622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0A58B-2BB7-4CB0-B52A-1109D8563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2A1660-F694-4586-AB63-B3EA6BFC2513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94A8CFD4-5598-4A3B-95C3-957E8117E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/>
          <a:lstStyle/>
          <a:p>
            <a:pPr eaLnBrk="1" hangingPunct="1"/>
            <a:r>
              <a:rPr lang="ru-RU" sz="6000" smtClean="0">
                <a:solidFill>
                  <a:srgbClr val="C00000"/>
                </a:solidFill>
              </a:rPr>
              <a:t>Воспитание ненасилием в семье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1309688"/>
            <a:ext cx="8915400" cy="5603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500" b="1" dirty="0" smtClean="0"/>
              <a:t>Родительское собрание</a:t>
            </a:r>
            <a:endParaRPr lang="ru-RU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1828800" y="446088"/>
            <a:ext cx="9780588" cy="976312"/>
          </a:xfrm>
        </p:spPr>
        <p:txBody>
          <a:bodyPr/>
          <a:lstStyle/>
          <a:p>
            <a:pPr algn="just" eaLnBrk="1" hangingPunct="1"/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Слово «синквейн» пришло к нам из французского языка и переводится как «пять». Следовательно, </a:t>
            </a:r>
            <a:r>
              <a:rPr lang="ru-RU" sz="2500" b="1" smtClean="0">
                <a:solidFill>
                  <a:srgbClr val="C00000"/>
                </a:solidFill>
                <a:cs typeface="Times New Roman" pitchFamily="18" charset="0"/>
              </a:rPr>
              <a:t>синквейн</a:t>
            </a:r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 – это стихотворение, состоящее из пяти строк.</a:t>
            </a:r>
            <a:endParaRPr lang="ru-RU" sz="2500" smtClean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>
          <a:xfrm>
            <a:off x="3903663" y="1601788"/>
            <a:ext cx="5591175" cy="477837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rtlCol="0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defTabSz="914400">
              <a:buClrTx/>
              <a:buFontTx/>
              <a:buNone/>
              <a:defRPr/>
            </a:pPr>
            <a:r>
              <a:rPr lang="ru-RU" sz="25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Правила составления синквейна</a:t>
            </a:r>
            <a:endParaRPr lang="ru-RU" sz="2500" dirty="0" smtClean="0">
              <a:latin typeface="+mn-lt"/>
            </a:endParaRPr>
          </a:p>
        </p:txBody>
      </p:sp>
      <p:sp>
        <p:nvSpPr>
          <p:cNvPr id="27651" name="Текст 4"/>
          <p:cNvSpPr>
            <a:spLocks noGrp="1"/>
          </p:cNvSpPr>
          <p:nvPr>
            <p:ph type="body" sz="half" idx="2"/>
          </p:nvPr>
        </p:nvSpPr>
        <p:spPr>
          <a:xfrm>
            <a:off x="1201738" y="2352675"/>
            <a:ext cx="10490200" cy="4176713"/>
          </a:xfrm>
        </p:spPr>
        <p:txBody>
          <a:bodyPr/>
          <a:lstStyle/>
          <a:p>
            <a:pPr defTabSz="914400">
              <a:lnSpc>
                <a:spcPct val="90000"/>
              </a:lnSpc>
              <a:spcBef>
                <a:spcPct val="0"/>
              </a:spcBef>
              <a:buClrTx/>
            </a:pPr>
            <a:r>
              <a:rPr lang="ru-RU" sz="2500" b="1" smtClean="0">
                <a:solidFill>
                  <a:srgbClr val="C00000"/>
                </a:solidFill>
                <a:cs typeface="Times New Roman" pitchFamily="18" charset="0"/>
              </a:rPr>
              <a:t>1 строка </a:t>
            </a:r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– одно слово, обычно существительное,  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buClrTx/>
            </a:pPr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                    отражающее  главную идею;</a:t>
            </a:r>
            <a:endParaRPr lang="ru-RU" sz="2500" smtClean="0">
              <a:solidFill>
                <a:schemeClr val="tx1"/>
              </a:solidFill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buClrTx/>
            </a:pPr>
            <a:r>
              <a:rPr lang="ru-RU" sz="2500" b="1" smtClean="0">
                <a:solidFill>
                  <a:srgbClr val="C00000"/>
                </a:solidFill>
                <a:cs typeface="Times New Roman" pitchFamily="18" charset="0"/>
              </a:rPr>
              <a:t>2 строка </a:t>
            </a:r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– два слова, прилагательные, описывающие 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buClrTx/>
            </a:pPr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                    основную мысль;</a:t>
            </a:r>
            <a:endParaRPr lang="ru-RU" sz="2500" smtClean="0">
              <a:solidFill>
                <a:schemeClr val="tx1"/>
              </a:solidFill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buClrTx/>
            </a:pPr>
            <a:r>
              <a:rPr lang="ru-RU" sz="2500" b="1" smtClean="0">
                <a:solidFill>
                  <a:srgbClr val="C00000"/>
                </a:solidFill>
                <a:cs typeface="Times New Roman" pitchFamily="18" charset="0"/>
              </a:rPr>
              <a:t>3 строка </a:t>
            </a:r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– три слова, глаголы, описывающие действия 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buClrTx/>
            </a:pPr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                    в  рамках темы;</a:t>
            </a:r>
            <a:endParaRPr lang="ru-RU" sz="2500" smtClean="0">
              <a:solidFill>
                <a:schemeClr val="tx1"/>
              </a:solidFill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buClrTx/>
            </a:pPr>
            <a:r>
              <a:rPr lang="ru-RU" sz="2500" b="1" smtClean="0">
                <a:solidFill>
                  <a:srgbClr val="C00000"/>
                </a:solidFill>
                <a:cs typeface="Times New Roman" pitchFamily="18" charset="0"/>
              </a:rPr>
              <a:t>4 строка </a:t>
            </a:r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- фраза из </a:t>
            </a:r>
            <a:r>
              <a:rPr lang="ru-RU" sz="25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четырёх</a:t>
            </a:r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 слов, выражающая отношение 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buClrTx/>
            </a:pPr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                    к теме;</a:t>
            </a:r>
            <a:endParaRPr lang="ru-RU" sz="2500" smtClean="0">
              <a:solidFill>
                <a:schemeClr val="tx1"/>
              </a:solidFill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buClrTx/>
            </a:pPr>
            <a:r>
              <a:rPr lang="ru-RU" sz="2500" b="1" smtClean="0">
                <a:solidFill>
                  <a:srgbClr val="C00000"/>
                </a:solidFill>
                <a:cs typeface="Times New Roman" pitchFamily="18" charset="0"/>
              </a:rPr>
              <a:t>5 строка </a:t>
            </a:r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– одно слово (ассоциация, синоним к теме, обычно 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buClrTx/>
            </a:pPr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                    существительное, допускается описательный 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buClrTx/>
            </a:pPr>
            <a:r>
              <a:rPr lang="ru-RU" sz="2500" smtClean="0">
                <a:solidFill>
                  <a:srgbClr val="000000"/>
                </a:solidFill>
                <a:cs typeface="Times New Roman" pitchFamily="18" charset="0"/>
              </a:rPr>
              <a:t>                    оборот, эмоциональное отношение к теме).</a:t>
            </a:r>
            <a:endParaRPr lang="ru-RU" sz="2500" smtClean="0">
              <a:solidFill>
                <a:schemeClr val="tx1"/>
              </a:solidFill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buClrTx/>
            </a:pPr>
            <a:r>
              <a:rPr lang="ru-RU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ru-RU" sz="800" smtClean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sz="4500" b="1" smtClean="0">
                <a:solidFill>
                  <a:srgbClr val="C00000"/>
                </a:solidFill>
              </a:rPr>
              <a:t>Насилие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4000" smtClean="0"/>
              <a:t>это принуждение, неволя, действие стеснительное, обидное, незаконное, своевольное.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sz="4500" b="1" smtClean="0">
                <a:solidFill>
                  <a:srgbClr val="C00000"/>
                </a:solidFill>
              </a:rPr>
              <a:t>Семейное насилие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4000" smtClean="0"/>
              <a:t> систематические агрессивные  и враждебные действия в отношении членов семьи, в результате чего объекту насилия могут быть причинены вред, травма, унижение или смерть.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Виды насилия</a:t>
            </a:r>
            <a:r>
              <a:rPr lang="ru-RU" sz="4000" b="1" smtClean="0">
                <a:solidFill>
                  <a:srgbClr val="C00000"/>
                </a:solidFill>
                <a:latin typeface="Arial" charset="0"/>
              </a:rPr>
              <a:t>: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3500" smtClean="0"/>
              <a:t>психологическое;</a:t>
            </a:r>
          </a:p>
          <a:p>
            <a:pPr eaLnBrk="1" hangingPunct="1"/>
            <a:r>
              <a:rPr lang="ru-RU" sz="3500" smtClean="0"/>
              <a:t>эмоциональное;</a:t>
            </a:r>
          </a:p>
          <a:p>
            <a:pPr eaLnBrk="1" hangingPunct="1"/>
            <a:r>
              <a:rPr lang="ru-RU" sz="3500" smtClean="0"/>
              <a:t>вербальное;</a:t>
            </a:r>
          </a:p>
          <a:p>
            <a:pPr eaLnBrk="1" hangingPunct="1"/>
            <a:r>
              <a:rPr lang="ru-RU" sz="3500" smtClean="0"/>
              <a:t>экономический контроль;</a:t>
            </a:r>
          </a:p>
          <a:p>
            <a:pPr eaLnBrk="1" hangingPunct="1"/>
            <a:r>
              <a:rPr lang="ru-RU" sz="3500" smtClean="0"/>
              <a:t>физическое;</a:t>
            </a:r>
          </a:p>
          <a:p>
            <a:pPr eaLnBrk="1" hangingPunct="1"/>
            <a:r>
              <a:rPr lang="ru-RU" sz="3500" smtClean="0"/>
              <a:t>сексуальное.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Ненасилие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4000" smtClean="0"/>
              <a:t> это жизненный принцип, в основе которого лежит признание ценности всего живого, человека и его существования, отрицающий принуждение.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Заголовок 1"/>
          <p:cNvSpPr>
            <a:spLocks noGrp="1"/>
          </p:cNvSpPr>
          <p:nvPr>
            <p:ph type="title"/>
          </p:nvPr>
        </p:nvSpPr>
        <p:spPr>
          <a:xfrm>
            <a:off x="1674813" y="623888"/>
            <a:ext cx="9829800" cy="128111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Результаты анкетирования учащихся </a:t>
            </a:r>
            <a:br>
              <a:rPr lang="ru-RU" smtClean="0">
                <a:solidFill>
                  <a:srgbClr val="C00000"/>
                </a:solidFill>
              </a:rPr>
            </a:br>
            <a:r>
              <a:rPr lang="ru-RU" smtClean="0">
                <a:solidFill>
                  <a:srgbClr val="C00000"/>
                </a:solidFill>
              </a:rPr>
              <a:t>3 класса (23 чел.)</a:t>
            </a:r>
          </a:p>
        </p:txBody>
      </p:sp>
      <p:sp>
        <p:nvSpPr>
          <p:cNvPr id="23557" name="Текст 9"/>
          <p:cNvSpPr>
            <a:spLocks noGrp="1"/>
          </p:cNvSpPr>
          <p:nvPr>
            <p:ph type="body" idx="1"/>
          </p:nvPr>
        </p:nvSpPr>
        <p:spPr>
          <a:xfrm>
            <a:off x="1497013" y="1905000"/>
            <a:ext cx="8345487" cy="576263"/>
          </a:xfrm>
        </p:spPr>
        <p:txBody>
          <a:bodyPr/>
          <a:lstStyle/>
          <a:p>
            <a:pPr eaLnBrk="1" hangingPunct="1"/>
            <a:r>
              <a:rPr lang="ru-RU" sz="3500" b="1" smtClean="0">
                <a:solidFill>
                  <a:srgbClr val="C00000"/>
                </a:solidFill>
              </a:rPr>
              <a:t>1 . </a:t>
            </a:r>
            <a:r>
              <a:rPr lang="ru-RU" sz="3500" b="1" smtClean="0"/>
              <a:t>Наказывают ли тебя дома?</a:t>
            </a:r>
          </a:p>
        </p:txBody>
      </p:sp>
      <p:graphicFrame>
        <p:nvGraphicFramePr>
          <p:cNvPr id="23555" name="Объект 5"/>
          <p:cNvGraphicFramePr>
            <a:graphicFrameLocks noGrp="1"/>
          </p:cNvGraphicFramePr>
          <p:nvPr>
            <p:ph sz="half" idx="2"/>
          </p:nvPr>
        </p:nvGraphicFramePr>
        <p:xfrm>
          <a:off x="3463925" y="2632075"/>
          <a:ext cx="5997575" cy="3635375"/>
        </p:xfrm>
        <a:graphic>
          <a:graphicData uri="http://schemas.openxmlformats.org/presentationml/2006/ole">
            <p:oleObj spid="_x0000_s23555" r:id="rId3" imgW="5998984" imgH="363353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Текст 9"/>
          <p:cNvSpPr>
            <a:spLocks noGrp="1"/>
          </p:cNvSpPr>
          <p:nvPr>
            <p:ph type="body" idx="1"/>
          </p:nvPr>
        </p:nvSpPr>
        <p:spPr>
          <a:xfrm>
            <a:off x="1887538" y="785813"/>
            <a:ext cx="6180137" cy="576262"/>
          </a:xfrm>
        </p:spPr>
        <p:txBody>
          <a:bodyPr/>
          <a:lstStyle/>
          <a:p>
            <a:pPr eaLnBrk="1" hangingPunct="1"/>
            <a:r>
              <a:rPr lang="ru-RU" sz="3000" b="1" smtClean="0">
                <a:solidFill>
                  <a:srgbClr val="C00000"/>
                </a:solidFill>
              </a:rPr>
              <a:t>2. </a:t>
            </a:r>
            <a:r>
              <a:rPr lang="ru-RU" sz="3000" b="1" smtClean="0"/>
              <a:t>Как тебя наказывают дома?</a:t>
            </a:r>
          </a:p>
        </p:txBody>
      </p:sp>
      <p:graphicFrame>
        <p:nvGraphicFramePr>
          <p:cNvPr id="24578" name="Объект 7"/>
          <p:cNvGraphicFramePr>
            <a:graphicFrameLocks noGrp="1"/>
          </p:cNvGraphicFramePr>
          <p:nvPr>
            <p:ph sz="half" idx="2"/>
          </p:nvPr>
        </p:nvGraphicFramePr>
        <p:xfrm>
          <a:off x="1033463" y="1312863"/>
          <a:ext cx="9937750" cy="5259387"/>
        </p:xfrm>
        <a:graphic>
          <a:graphicData uri="http://schemas.openxmlformats.org/presentationml/2006/ole">
            <p:oleObj spid="_x0000_s24578" name="Диаграмма" r:id="rId3" imgW="9934468" imgH="525772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Текст 9"/>
          <p:cNvSpPr>
            <a:spLocks noGrp="1"/>
          </p:cNvSpPr>
          <p:nvPr>
            <p:ph type="body" idx="1"/>
          </p:nvPr>
        </p:nvSpPr>
        <p:spPr>
          <a:xfrm>
            <a:off x="1898650" y="733425"/>
            <a:ext cx="9567863" cy="576263"/>
          </a:xfrm>
        </p:spPr>
        <p:txBody>
          <a:bodyPr/>
          <a:lstStyle/>
          <a:p>
            <a:pPr eaLnBrk="1" hangingPunct="1"/>
            <a:r>
              <a:rPr lang="ru-RU" sz="3500" b="1" smtClean="0">
                <a:solidFill>
                  <a:srgbClr val="C00000"/>
                </a:solidFill>
              </a:rPr>
              <a:t>3 . </a:t>
            </a:r>
            <a:r>
              <a:rPr lang="ru-RU" sz="3500" b="1" smtClean="0"/>
              <a:t>Наблюдал ли ты насилие в семье?</a:t>
            </a:r>
          </a:p>
        </p:txBody>
      </p:sp>
      <p:graphicFrame>
        <p:nvGraphicFramePr>
          <p:cNvPr id="25602" name="Объект 5"/>
          <p:cNvGraphicFramePr>
            <a:graphicFrameLocks noGrp="1"/>
          </p:cNvGraphicFramePr>
          <p:nvPr>
            <p:ph sz="half" idx="2"/>
          </p:nvPr>
        </p:nvGraphicFramePr>
        <p:xfrm>
          <a:off x="3556000" y="2066925"/>
          <a:ext cx="5999163" cy="3635375"/>
        </p:xfrm>
        <a:graphic>
          <a:graphicData uri="http://schemas.openxmlformats.org/presentationml/2006/ole">
            <p:oleObj spid="_x0000_s25602" r:id="rId3" imgW="5998984" imgH="363353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Текст 9"/>
          <p:cNvSpPr>
            <a:spLocks noGrp="1"/>
          </p:cNvSpPr>
          <p:nvPr>
            <p:ph type="body" idx="1"/>
          </p:nvPr>
        </p:nvSpPr>
        <p:spPr>
          <a:xfrm>
            <a:off x="1887538" y="785813"/>
            <a:ext cx="9721850" cy="576262"/>
          </a:xfrm>
        </p:spPr>
        <p:txBody>
          <a:bodyPr/>
          <a:lstStyle/>
          <a:p>
            <a:pPr eaLnBrk="1" hangingPunct="1"/>
            <a:r>
              <a:rPr lang="ru-RU" sz="3000" b="1" smtClean="0">
                <a:solidFill>
                  <a:srgbClr val="C00000"/>
                </a:solidFill>
              </a:rPr>
              <a:t>4. </a:t>
            </a:r>
            <a:r>
              <a:rPr lang="ru-RU" sz="3000" b="1" smtClean="0"/>
              <a:t>По отношению к кому было направлено жестокое обращение?</a:t>
            </a:r>
          </a:p>
        </p:txBody>
      </p:sp>
      <p:graphicFrame>
        <p:nvGraphicFramePr>
          <p:cNvPr id="26626" name="Объект 7"/>
          <p:cNvGraphicFramePr>
            <a:graphicFrameLocks noGrp="1"/>
          </p:cNvGraphicFramePr>
          <p:nvPr>
            <p:ph sz="half" idx="2"/>
          </p:nvPr>
        </p:nvGraphicFramePr>
        <p:xfrm>
          <a:off x="709613" y="1392238"/>
          <a:ext cx="10950575" cy="5233987"/>
        </p:xfrm>
        <a:graphic>
          <a:graphicData uri="http://schemas.openxmlformats.org/presentationml/2006/ole">
            <p:oleObj spid="_x0000_s26626" r:id="rId3" imgW="10955461" imgH="523691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</TotalTime>
  <Words>176</Words>
  <Application>Microsoft Office PowerPoint</Application>
  <PresentationFormat>Custom</PresentationFormat>
  <Paragraphs>34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17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34" baseType="lpstr">
      <vt:lpstr>Arial</vt:lpstr>
      <vt:lpstr>Century Gothic</vt:lpstr>
      <vt:lpstr>Wingdings 3</vt:lpstr>
      <vt:lpstr>Calibri</vt:lpstr>
      <vt:lpstr>Times New Roman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Диаграмма Microsoft Excel</vt:lpstr>
      <vt:lpstr>Диаграмма Microsoft Office Excel</vt:lpstr>
      <vt:lpstr>Воспитание ненасилием в семье</vt:lpstr>
      <vt:lpstr>Насилие</vt:lpstr>
      <vt:lpstr>Семейное насилие</vt:lpstr>
      <vt:lpstr>Виды насилия:</vt:lpstr>
      <vt:lpstr>Ненасилие</vt:lpstr>
      <vt:lpstr>Результаты анкетирования учащихся  3 класса (23 чел.)</vt:lpstr>
      <vt:lpstr>Слайд 7</vt:lpstr>
      <vt:lpstr>Слайд 8</vt:lpstr>
      <vt:lpstr>Слайд 9</vt:lpstr>
      <vt:lpstr>Слово «синквейн» пришло к нам из французского языка и переводится как «пять». Следовательно, синквейн – это стихотворение, состоящее из пяти строк.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ненасилием в семье</dc:title>
  <dc:creator>Ирина</dc:creator>
  <cp:lastModifiedBy>Nastya</cp:lastModifiedBy>
  <cp:revision>19</cp:revision>
  <dcterms:created xsi:type="dcterms:W3CDTF">2013-12-16T12:28:27Z</dcterms:created>
  <dcterms:modified xsi:type="dcterms:W3CDTF">2013-12-16T14:38:22Z</dcterms:modified>
</cp:coreProperties>
</file>