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notesMasterIdLst>
    <p:notesMasterId r:id="rId13"/>
  </p:notesMasterIdLst>
  <p:sldIdLst>
    <p:sldId id="276" r:id="rId2"/>
    <p:sldId id="257" r:id="rId3"/>
    <p:sldId id="261" r:id="rId4"/>
    <p:sldId id="267" r:id="rId5"/>
    <p:sldId id="268" r:id="rId6"/>
    <p:sldId id="269" r:id="rId7"/>
    <p:sldId id="270" r:id="rId8"/>
    <p:sldId id="271" r:id="rId9"/>
    <p:sldId id="272" r:id="rId10"/>
    <p:sldId id="277" r:id="rId11"/>
    <p:sldId id="274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A3E"/>
    <a:srgbClr val="DED592"/>
    <a:srgbClr val="FFDA8F"/>
    <a:srgbClr val="D0C362"/>
    <a:srgbClr val="FF9900"/>
    <a:srgbClr val="FFE6B3"/>
    <a:srgbClr val="00A249"/>
    <a:srgbClr val="000000"/>
    <a:srgbClr val="E6EAD6"/>
    <a:srgbClr val="DEE8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2443226-D7B5-4038-8140-8C125C08C514}" type="datetimeFigureOut">
              <a:rPr lang="ru-RU"/>
              <a:pPr>
                <a:defRPr/>
              </a:pPr>
              <a:t>02.12.2013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0380FE8-0A15-4014-94B8-0BD8C6244D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8148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3A587-E1F6-45A8-81FE-D92F4DBFC303}" type="datetimeFigureOut">
              <a:rPr lang="ru-RU"/>
              <a:pPr>
                <a:defRPr/>
              </a:pPr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333CD-CE9D-4FC2-957F-3FDE4C39D1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16671-12AA-452F-8B53-D5D8040B6990}" type="datetimeFigureOut">
              <a:rPr lang="ru-RU"/>
              <a:pPr>
                <a:defRPr/>
              </a:pPr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1D770F-6242-4CF0-8D7B-65AAF430B8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48534-DF2F-46DE-9CD0-CF04714D42E7}" type="datetimeFigureOut">
              <a:rPr lang="ru-RU"/>
              <a:pPr>
                <a:defRPr/>
              </a:pPr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4BCA7-DC5F-4561-A964-BA87D4F405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01D5C-B20B-4031-B70D-51F23CBBC49D}" type="datetimeFigureOut">
              <a:rPr lang="ru-RU"/>
              <a:pPr>
                <a:defRPr/>
              </a:pPr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6D572-31EF-4605-A74D-A8F2EF2166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96E20-12A6-427D-8747-0FF3F42EAE77}" type="datetimeFigureOut">
              <a:rPr lang="ru-RU"/>
              <a:pPr>
                <a:defRPr/>
              </a:pPr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6A433-DE6A-4A98-A097-3B3A04ED8B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20C8B0-FA15-414D-86F7-777B3C866DE3}" type="datetimeFigureOut">
              <a:rPr lang="ru-RU"/>
              <a:pPr>
                <a:defRPr/>
              </a:pPr>
              <a:t>02.12.2013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88871-80BD-44C1-A031-946AE546EE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F41F4-8F2C-4A5B-9A2A-4BE89054D0E5}" type="datetimeFigureOut">
              <a:rPr lang="ru-RU"/>
              <a:pPr>
                <a:defRPr/>
              </a:pPr>
              <a:t>02.12.2013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0B35C-7303-4367-B658-E7B792592A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EEC10-39CA-4C13-815C-4E2BDD7CF49F}" type="datetimeFigureOut">
              <a:rPr lang="ru-RU"/>
              <a:pPr>
                <a:defRPr/>
              </a:pPr>
              <a:t>02.12.2013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35A12-53C4-4973-AD92-84CF183421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22A9A-E5B6-4173-891C-CD7DED86DE36}" type="datetimeFigureOut">
              <a:rPr lang="ru-RU"/>
              <a:pPr>
                <a:defRPr/>
              </a:pPr>
              <a:t>02.12.2013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3B552-C1F8-4DCB-BBBA-B7C62DE9DA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1FCD6-AAA0-4B1D-9659-FCB7A1173391}" type="datetimeFigureOut">
              <a:rPr lang="ru-RU"/>
              <a:pPr>
                <a:defRPr/>
              </a:pPr>
              <a:t>02.12.2013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C013F-6BCC-4865-8A02-C4AFE0E2CE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648D3-FB87-42A3-94DA-6463872C75B4}" type="datetimeFigureOut">
              <a:rPr lang="ru-RU"/>
              <a:pPr>
                <a:defRPr/>
              </a:pPr>
              <a:t>02.12.2013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90F3F-E2A5-44FD-ACC4-C92932E777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7B9329C-88E7-4B39-89E6-E8D826836161}" type="datetimeFigureOut">
              <a:rPr lang="ru-RU"/>
              <a:pPr>
                <a:defRPr/>
              </a:pPr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40DD8B3-1F26-448B-8073-821577E7E1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7.jpeg"/><Relationship Id="rId7" Type="http://schemas.openxmlformats.org/officeDocument/2006/relationships/image" Target="../media/image19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gif"/><Relationship Id="rId5" Type="http://schemas.openxmlformats.org/officeDocument/2006/relationships/image" Target="../media/image9.jpeg"/><Relationship Id="rId4" Type="http://schemas.openxmlformats.org/officeDocument/2006/relationships/image" Target="../media/image8.gif"/><Relationship Id="rId9" Type="http://schemas.openxmlformats.org/officeDocument/2006/relationships/image" Target="../media/image2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gif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515" y="476672"/>
            <a:ext cx="8928992" cy="252028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Закрепление по теме:</a:t>
            </a:r>
            <a:br>
              <a:rPr lang="ru-RU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«Правописание слов с непроизносимыми согласными».</a:t>
            </a:r>
            <a:b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>МБОУ </a:t>
            </a: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>СОШ №</a:t>
            </a: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>22 п. </a:t>
            </a: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>Кубань 3 </a:t>
            </a: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>«А» класс </a:t>
            </a:r>
            <a:b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> Классный </a:t>
            </a: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>руководитель: </a:t>
            </a:r>
            <a:r>
              <a:rPr lang="ru-RU" sz="2700" b="1" i="1" dirty="0" err="1" smtClean="0">
                <a:latin typeface="Times New Roman" pitchFamily="18" charset="0"/>
                <a:cs typeface="Times New Roman" pitchFamily="18" charset="0"/>
              </a:rPr>
              <a:t>Семеницкая</a:t>
            </a: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> Елена Владимировна</a:t>
            </a:r>
            <a:r>
              <a:rPr lang="ru-RU" sz="31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1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4" name="Picture 2" descr="E:\Users\Администратор\Desktop\gulkevic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365104"/>
            <a:ext cx="2376487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7" descr="E:\Users\Администратор\Desktop\kuban_selo_fl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5052" y="4457179"/>
            <a:ext cx="2303462" cy="153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8" descr="E:\Users\Администратор\Desktop\kuban_selo_coa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539" y="4215879"/>
            <a:ext cx="1657350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927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785813" y="428625"/>
            <a:ext cx="8215312" cy="500063"/>
          </a:xfrm>
          <a:prstGeom prst="rect">
            <a:avLst/>
          </a:prstGeom>
          <a:solidFill>
            <a:srgbClr val="FFDA8F"/>
          </a:solidFill>
          <a:ln w="9360" cap="sq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dirty="0" smtClean="0">
                <a:solidFill>
                  <a:srgbClr val="000000"/>
                </a:solidFill>
                <a:latin typeface="Calibri" pitchFamily="34" charset="0"/>
                <a:ea typeface="Microsoft YaHei"/>
                <a:cs typeface="Microsoft YaHei"/>
              </a:rPr>
              <a:t>Закрепляем </a:t>
            </a:r>
            <a:r>
              <a:rPr lang="ru-RU" sz="3200" dirty="0">
                <a:solidFill>
                  <a:srgbClr val="000000"/>
                </a:solidFill>
                <a:latin typeface="Calibri" pitchFamily="34" charset="0"/>
                <a:ea typeface="Microsoft YaHei"/>
                <a:cs typeface="Microsoft YaHei"/>
              </a:rPr>
              <a:t>новые знания. Развиваем умения</a:t>
            </a:r>
          </a:p>
        </p:txBody>
      </p:sp>
      <p:pic>
        <p:nvPicPr>
          <p:cNvPr id="3" name="Рисунок 6" descr="значки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50" y="285750"/>
            <a:ext cx="725488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р\Desktop\откратый урок\img0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824872" y="554170"/>
            <a:ext cx="5657818" cy="6644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47990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1428728" y="3786190"/>
            <a:ext cx="4857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8A3E"/>
                </a:solidFill>
              </a:rPr>
              <a:t>Орфограмма буква парного согласного в корне слова</a:t>
            </a:r>
            <a:endParaRPr lang="ru-RU" i="1" dirty="0">
              <a:solidFill>
                <a:srgbClr val="008A3E"/>
              </a:solidFill>
            </a:endParaRPr>
          </a:p>
        </p:txBody>
      </p:sp>
      <p:pic>
        <p:nvPicPr>
          <p:cNvPr id="1032" name="Picture 8" descr="H:\Documents and Settings\Admin\Мои документы\Мои рисунки\Презентации\замок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b="3461"/>
          <a:stretch>
            <a:fillRect/>
          </a:stretch>
        </p:blipFill>
        <p:spPr bwMode="auto">
          <a:xfrm>
            <a:off x="6286544" y="2801956"/>
            <a:ext cx="2786050" cy="3984630"/>
          </a:xfrm>
          <a:prstGeom prst="rect">
            <a:avLst/>
          </a:prstGeom>
          <a:noFill/>
        </p:spPr>
      </p:pic>
      <p:pic>
        <p:nvPicPr>
          <p:cNvPr id="16" name="Рисунок 15" descr="корона желтая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2844" y="3745384"/>
            <a:ext cx="1000132" cy="750098"/>
          </a:xfrm>
          <a:prstGeom prst="rect">
            <a:avLst/>
          </a:prstGeom>
        </p:spPr>
      </p:pic>
      <p:pic>
        <p:nvPicPr>
          <p:cNvPr id="1034" name="Picture 10" descr="http://www.leehansen.com/clipart/Parties/Birthday/images/tiara-crown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44" y="4857761"/>
            <a:ext cx="994240" cy="642942"/>
          </a:xfrm>
          <a:prstGeom prst="rect">
            <a:avLst/>
          </a:prstGeom>
          <a:noFill/>
        </p:spPr>
      </p:pic>
      <p:pic>
        <p:nvPicPr>
          <p:cNvPr id="1037" name="Picture 13" descr="H:\Documents and Settings\Admin\Мои документы\Мои рисунки\Презентации\корона1.jpg"/>
          <p:cNvPicPr>
            <a:picLocks noChangeAspect="1" noChangeArrowheads="1"/>
          </p:cNvPicPr>
          <p:nvPr/>
        </p:nvPicPr>
        <p:blipFill>
          <a:blip r:embed="rId5" cstate="print"/>
          <a:srcRect l="2899" b="6400"/>
          <a:stretch>
            <a:fillRect/>
          </a:stretch>
        </p:blipFill>
        <p:spPr bwMode="auto">
          <a:xfrm>
            <a:off x="142844" y="5988876"/>
            <a:ext cx="1000132" cy="654834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TextBox 22"/>
          <p:cNvSpPr txBox="1"/>
          <p:nvPr/>
        </p:nvSpPr>
        <p:spPr>
          <a:xfrm>
            <a:off x="1428728" y="4857760"/>
            <a:ext cx="47863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8A3E"/>
                </a:solidFill>
              </a:rPr>
              <a:t>Орфограмма буква удвоенного согласного в корне слова</a:t>
            </a:r>
            <a:endParaRPr lang="ru-RU" i="1" dirty="0">
              <a:solidFill>
                <a:srgbClr val="008A3E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8596" y="992201"/>
            <a:ext cx="81439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58850">
              <a:spcBef>
                <a:spcPts val="1200"/>
              </a:spcBef>
              <a:buFont typeface="Arial" pitchFamily="34" charset="0"/>
              <a:buChar char="•"/>
              <a:tabLst>
                <a:tab pos="7964488" algn="l"/>
              </a:tabLst>
            </a:pPr>
            <a:r>
              <a:rPr lang="ru-RU" smtClean="0"/>
              <a:t>Посмотрите </a:t>
            </a:r>
            <a:r>
              <a:rPr lang="ru-RU" dirty="0" smtClean="0"/>
              <a:t>на рисунки и назовите только те слова, которые будут подданными третьей сестры-орфограммы?</a:t>
            </a:r>
          </a:p>
          <a:p>
            <a:pPr defTabSz="958850">
              <a:spcBef>
                <a:spcPts val="1200"/>
              </a:spcBef>
              <a:buFont typeface="Arial" pitchFamily="34" charset="0"/>
              <a:buChar char="•"/>
              <a:tabLst>
                <a:tab pos="7964488" algn="l"/>
              </a:tabLst>
            </a:pPr>
            <a:r>
              <a:rPr lang="ru-RU" dirty="0" smtClean="0"/>
              <a:t>Какие слова будут подданными первой и второй сестер-орфограмм?</a:t>
            </a:r>
            <a:endParaRPr lang="ru-RU" dirty="0"/>
          </a:p>
        </p:txBody>
      </p:sp>
      <p:pic>
        <p:nvPicPr>
          <p:cNvPr id="27650" name="Picture 2" descr="http://img1.liveinternet.ru/images/attach/c/0/43/223/43223274_1241075977_kot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00364" y="2500306"/>
            <a:ext cx="1370976" cy="1091565"/>
          </a:xfrm>
          <a:prstGeom prst="rect">
            <a:avLst/>
          </a:prstGeom>
          <a:noFill/>
        </p:spPr>
      </p:pic>
      <p:pic>
        <p:nvPicPr>
          <p:cNvPr id="17" name="Рисунок 16" descr="сердце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57158" y="2571744"/>
            <a:ext cx="857256" cy="850112"/>
          </a:xfrm>
          <a:prstGeom prst="rect">
            <a:avLst/>
          </a:prstGeom>
        </p:spPr>
      </p:pic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428596" y="428625"/>
            <a:ext cx="7715304" cy="500045"/>
          </a:xfrm>
          <a:prstGeom prst="rect">
            <a:avLst/>
          </a:prstGeom>
          <a:solidFill>
            <a:srgbClr val="FFDA8F"/>
          </a:solidFill>
          <a:ln w="9360" cap="sq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200" dirty="0">
              <a:solidFill>
                <a:srgbClr val="000000"/>
              </a:solidFill>
              <a:latin typeface="Calibri" pitchFamily="34" charset="0"/>
            </a:endParaRP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600" b="1" dirty="0">
                <a:latin typeface="Calibri" pitchFamily="34" charset="0"/>
              </a:rPr>
              <a:t>Итог урока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200" dirty="0">
              <a:solidFill>
                <a:srgbClr val="000000"/>
              </a:solidFill>
              <a:latin typeface="Calibri" pitchFamily="34" charset="0"/>
              <a:ea typeface="Microsoft YaHei"/>
              <a:cs typeface="Microsoft YaHei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428728" y="6000768"/>
            <a:ext cx="4572032" cy="642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8A3E"/>
                </a:solidFill>
              </a:rPr>
              <a:t>Орфограмма буква непроизносимого согласного в корне слова </a:t>
            </a:r>
            <a:endParaRPr lang="ru-RU" i="1" dirty="0">
              <a:solidFill>
                <a:srgbClr val="008A3E"/>
              </a:solidFill>
            </a:endParaRPr>
          </a:p>
        </p:txBody>
      </p:sp>
      <p:pic>
        <p:nvPicPr>
          <p:cNvPr id="8196" name="Picture 4" descr="http://img-fotki.yandex.ru/get/4521/119528728.d97/0_a4f93_ae55ce63_XL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500166" y="2428868"/>
            <a:ext cx="1161615" cy="1143008"/>
          </a:xfrm>
          <a:prstGeom prst="rect">
            <a:avLst/>
          </a:prstGeom>
          <a:noFill/>
        </p:spPr>
      </p:pic>
      <p:pic>
        <p:nvPicPr>
          <p:cNvPr id="8198" name="Picture 6" descr="http://www.vannaiya.ru/published/publicdata/VANNAIYARU/attachments/SC/products_pictures/vannayachugun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643438" y="2500306"/>
            <a:ext cx="1542064" cy="1000132"/>
          </a:xfrm>
          <a:prstGeom prst="rect">
            <a:avLst/>
          </a:prstGeom>
          <a:noFill/>
        </p:spPr>
      </p:pic>
      <p:grpSp>
        <p:nvGrpSpPr>
          <p:cNvPr id="38" name="Группа 37"/>
          <p:cNvGrpSpPr/>
          <p:nvPr/>
        </p:nvGrpSpPr>
        <p:grpSpPr>
          <a:xfrm>
            <a:off x="2857498" y="4059800"/>
            <a:ext cx="2928948" cy="369332"/>
            <a:chOff x="2857498" y="4059800"/>
            <a:chExt cx="2928948" cy="369332"/>
          </a:xfrm>
        </p:grpSpPr>
        <p:sp>
          <p:nvSpPr>
            <p:cNvPr id="36" name="Прямоугольник 35"/>
            <p:cNvSpPr/>
            <p:nvPr/>
          </p:nvSpPr>
          <p:spPr>
            <a:xfrm>
              <a:off x="2857498" y="4059800"/>
              <a:ext cx="292894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i="1" dirty="0" smtClean="0">
                  <a:solidFill>
                    <a:prstClr val="black"/>
                  </a:solidFill>
                </a:rPr>
                <a:t>кот подушка мышка</a:t>
              </a:r>
              <a:endParaRPr lang="ru-RU" dirty="0"/>
            </a:p>
          </p:txBody>
        </p:sp>
        <p:cxnSp>
          <p:nvCxnSpPr>
            <p:cNvPr id="24" name="Прямая соединительная линия 23"/>
            <p:cNvCxnSpPr/>
            <p:nvPr/>
          </p:nvCxnSpPr>
          <p:spPr>
            <a:xfrm>
              <a:off x="3143240" y="4357694"/>
              <a:ext cx="214314" cy="0"/>
            </a:xfrm>
            <a:prstGeom prst="line">
              <a:avLst/>
            </a:prstGeom>
            <a:ln w="28575">
              <a:solidFill>
                <a:srgbClr val="008A3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>
              <a:off x="3929058" y="4357694"/>
              <a:ext cx="142876" cy="0"/>
            </a:xfrm>
            <a:prstGeom prst="line">
              <a:avLst/>
            </a:prstGeom>
            <a:ln w="28575">
              <a:solidFill>
                <a:srgbClr val="008A3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>
              <a:off x="4714876" y="4357694"/>
              <a:ext cx="214314" cy="0"/>
            </a:xfrm>
            <a:prstGeom prst="line">
              <a:avLst/>
            </a:prstGeom>
            <a:ln w="28575">
              <a:solidFill>
                <a:srgbClr val="008A3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Группа 43"/>
          <p:cNvGrpSpPr/>
          <p:nvPr/>
        </p:nvGrpSpPr>
        <p:grpSpPr>
          <a:xfrm>
            <a:off x="4214810" y="6274378"/>
            <a:ext cx="1763368" cy="369332"/>
            <a:chOff x="5976316" y="6889235"/>
            <a:chExt cx="1763368" cy="369332"/>
          </a:xfrm>
        </p:grpSpPr>
        <p:sp>
          <p:nvSpPr>
            <p:cNvPr id="41" name="Прямоугольник 40"/>
            <p:cNvSpPr/>
            <p:nvPr/>
          </p:nvSpPr>
          <p:spPr>
            <a:xfrm>
              <a:off x="5976316" y="6889235"/>
              <a:ext cx="176336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ru-RU" i="1" dirty="0" smtClean="0">
                  <a:solidFill>
                    <a:prstClr val="black"/>
                  </a:solidFill>
                </a:rPr>
                <a:t>сердце солнце</a:t>
              </a:r>
              <a:endParaRPr lang="ru-RU" i="1" dirty="0">
                <a:solidFill>
                  <a:srgbClr val="00B050"/>
                </a:solidFill>
              </a:endParaRPr>
            </a:p>
          </p:txBody>
        </p:sp>
        <p:cxnSp>
          <p:nvCxnSpPr>
            <p:cNvPr id="32" name="Прямая соединительная линия 31"/>
            <p:cNvCxnSpPr/>
            <p:nvPr/>
          </p:nvCxnSpPr>
          <p:spPr>
            <a:xfrm>
              <a:off x="6429388" y="7215214"/>
              <a:ext cx="142876" cy="0"/>
            </a:xfrm>
            <a:prstGeom prst="line">
              <a:avLst/>
            </a:prstGeom>
            <a:ln w="28575">
              <a:solidFill>
                <a:srgbClr val="008A3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>
              <a:off x="7072330" y="7215214"/>
              <a:ext cx="142876" cy="0"/>
            </a:xfrm>
            <a:prstGeom prst="line">
              <a:avLst/>
            </a:prstGeom>
            <a:ln w="28575">
              <a:solidFill>
                <a:srgbClr val="008A3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Группа 39"/>
          <p:cNvGrpSpPr/>
          <p:nvPr/>
        </p:nvGrpSpPr>
        <p:grpSpPr>
          <a:xfrm>
            <a:off x="2976601" y="5131370"/>
            <a:ext cx="809581" cy="369332"/>
            <a:chOff x="3881459" y="5489060"/>
            <a:chExt cx="809581" cy="369332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>
              <a:off x="4214810" y="5786454"/>
              <a:ext cx="214314" cy="0"/>
            </a:xfrm>
            <a:prstGeom prst="line">
              <a:avLst/>
            </a:prstGeom>
            <a:ln w="28575">
              <a:solidFill>
                <a:srgbClr val="008A3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Прямоугольник 38"/>
            <p:cNvSpPr/>
            <p:nvPr/>
          </p:nvSpPr>
          <p:spPr>
            <a:xfrm>
              <a:off x="3881459" y="5489060"/>
              <a:ext cx="80958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i="1" dirty="0" smtClean="0">
                  <a:solidFill>
                    <a:prstClr val="black"/>
                  </a:solidFill>
                </a:rPr>
                <a:t>ванна</a:t>
              </a:r>
              <a:endParaRPr 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Группа 6"/>
          <p:cNvGrpSpPr>
            <a:grpSpLocks/>
          </p:cNvGrpSpPr>
          <p:nvPr/>
        </p:nvGrpSpPr>
        <p:grpSpPr bwMode="auto">
          <a:xfrm>
            <a:off x="642910" y="214290"/>
            <a:ext cx="8072437" cy="630237"/>
            <a:chOff x="642910" y="357166"/>
            <a:chExt cx="8072494" cy="630211"/>
          </a:xfrm>
        </p:grpSpPr>
        <p:sp>
          <p:nvSpPr>
            <p:cNvPr id="3079" name="Text Box 4"/>
            <p:cNvSpPr txBox="1">
              <a:spLocks noChangeArrowheads="1"/>
            </p:cNvSpPr>
            <p:nvPr/>
          </p:nvSpPr>
          <p:spPr bwMode="auto">
            <a:xfrm>
              <a:off x="1285852" y="428604"/>
              <a:ext cx="7429552" cy="455594"/>
            </a:xfrm>
            <a:prstGeom prst="rect">
              <a:avLst/>
            </a:prstGeom>
            <a:solidFill>
              <a:srgbClr val="FFDA8F"/>
            </a:solidFill>
            <a:ln w="9360" cap="sq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ru-RU" sz="3600" dirty="0" smtClean="0">
                  <a:solidFill>
                    <a:srgbClr val="000000"/>
                  </a:solidFill>
                  <a:latin typeface="Calibri" pitchFamily="34" charset="0"/>
                  <a:ea typeface="Microsoft YaHei"/>
                  <a:cs typeface="Microsoft YaHei"/>
                </a:rPr>
                <a:t>Вспоминаем то, </a:t>
              </a:r>
              <a:r>
                <a:rPr lang="ru-RU" sz="3600" dirty="0">
                  <a:solidFill>
                    <a:srgbClr val="000000"/>
                  </a:solidFill>
                  <a:latin typeface="Calibri" pitchFamily="34" charset="0"/>
                  <a:ea typeface="Microsoft YaHei"/>
                  <a:cs typeface="Microsoft YaHei"/>
                </a:rPr>
                <a:t>что знаем</a:t>
              </a:r>
            </a:p>
          </p:txBody>
        </p:sp>
        <p:pic>
          <p:nvPicPr>
            <p:cNvPr id="3080" name="Рисунок 5" descr="значки - думаю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42910" y="357166"/>
              <a:ext cx="642942" cy="630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32" name="Picture 8" descr="H:\Documents and Settings\Admin\Мои документы\Мои рисунки\Презентации\замок1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15074" y="2500306"/>
            <a:ext cx="2786050" cy="4127482"/>
          </a:xfrm>
          <a:prstGeom prst="rect">
            <a:avLst/>
          </a:prstGeom>
          <a:noFill/>
        </p:spPr>
      </p:pic>
      <p:pic>
        <p:nvPicPr>
          <p:cNvPr id="16" name="Рисунок 15" descr="корона желтая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5720" y="2556214"/>
            <a:ext cx="1143009" cy="857256"/>
          </a:xfrm>
          <a:prstGeom prst="rect">
            <a:avLst/>
          </a:prstGeom>
        </p:spPr>
      </p:pic>
      <p:pic>
        <p:nvPicPr>
          <p:cNvPr id="1034" name="Picture 10" descr="http://www.leehansen.com/clipart/Parties/Birthday/images/tiara-crown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7654" y="3714752"/>
            <a:ext cx="1221074" cy="789628"/>
          </a:xfrm>
          <a:prstGeom prst="rect">
            <a:avLst/>
          </a:prstGeom>
          <a:noFill/>
        </p:spPr>
      </p:pic>
      <p:pic>
        <p:nvPicPr>
          <p:cNvPr id="1037" name="Picture 13" descr="H:\Documents and Settings\Admin\Мои документы\Мои рисунки\Презентации\корона1.jpg"/>
          <p:cNvPicPr>
            <a:picLocks noChangeAspect="1" noChangeArrowheads="1"/>
          </p:cNvPicPr>
          <p:nvPr/>
        </p:nvPicPr>
        <p:blipFill>
          <a:blip r:embed="rId6" cstate="print"/>
          <a:srcRect l="2899" b="6400"/>
          <a:stretch>
            <a:fillRect/>
          </a:stretch>
        </p:blipFill>
        <p:spPr bwMode="auto">
          <a:xfrm>
            <a:off x="285719" y="4801852"/>
            <a:ext cx="1156957" cy="757515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TextBox 19"/>
          <p:cNvSpPr txBox="1"/>
          <p:nvPr/>
        </p:nvSpPr>
        <p:spPr>
          <a:xfrm>
            <a:off x="285720" y="857232"/>
            <a:ext cx="871543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2913"/>
            <a:r>
              <a:rPr lang="ru-RU" sz="2000" dirty="0" smtClean="0">
                <a:latin typeface="+mn-lt"/>
              </a:rPr>
              <a:t>Представьте себе большое орфографическое царство. Оно принадлежит трем сестрам: </a:t>
            </a:r>
            <a:r>
              <a:rPr lang="ru-RU" sz="2000" dirty="0" smtClean="0">
                <a:solidFill>
                  <a:srgbClr val="008A3E"/>
                </a:solidFill>
                <a:latin typeface="+mn-lt"/>
              </a:rPr>
              <a:t>орфограммам буквам согласных</a:t>
            </a:r>
            <a:r>
              <a:rPr lang="ru-RU" sz="2000" dirty="0" smtClean="0">
                <a:latin typeface="+mn-lt"/>
              </a:rPr>
              <a:t>. </a:t>
            </a:r>
          </a:p>
          <a:p>
            <a:pPr indent="442913"/>
            <a:r>
              <a:rPr lang="ru-RU" sz="2000" dirty="0" smtClean="0">
                <a:latin typeface="+mn-lt"/>
              </a:rPr>
              <a:t>Одна из них следила , чтобы на конце и в середине слова писалась нужная буква. Как называют эту орфограмму?</a:t>
            </a:r>
          </a:p>
          <a:p>
            <a:pPr indent="442913"/>
            <a:r>
              <a:rPr lang="ru-RU" sz="2000" dirty="0" smtClean="0">
                <a:latin typeface="+mn-lt"/>
              </a:rPr>
              <a:t>О чем заботилась вторая сестра-орфограмма?</a:t>
            </a:r>
            <a:endParaRPr lang="en-US" sz="2000" dirty="0" smtClean="0">
              <a:latin typeface="+mn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571604" y="2699089"/>
            <a:ext cx="48577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8A3E"/>
                </a:solidFill>
                <a:latin typeface="+mn-lt"/>
              </a:rPr>
              <a:t>Орфограмма буква парного согласного в корне слова  </a:t>
            </a:r>
            <a:r>
              <a:rPr lang="ru-RU" sz="2000" i="1" dirty="0" smtClean="0">
                <a:latin typeface="+mn-lt"/>
              </a:rPr>
              <a:t>замок сказка</a:t>
            </a:r>
            <a:endParaRPr lang="ru-RU" sz="2000" i="1" dirty="0">
              <a:latin typeface="+mn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500166" y="3808214"/>
            <a:ext cx="47149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8A3E"/>
                </a:solidFill>
                <a:latin typeface="+mn-lt"/>
              </a:rPr>
              <a:t>Орфограмма буква удвоенного согласного в корне слова  </a:t>
            </a:r>
            <a:r>
              <a:rPr lang="ru-RU" sz="2000" dirty="0" smtClean="0">
                <a:latin typeface="+mn-lt"/>
              </a:rPr>
              <a:t>Анна</a:t>
            </a:r>
            <a:endParaRPr lang="ru-RU" sz="2000" dirty="0">
              <a:latin typeface="+mn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785918" y="4873290"/>
            <a:ext cx="157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00B050"/>
                </a:solidFill>
                <a:latin typeface="+mn-lt"/>
              </a:rPr>
              <a:t>?</a:t>
            </a:r>
            <a:endParaRPr lang="ru-RU" sz="3600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42844" y="5534585"/>
            <a:ext cx="60007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+mn-lt"/>
              </a:rPr>
              <a:t>Чем занималась третья сестра? Кто были ее подданные? </a:t>
            </a:r>
          </a:p>
          <a:p>
            <a:r>
              <a:rPr lang="ru-RU" sz="2000" dirty="0" smtClean="0">
                <a:latin typeface="+mn-lt"/>
              </a:rPr>
              <a:t>Ответы на эти вопросы мы сможем получить на сегодняшнем уроке.</a:t>
            </a:r>
            <a:endParaRPr lang="ru-RU" sz="2000" dirty="0">
              <a:latin typeface="+mn-lt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4572000" y="4444662"/>
            <a:ext cx="214314" cy="0"/>
          </a:xfrm>
          <a:prstGeom prst="line">
            <a:avLst/>
          </a:prstGeom>
          <a:ln w="28575">
            <a:solidFill>
              <a:srgbClr val="008A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3600000" y="3304800"/>
            <a:ext cx="142876" cy="0"/>
          </a:xfrm>
          <a:prstGeom prst="line">
            <a:avLst/>
          </a:prstGeom>
          <a:ln w="28575">
            <a:solidFill>
              <a:srgbClr val="008A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4143372" y="3304800"/>
            <a:ext cx="142876" cy="0"/>
          </a:xfrm>
          <a:prstGeom prst="line">
            <a:avLst/>
          </a:prstGeom>
          <a:ln w="28575">
            <a:solidFill>
              <a:srgbClr val="008A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1285875" y="428625"/>
            <a:ext cx="7429500" cy="455613"/>
          </a:xfrm>
          <a:prstGeom prst="rect">
            <a:avLst/>
          </a:prstGeom>
          <a:solidFill>
            <a:srgbClr val="FFDA8F"/>
          </a:solidFill>
          <a:ln w="9360" cap="sq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600" dirty="0">
                <a:solidFill>
                  <a:srgbClr val="000000"/>
                </a:solidFill>
                <a:latin typeface="Calibri" pitchFamily="34" charset="0"/>
                <a:ea typeface="Microsoft YaHei"/>
                <a:cs typeface="Microsoft YaHei"/>
              </a:rPr>
              <a:t>Определяем основной вопрос урока</a:t>
            </a:r>
          </a:p>
        </p:txBody>
      </p:sp>
      <p:pic>
        <p:nvPicPr>
          <p:cNvPr id="6153" name="Рисунок 15" descr="значок новая тема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6913" y="357188"/>
            <a:ext cx="588962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714348" y="1142984"/>
            <a:ext cx="550072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sz="2400" dirty="0" smtClean="0">
                <a:latin typeface="+mj-lt"/>
              </a:rPr>
              <a:t>Прочитайте слова. Как они называются?</a:t>
            </a:r>
            <a:endParaRPr lang="ru-RU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1071538" y="5072074"/>
            <a:ext cx="725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000"/>
              </a:spcBef>
              <a:buFont typeface="Arial" pitchFamily="34" charset="0"/>
              <a:buChar char="•"/>
            </a:pPr>
            <a:endParaRPr lang="ru-RU" dirty="0"/>
          </a:p>
        </p:txBody>
      </p:sp>
      <p:pic>
        <p:nvPicPr>
          <p:cNvPr id="13" name="Рисунок 12" descr="Голубь весть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72198" y="1714488"/>
            <a:ext cx="2804238" cy="2071702"/>
          </a:xfrm>
          <a:prstGeom prst="rect">
            <a:avLst/>
          </a:prstGeom>
        </p:spPr>
      </p:pic>
      <p:sp>
        <p:nvSpPr>
          <p:cNvPr id="8" name="Содержимое 2"/>
          <p:cNvSpPr txBox="1">
            <a:spLocks/>
          </p:cNvSpPr>
          <p:nvPr/>
        </p:nvSpPr>
        <p:spPr bwMode="auto">
          <a:xfrm>
            <a:off x="428596" y="4286256"/>
            <a:ext cx="8358245" cy="2357454"/>
          </a:xfrm>
          <a:prstGeom prst="rect">
            <a:avLst/>
          </a:prstGeom>
          <a:solidFill>
            <a:srgbClr val="DED59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ru-RU" sz="2400" dirty="0" smtClean="0"/>
              <a:t>Что обозначает каждое слово?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Сравните произношение и написание слов. Какое различие вы заметили?</a:t>
            </a:r>
          </a:p>
          <a:p>
            <a:pPr>
              <a:spcBef>
                <a:spcPts val="1000"/>
              </a:spcBef>
              <a:buFont typeface="Arial" pitchFamily="34" charset="0"/>
              <a:buChar char="•"/>
            </a:pPr>
            <a:r>
              <a:rPr lang="ru-RU" sz="2400" dirty="0" smtClean="0"/>
              <a:t>Какой вопрос возникает?</a:t>
            </a:r>
          </a:p>
          <a:p>
            <a:pPr>
              <a:spcBef>
                <a:spcPts val="1000"/>
              </a:spcBef>
              <a:buFont typeface="Arial" pitchFamily="34" charset="0"/>
              <a:buChar char="•"/>
            </a:pPr>
            <a:r>
              <a:rPr lang="ru-RU" sz="2400" dirty="0" smtClean="0"/>
              <a:t>Сравните свою формулировку вопроса с авторской.</a:t>
            </a:r>
            <a:endParaRPr lang="ru-RU" sz="3200" b="1" dirty="0" smtClean="0">
              <a:solidFill>
                <a:srgbClr val="008A3E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85786" y="1891247"/>
            <a:ext cx="464347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ru-RU" sz="2400" i="1" dirty="0" smtClean="0">
                <a:latin typeface="+mj-lt"/>
              </a:rPr>
              <a:t>весть – [в</a:t>
            </a:r>
            <a:r>
              <a:rPr lang="ru-RU" sz="2800" b="1" i="1" baseline="30000" dirty="0" smtClean="0">
                <a:latin typeface="Bookman Old Style" pitchFamily="18" charset="0"/>
              </a:rPr>
              <a:t>,</a:t>
            </a:r>
            <a:r>
              <a:rPr lang="ru-RU" sz="2400" i="1" dirty="0" smtClean="0">
                <a:latin typeface="+mj-lt"/>
              </a:rPr>
              <a:t>э ́с</a:t>
            </a:r>
            <a:r>
              <a:rPr lang="ru-RU" sz="2800" b="1" i="1" baseline="30000" dirty="0" smtClean="0">
                <a:latin typeface="Bookman Old Style" pitchFamily="18" charset="0"/>
              </a:rPr>
              <a:t>,</a:t>
            </a:r>
            <a:r>
              <a:rPr lang="ru-RU" sz="2400" i="1" dirty="0" smtClean="0">
                <a:latin typeface="+mj-lt"/>
              </a:rPr>
              <a:t>т</a:t>
            </a:r>
            <a:r>
              <a:rPr lang="ru-RU" sz="2800" b="1" i="1" baseline="30000" dirty="0" smtClean="0">
                <a:latin typeface="Bookman Old Style" pitchFamily="18" charset="0"/>
              </a:rPr>
              <a:t>,</a:t>
            </a:r>
            <a:r>
              <a:rPr lang="ru-RU" sz="2800" i="1" dirty="0" smtClean="0">
                <a:latin typeface="Bookman Old Style" pitchFamily="18" charset="0"/>
              </a:rPr>
              <a:t>]</a:t>
            </a:r>
          </a:p>
          <a:p>
            <a:pPr lvl="1"/>
            <a:r>
              <a:rPr lang="ru-RU" sz="2400" i="1" dirty="0" smtClean="0">
                <a:latin typeface="+mj-lt"/>
              </a:rPr>
              <a:t>вестник –</a:t>
            </a:r>
            <a:r>
              <a:rPr lang="en-US" sz="2400" i="1" dirty="0" smtClean="0">
                <a:latin typeface="+mj-lt"/>
              </a:rPr>
              <a:t> </a:t>
            </a:r>
            <a:r>
              <a:rPr lang="ru-RU" sz="2400" i="1" dirty="0" smtClean="0">
                <a:latin typeface="+mj-lt"/>
              </a:rPr>
              <a:t>[в</a:t>
            </a:r>
            <a:r>
              <a:rPr lang="ru-RU" sz="2800" b="1" i="1" baseline="30000" dirty="0" smtClean="0">
                <a:latin typeface="Bookman Old Style" pitchFamily="18" charset="0"/>
              </a:rPr>
              <a:t>,</a:t>
            </a:r>
            <a:r>
              <a:rPr lang="ru-RU" sz="2400" i="1" dirty="0" smtClean="0">
                <a:latin typeface="+mj-lt"/>
              </a:rPr>
              <a:t>э </a:t>
            </a:r>
            <a:r>
              <a:rPr lang="ru-RU" sz="2800" i="1" dirty="0" smtClean="0">
                <a:latin typeface="+mj-lt"/>
              </a:rPr>
              <a:t>́</a:t>
            </a:r>
            <a:r>
              <a:rPr lang="ru-RU" sz="2400" i="1" dirty="0" smtClean="0">
                <a:latin typeface="+mj-lt"/>
              </a:rPr>
              <a:t>с</a:t>
            </a:r>
            <a:r>
              <a:rPr lang="ru-RU" sz="2800" b="1" i="1" baseline="30000" dirty="0" smtClean="0">
                <a:latin typeface="Bookman Old Style" pitchFamily="18" charset="0"/>
              </a:rPr>
              <a:t>,</a:t>
            </a:r>
            <a:r>
              <a:rPr lang="ru-RU" sz="2400" i="1" dirty="0" smtClean="0">
                <a:latin typeface="+mj-lt"/>
              </a:rPr>
              <a:t>н</a:t>
            </a:r>
            <a:r>
              <a:rPr lang="ru-RU" sz="2800" b="1" i="1" baseline="30000" dirty="0" smtClean="0">
                <a:latin typeface="Bookman Old Style" pitchFamily="18" charset="0"/>
              </a:rPr>
              <a:t>,</a:t>
            </a:r>
            <a:r>
              <a:rPr lang="ru-RU" sz="2400" i="1" dirty="0" smtClean="0">
                <a:latin typeface="+mj-lt"/>
              </a:rPr>
              <a:t>ик]</a:t>
            </a:r>
          </a:p>
          <a:p>
            <a:pPr lvl="1"/>
            <a:r>
              <a:rPr lang="ru-RU" sz="2400" i="1" dirty="0" smtClean="0">
                <a:latin typeface="+mj-lt"/>
              </a:rPr>
              <a:t>известный – [</a:t>
            </a:r>
            <a:r>
              <a:rPr lang="ru-RU" sz="2400" i="1" dirty="0" err="1" smtClean="0">
                <a:latin typeface="+mj-lt"/>
              </a:rPr>
              <a:t>изв</a:t>
            </a:r>
            <a:r>
              <a:rPr lang="ru-RU" sz="2800" b="1" i="1" baseline="30000" dirty="0" err="1" smtClean="0">
                <a:latin typeface="Bookman Old Style" pitchFamily="18" charset="0"/>
              </a:rPr>
              <a:t>,</a:t>
            </a:r>
            <a:r>
              <a:rPr lang="ru-RU" sz="2400" i="1" dirty="0" err="1" smtClean="0">
                <a:latin typeface="+mj-lt"/>
              </a:rPr>
              <a:t>э</a:t>
            </a:r>
            <a:r>
              <a:rPr lang="ru-RU" sz="2400" i="1" dirty="0" smtClean="0">
                <a:latin typeface="+mj-lt"/>
              </a:rPr>
              <a:t> ́</a:t>
            </a:r>
            <a:r>
              <a:rPr lang="ru-RU" sz="2400" i="1" dirty="0" err="1" smtClean="0">
                <a:latin typeface="+mj-lt"/>
              </a:rPr>
              <a:t>сный</a:t>
            </a:r>
            <a:r>
              <a:rPr lang="ru-RU" sz="2800" b="1" i="1" baseline="30000" dirty="0" smtClean="0">
                <a:latin typeface="Bookman Old Style" pitchFamily="18" charset="0"/>
              </a:rPr>
              <a:t>,</a:t>
            </a:r>
            <a:r>
              <a:rPr lang="ru-RU" sz="2400" i="1" dirty="0" smtClean="0">
                <a:latin typeface="+mj-lt"/>
              </a:rPr>
              <a:t>]</a:t>
            </a:r>
            <a:endParaRPr lang="ru-RU" sz="2400" dirty="0">
              <a:latin typeface="+mj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71472" y="5000636"/>
            <a:ext cx="821537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200" b="1" dirty="0" smtClean="0">
                <a:solidFill>
                  <a:srgbClr val="008A3E"/>
                </a:solidFill>
              </a:rPr>
              <a:t>Почему звук, который не произносится обозначается буквой на письме?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allAtOnce" animBg="1"/>
      <p:bldP spid="8" grpId="1" build="allAtOnce" animBg="1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71546"/>
            <a:ext cx="8472518" cy="2757493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smtClean="0"/>
              <a:t>Понаблюдайте за другими однокоренными словами. Есть ли в этих словах согласный звук, который не произносится?</a:t>
            </a:r>
          </a:p>
          <a:p>
            <a:pPr marL="0" indent="0">
              <a:buNone/>
            </a:pPr>
            <a:endParaRPr lang="ru-RU" sz="1000" dirty="0" smtClean="0"/>
          </a:p>
          <a:p>
            <a:pPr lvl="1">
              <a:buNone/>
            </a:pPr>
            <a:r>
              <a:rPr lang="ru-RU" sz="2400" i="1" dirty="0" smtClean="0">
                <a:latin typeface="Century" pitchFamily="18" charset="0"/>
              </a:rPr>
              <a:t>Ездить, езда, поезда,  наездник.</a:t>
            </a:r>
          </a:p>
          <a:p>
            <a:pPr lvl="1">
              <a:buNone/>
            </a:pPr>
            <a:r>
              <a:rPr lang="ru-RU" sz="2400" i="1" dirty="0" smtClean="0">
                <a:latin typeface="Century" pitchFamily="18" charset="0"/>
              </a:rPr>
              <a:t>Грусть, грустит, грустно, грустный.</a:t>
            </a:r>
          </a:p>
          <a:p>
            <a:pPr>
              <a:buNone/>
            </a:pPr>
            <a:endParaRPr lang="ru-RU" sz="1000" dirty="0" smtClean="0"/>
          </a:p>
          <a:p>
            <a:pPr>
              <a:buNone/>
            </a:pPr>
            <a:r>
              <a:rPr lang="ru-RU" sz="2400" dirty="0" smtClean="0"/>
              <a:t>Выпишите в один столбик слова, в которых согласный звук  произносится, а в другой те, в которых  не произносится.</a:t>
            </a:r>
            <a:endParaRPr lang="ru-RU" sz="2400" dirty="0"/>
          </a:p>
        </p:txBody>
      </p:sp>
      <p:grpSp>
        <p:nvGrpSpPr>
          <p:cNvPr id="4" name="Группа 4"/>
          <p:cNvGrpSpPr>
            <a:grpSpLocks/>
          </p:cNvGrpSpPr>
          <p:nvPr/>
        </p:nvGrpSpPr>
        <p:grpSpPr bwMode="auto">
          <a:xfrm>
            <a:off x="214282" y="285728"/>
            <a:ext cx="8786813" cy="714375"/>
            <a:chOff x="142844" y="285728"/>
            <a:chExt cx="8786874" cy="714331"/>
          </a:xfrm>
        </p:grpSpPr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785786" y="428604"/>
              <a:ext cx="8143932" cy="455594"/>
            </a:xfrm>
            <a:prstGeom prst="rect">
              <a:avLst/>
            </a:prstGeom>
            <a:solidFill>
              <a:srgbClr val="FFDA8F"/>
            </a:solidFill>
            <a:ln w="9360" cap="sq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ru-RU" sz="3200" dirty="0">
                  <a:solidFill>
                    <a:srgbClr val="000000"/>
                  </a:solidFill>
                  <a:latin typeface="Calibri" pitchFamily="34" charset="0"/>
                  <a:ea typeface="Microsoft YaHei"/>
                  <a:cs typeface="Microsoft YaHei"/>
                </a:rPr>
                <a:t>Решаем проблему, открываем новые знания</a:t>
              </a:r>
            </a:p>
          </p:txBody>
        </p:sp>
        <p:pic>
          <p:nvPicPr>
            <p:cNvPr id="6" name="Рисунок 6" descr="значки - идея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2844" y="285728"/>
              <a:ext cx="728476" cy="714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" name="Содержимое 2"/>
          <p:cNvSpPr txBox="1">
            <a:spLocks/>
          </p:cNvSpPr>
          <p:nvPr/>
        </p:nvSpPr>
        <p:spPr bwMode="auto">
          <a:xfrm>
            <a:off x="285751" y="4214818"/>
            <a:ext cx="8715405" cy="1643074"/>
          </a:xfrm>
          <a:prstGeom prst="rect">
            <a:avLst/>
          </a:prstGeom>
          <a:solidFill>
            <a:srgbClr val="DED59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+mj-lt"/>
              </a:rPr>
              <a:t>Какие звуки не произносятся в словах второго столбика?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+mj-lt"/>
              </a:rPr>
              <a:t>Как можно назвать эти согласные?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+mj-lt"/>
              </a:rPr>
              <a:t>Почему звуки </a:t>
            </a:r>
            <a:r>
              <a:rPr lang="en-US" sz="2400" dirty="0" smtClean="0">
                <a:latin typeface="+mj-lt"/>
              </a:rPr>
              <a:t>[</a:t>
            </a:r>
            <a:r>
              <a:rPr lang="ru-RU" sz="2400" dirty="0" smtClean="0">
                <a:latin typeface="+mj-lt"/>
              </a:rPr>
              <a:t>т</a:t>
            </a:r>
            <a:r>
              <a:rPr lang="en-US" sz="2400" dirty="0" smtClean="0">
                <a:latin typeface="+mj-lt"/>
              </a:rPr>
              <a:t>]</a:t>
            </a:r>
            <a:r>
              <a:rPr lang="ru-RU" sz="3200" dirty="0" smtClean="0">
                <a:latin typeface="+mj-lt"/>
              </a:rPr>
              <a:t> </a:t>
            </a:r>
            <a:r>
              <a:rPr lang="ru-RU" sz="2400" dirty="0" smtClean="0">
                <a:latin typeface="+mj-lt"/>
              </a:rPr>
              <a:t>и </a:t>
            </a:r>
            <a:r>
              <a:rPr lang="en-US" sz="2400" dirty="0" smtClean="0">
                <a:latin typeface="+mj-lt"/>
              </a:rPr>
              <a:t>[</a:t>
            </a:r>
            <a:r>
              <a:rPr lang="ru-RU" sz="2400" dirty="0" err="1" smtClean="0">
                <a:latin typeface="+mj-lt"/>
              </a:rPr>
              <a:t>д</a:t>
            </a:r>
            <a:r>
              <a:rPr lang="en-US" sz="2400" dirty="0" smtClean="0">
                <a:latin typeface="+mj-lt"/>
              </a:rPr>
              <a:t>]</a:t>
            </a:r>
            <a:r>
              <a:rPr lang="ru-RU" sz="2800" dirty="0" smtClean="0">
                <a:latin typeface="+mj-lt"/>
              </a:rPr>
              <a:t> </a:t>
            </a:r>
            <a:r>
              <a:rPr lang="ru-RU" sz="2400" dirty="0" smtClean="0">
                <a:latin typeface="+mj-lt"/>
              </a:rPr>
              <a:t>не произносятся? </a:t>
            </a:r>
          </a:p>
          <a:p>
            <a:r>
              <a:rPr lang="ru-RU" sz="2000" i="1" dirty="0" smtClean="0">
                <a:latin typeface="+mj-lt"/>
              </a:rPr>
              <a:t>Подсказка: подчеркните буквы, которые находятся рядом с буквами </a:t>
            </a:r>
            <a:r>
              <a:rPr lang="ru-RU" sz="2000" dirty="0" smtClean="0">
                <a:latin typeface="+mj-lt"/>
              </a:rPr>
              <a:t>т </a:t>
            </a:r>
            <a:r>
              <a:rPr lang="ru-RU" sz="2000" i="1" dirty="0" smtClean="0">
                <a:latin typeface="+mj-lt"/>
              </a:rPr>
              <a:t>и</a:t>
            </a:r>
            <a:r>
              <a:rPr lang="ru-RU" sz="2000" dirty="0" smtClean="0">
                <a:latin typeface="+mj-lt"/>
              </a:rPr>
              <a:t> д</a:t>
            </a:r>
            <a:r>
              <a:rPr lang="ru-RU" sz="2000" i="1" dirty="0" smtClean="0">
                <a:latin typeface="+mj-lt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endParaRPr lang="ru-RU" sz="2400" dirty="0">
              <a:latin typeface="+mj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785786" y="1643064"/>
          <a:ext cx="5715040" cy="235744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787824"/>
                <a:gridCol w="2927216"/>
              </a:tblGrid>
              <a:tr h="471488">
                <a:tc>
                  <a:txBody>
                    <a:bodyPr/>
                    <a:lstStyle/>
                    <a:p>
                      <a:r>
                        <a:rPr lang="ru-RU" sz="2400" b="0" i="1" dirty="0" smtClean="0">
                          <a:solidFill>
                            <a:schemeClr val="tx1"/>
                          </a:solidFill>
                          <a:latin typeface="Century" pitchFamily="18" charset="0"/>
                          <a:cs typeface="Calibri" pitchFamily="34" charset="0"/>
                        </a:rPr>
                        <a:t>ездить</a:t>
                      </a:r>
                      <a:endParaRPr lang="ru-RU" sz="2400" b="0" i="1" dirty="0">
                        <a:solidFill>
                          <a:schemeClr val="tx1"/>
                        </a:solidFill>
                        <a:latin typeface="Century" pitchFamily="18" charset="0"/>
                        <a:cs typeface="Calibri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i="1" dirty="0" smtClean="0">
                          <a:solidFill>
                            <a:schemeClr val="tx1"/>
                          </a:solidFill>
                          <a:latin typeface="Century" pitchFamily="18" charset="0"/>
                          <a:cs typeface="Calibri" pitchFamily="34" charset="0"/>
                        </a:rPr>
                        <a:t>наез</a:t>
                      </a:r>
                      <a:r>
                        <a:rPr lang="ru-RU" sz="2400" b="1" i="1" dirty="0" smtClean="0">
                          <a:solidFill>
                            <a:srgbClr val="008A3E"/>
                          </a:solidFill>
                          <a:latin typeface="Century" pitchFamily="18" charset="0"/>
                          <a:cs typeface="Calibri" pitchFamily="34" charset="0"/>
                        </a:rPr>
                        <a:t>д</a:t>
                      </a:r>
                      <a:r>
                        <a:rPr lang="ru-RU" sz="2400" b="0" i="1" dirty="0" smtClean="0">
                          <a:solidFill>
                            <a:schemeClr val="tx1"/>
                          </a:solidFill>
                          <a:latin typeface="Century" pitchFamily="18" charset="0"/>
                          <a:cs typeface="Calibri" pitchFamily="34" charset="0"/>
                        </a:rPr>
                        <a:t>ник</a:t>
                      </a:r>
                      <a:endParaRPr lang="ru-RU" sz="2400" b="0" i="1" dirty="0">
                        <a:solidFill>
                          <a:schemeClr val="tx1"/>
                        </a:solidFill>
                        <a:latin typeface="Century" pitchFamily="18" charset="0"/>
                        <a:cs typeface="Calibri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71488">
                <a:tc>
                  <a:txBody>
                    <a:bodyPr/>
                    <a:lstStyle/>
                    <a:p>
                      <a:r>
                        <a:rPr lang="ru-RU" sz="2400" b="0" i="1" dirty="0" smtClean="0">
                          <a:solidFill>
                            <a:schemeClr val="tx1"/>
                          </a:solidFill>
                          <a:latin typeface="Century" pitchFamily="18" charset="0"/>
                          <a:cs typeface="Calibri" pitchFamily="34" charset="0"/>
                        </a:rPr>
                        <a:t>езда</a:t>
                      </a:r>
                      <a:endParaRPr lang="ru-RU" sz="2400" b="0" i="1" dirty="0">
                        <a:solidFill>
                          <a:schemeClr val="tx1"/>
                        </a:solidFill>
                        <a:latin typeface="Century" pitchFamily="18" charset="0"/>
                        <a:cs typeface="Calibri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i="1" dirty="0" smtClean="0">
                          <a:solidFill>
                            <a:schemeClr val="tx1"/>
                          </a:solidFill>
                          <a:latin typeface="Century" pitchFamily="18" charset="0"/>
                          <a:cs typeface="Calibri" pitchFamily="34" charset="0"/>
                        </a:rPr>
                        <a:t>грус</a:t>
                      </a:r>
                      <a:r>
                        <a:rPr lang="ru-RU" sz="2400" b="1" i="1" dirty="0" smtClean="0">
                          <a:solidFill>
                            <a:srgbClr val="008A3E"/>
                          </a:solidFill>
                          <a:latin typeface="Century" pitchFamily="18" charset="0"/>
                          <a:cs typeface="Calibri" pitchFamily="34" charset="0"/>
                        </a:rPr>
                        <a:t>т</a:t>
                      </a:r>
                      <a:r>
                        <a:rPr lang="ru-RU" sz="2400" i="1" dirty="0" smtClean="0">
                          <a:solidFill>
                            <a:schemeClr val="tx1"/>
                          </a:solidFill>
                          <a:latin typeface="Century" pitchFamily="18" charset="0"/>
                          <a:cs typeface="Calibri" pitchFamily="34" charset="0"/>
                        </a:rPr>
                        <a:t>но</a:t>
                      </a:r>
                      <a:endParaRPr lang="ru-RU" sz="2400" i="1" dirty="0">
                        <a:solidFill>
                          <a:schemeClr val="tx1"/>
                        </a:solidFill>
                        <a:latin typeface="Century" pitchFamily="18" charset="0"/>
                        <a:cs typeface="Calibri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71488">
                <a:tc>
                  <a:txBody>
                    <a:bodyPr/>
                    <a:lstStyle/>
                    <a:p>
                      <a:r>
                        <a:rPr lang="ru-RU" sz="2400" i="1" dirty="0" smtClean="0">
                          <a:solidFill>
                            <a:schemeClr val="tx1"/>
                          </a:solidFill>
                          <a:latin typeface="Century" pitchFamily="18" charset="0"/>
                          <a:cs typeface="Calibri" pitchFamily="34" charset="0"/>
                        </a:rPr>
                        <a:t>поезда</a:t>
                      </a:r>
                      <a:endParaRPr lang="ru-RU" sz="2400" i="1" dirty="0">
                        <a:solidFill>
                          <a:schemeClr val="tx1"/>
                        </a:solidFill>
                        <a:latin typeface="Century" pitchFamily="18" charset="0"/>
                        <a:cs typeface="Calibri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i="1" dirty="0" smtClean="0">
                          <a:solidFill>
                            <a:schemeClr val="tx1"/>
                          </a:solidFill>
                          <a:latin typeface="Century" pitchFamily="18" charset="0"/>
                          <a:cs typeface="Calibri" pitchFamily="34" charset="0"/>
                        </a:rPr>
                        <a:t>грус</a:t>
                      </a:r>
                      <a:r>
                        <a:rPr lang="ru-RU" sz="2400" b="1" i="1" dirty="0" smtClean="0">
                          <a:solidFill>
                            <a:srgbClr val="008A3E"/>
                          </a:solidFill>
                          <a:latin typeface="Century" pitchFamily="18" charset="0"/>
                          <a:cs typeface="Calibri" pitchFamily="34" charset="0"/>
                        </a:rPr>
                        <a:t>т</a:t>
                      </a:r>
                      <a:r>
                        <a:rPr lang="ru-RU" sz="2400" i="1" dirty="0" smtClean="0">
                          <a:solidFill>
                            <a:schemeClr val="tx1"/>
                          </a:solidFill>
                          <a:latin typeface="Century" pitchFamily="18" charset="0"/>
                          <a:cs typeface="Calibri" pitchFamily="34" charset="0"/>
                        </a:rPr>
                        <a:t>ный</a:t>
                      </a:r>
                      <a:endParaRPr lang="ru-RU" sz="2400" i="1" dirty="0">
                        <a:solidFill>
                          <a:schemeClr val="tx1"/>
                        </a:solidFill>
                        <a:latin typeface="Century" pitchFamily="18" charset="0"/>
                        <a:cs typeface="Calibri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71488">
                <a:tc>
                  <a:txBody>
                    <a:bodyPr/>
                    <a:lstStyle/>
                    <a:p>
                      <a:r>
                        <a:rPr lang="ru-RU" sz="2400" i="1" dirty="0" smtClean="0">
                          <a:solidFill>
                            <a:schemeClr val="tx1"/>
                          </a:solidFill>
                          <a:latin typeface="Century" pitchFamily="18" charset="0"/>
                          <a:cs typeface="Calibri" pitchFamily="34" charset="0"/>
                        </a:rPr>
                        <a:t>грусть</a:t>
                      </a:r>
                      <a:endParaRPr lang="ru-RU" sz="2400" i="1" dirty="0">
                        <a:solidFill>
                          <a:schemeClr val="tx1"/>
                        </a:solidFill>
                        <a:latin typeface="Century" pitchFamily="18" charset="0"/>
                        <a:cs typeface="Calibri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i="1" dirty="0">
                        <a:solidFill>
                          <a:schemeClr val="tx1"/>
                        </a:solidFill>
                        <a:latin typeface="Century" pitchFamily="18" charset="0"/>
                        <a:cs typeface="Calibri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71488">
                <a:tc>
                  <a:txBody>
                    <a:bodyPr/>
                    <a:lstStyle/>
                    <a:p>
                      <a:r>
                        <a:rPr lang="ru-RU" sz="2400" i="1" dirty="0" smtClean="0">
                          <a:solidFill>
                            <a:schemeClr val="tx1"/>
                          </a:solidFill>
                          <a:latin typeface="Century" pitchFamily="18" charset="0"/>
                          <a:cs typeface="Calibri" pitchFamily="34" charset="0"/>
                        </a:rPr>
                        <a:t>грустит</a:t>
                      </a:r>
                      <a:endParaRPr lang="ru-RU" sz="2400" i="1" dirty="0">
                        <a:solidFill>
                          <a:schemeClr val="tx1"/>
                        </a:solidFill>
                        <a:latin typeface="Century" pitchFamily="18" charset="0"/>
                        <a:cs typeface="Calibri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i="1" dirty="0">
                        <a:solidFill>
                          <a:schemeClr val="tx1"/>
                        </a:solidFill>
                        <a:latin typeface="Century" pitchFamily="18" charset="0"/>
                        <a:cs typeface="Calibri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0" y="4643446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8A3E"/>
                </a:solidFill>
                <a:latin typeface="+mj-lt"/>
              </a:rPr>
              <a:t>Сделайте вывод: </a:t>
            </a:r>
          </a:p>
          <a:p>
            <a:pPr algn="ctr"/>
            <a:r>
              <a:rPr lang="ru-RU" sz="2800" b="1" dirty="0" smtClean="0">
                <a:solidFill>
                  <a:srgbClr val="008A3E"/>
                </a:solidFill>
                <a:latin typeface="+mj-lt"/>
              </a:rPr>
              <a:t>Какие звуки могут быть непроизносимыми и почему</a:t>
            </a:r>
            <a:r>
              <a:rPr lang="ru-RU" sz="3600" b="1" dirty="0" smtClean="0">
                <a:solidFill>
                  <a:srgbClr val="008A3E"/>
                </a:solidFill>
                <a:latin typeface="+mj-lt"/>
              </a:rPr>
              <a:t>?</a:t>
            </a:r>
            <a:endParaRPr lang="ru-RU" sz="3600" dirty="0">
              <a:solidFill>
                <a:srgbClr val="008A3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4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9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uiExpand="1" build="allAtOnce" animBg="1"/>
      <p:bldP spid="7" grpId="1" build="allAtOnce" animBg="1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857220" y="357166"/>
            <a:ext cx="8143875" cy="455622"/>
          </a:xfrm>
          <a:prstGeom prst="rect">
            <a:avLst/>
          </a:prstGeom>
          <a:solidFill>
            <a:srgbClr val="FFDA8F"/>
          </a:solidFill>
          <a:ln w="9360" cap="sq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dirty="0">
                <a:solidFill>
                  <a:srgbClr val="000000"/>
                </a:solidFill>
                <a:latin typeface="Calibri" pitchFamily="34" charset="0"/>
                <a:ea typeface="Microsoft YaHei"/>
                <a:cs typeface="Microsoft YaHei"/>
              </a:rPr>
              <a:t>Решаем проблему, открываем новые знания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00063" y="2000240"/>
            <a:ext cx="8215312" cy="3214694"/>
          </a:xfrm>
          <a:prstGeom prst="roundRect">
            <a:avLst/>
          </a:prstGeom>
          <a:solidFill>
            <a:srgbClr val="FFE6B3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86003"/>
            <a:ext cx="8229600" cy="2686055"/>
          </a:xfrm>
        </p:spPr>
        <p:txBody>
          <a:bodyPr/>
          <a:lstStyle/>
          <a:p>
            <a:pPr marL="0" indent="363538">
              <a:buNone/>
            </a:pPr>
            <a:r>
              <a:rPr lang="ru-RU" sz="2400" dirty="0" smtClean="0"/>
              <a:t>В русском языке много слов, в которых рядом находятся три согласных звука, например  </a:t>
            </a:r>
            <a:r>
              <a:rPr lang="en-US" sz="2400" dirty="0" smtClean="0"/>
              <a:t>[</a:t>
            </a:r>
            <a:r>
              <a:rPr lang="ru-RU" sz="2400" dirty="0" err="1" smtClean="0"/>
              <a:t>стн</a:t>
            </a:r>
            <a:r>
              <a:rPr lang="en-US" sz="2400" dirty="0" smtClean="0"/>
              <a:t>]</a:t>
            </a:r>
            <a:r>
              <a:rPr lang="ru-RU" sz="2400" dirty="0" smtClean="0"/>
              <a:t>, </a:t>
            </a:r>
            <a:r>
              <a:rPr lang="en-US" sz="2400" dirty="0" smtClean="0"/>
              <a:t>[</a:t>
            </a:r>
            <a:r>
              <a:rPr lang="ru-RU" sz="2400" dirty="0" err="1" smtClean="0"/>
              <a:t>здн</a:t>
            </a:r>
            <a:r>
              <a:rPr lang="en-US" sz="2400" dirty="0" smtClean="0"/>
              <a:t>]</a:t>
            </a:r>
            <a:r>
              <a:rPr lang="ru-RU" sz="2400" dirty="0" smtClean="0"/>
              <a:t> и другие. Один согласный звук из трех (средний) в потоке речи не произносится. Такие согласные звуки называют непроизносимыми. Непроизносимыми чаще всего являются звуки </a:t>
            </a:r>
            <a:r>
              <a:rPr lang="en-US" sz="2400" dirty="0" smtClean="0"/>
              <a:t>[</a:t>
            </a:r>
            <a:r>
              <a:rPr lang="ru-RU" sz="2400" dirty="0" smtClean="0"/>
              <a:t>т</a:t>
            </a:r>
            <a:r>
              <a:rPr lang="en-US" sz="2400" dirty="0" smtClean="0"/>
              <a:t>]</a:t>
            </a:r>
            <a:r>
              <a:rPr lang="ru-RU" sz="2400" dirty="0" smtClean="0"/>
              <a:t> и </a:t>
            </a:r>
            <a:r>
              <a:rPr lang="en-US" sz="2400" dirty="0" smtClean="0"/>
              <a:t>[</a:t>
            </a:r>
            <a:r>
              <a:rPr lang="ru-RU" sz="2400" dirty="0" err="1" smtClean="0"/>
              <a:t>д</a:t>
            </a:r>
            <a:r>
              <a:rPr lang="en-US" sz="2400" dirty="0" smtClean="0"/>
              <a:t>]</a:t>
            </a:r>
            <a:r>
              <a:rPr lang="ru-RU" sz="2400" i="1" dirty="0" smtClean="0"/>
              <a:t>, </a:t>
            </a:r>
            <a:r>
              <a:rPr lang="ru-RU" sz="2400" dirty="0" smtClean="0"/>
              <a:t>но могут быть и другие звуки </a:t>
            </a:r>
          </a:p>
          <a:p>
            <a:pPr indent="20638">
              <a:buFontTx/>
              <a:buChar char="-"/>
            </a:pPr>
            <a:endParaRPr lang="ru-RU" sz="2000" dirty="0" smtClean="0"/>
          </a:p>
        </p:txBody>
      </p:sp>
      <p:pic>
        <p:nvPicPr>
          <p:cNvPr id="6" name="Рисунок 6" descr="значки - идея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85728"/>
            <a:ext cx="642941" cy="63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14314" y="4429132"/>
            <a:ext cx="8501090" cy="2246769"/>
          </a:xfrm>
          <a:prstGeom prst="rect">
            <a:avLst/>
          </a:prstGeom>
          <a:solidFill>
            <a:srgbClr val="DED592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sz="2000" dirty="0" smtClean="0"/>
              <a:t>Как вы думаете, почему надо писать букву непроизносимого согласного?</a:t>
            </a:r>
          </a:p>
          <a:p>
            <a:pPr>
              <a:buNone/>
            </a:pPr>
            <a:r>
              <a:rPr lang="ru-RU" sz="2000" dirty="0" smtClean="0"/>
              <a:t> </a:t>
            </a:r>
          </a:p>
          <a:p>
            <a:pPr>
              <a:buNone/>
            </a:pPr>
            <a:r>
              <a:rPr lang="ru-RU" sz="2000" dirty="0" smtClean="0"/>
              <a:t>Можно ли проверить написание букв там, где есть непроизносимые  согласные известным вам способом?</a:t>
            </a:r>
          </a:p>
          <a:p>
            <a:pPr>
              <a:buNone/>
            </a:pPr>
            <a:r>
              <a:rPr lang="ru-RU" sz="2000" dirty="0" smtClean="0"/>
              <a:t>Найдите, среди однокоренных слов в каждом ряду проверочные слова. Почему они являются проверочными?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142985"/>
            <a:ext cx="9001156" cy="642942"/>
          </a:xfrm>
        </p:spPr>
        <p:txBody>
          <a:bodyPr/>
          <a:lstStyle/>
          <a:p>
            <a:pPr>
              <a:buNone/>
            </a:pPr>
            <a:r>
              <a:rPr lang="ru-RU" sz="2400" dirty="0" smtClean="0"/>
              <a:t>Прочитайте слова каждого ряда.</a:t>
            </a:r>
            <a:r>
              <a:rPr lang="en-US" sz="2400" dirty="0" smtClean="0"/>
              <a:t> </a:t>
            </a:r>
            <a:r>
              <a:rPr lang="ru-RU" sz="2400" dirty="0" smtClean="0"/>
              <a:t>Найдите слова, в которых есть непроизносимые согласные звуки. Назовите эти звуки. 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/>
          </a:p>
        </p:txBody>
      </p:sp>
      <p:pic>
        <p:nvPicPr>
          <p:cNvPr id="24580" name="Picture 4" descr="http://semena8.myjino.ru/bibl/Vrediteli/img/7/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2285992"/>
            <a:ext cx="1887460" cy="1500198"/>
          </a:xfrm>
          <a:prstGeom prst="rect">
            <a:avLst/>
          </a:prstGeom>
          <a:noFill/>
        </p:spPr>
      </p:pic>
      <p:pic>
        <p:nvPicPr>
          <p:cNvPr id="24582" name="Picture 6" descr="http://www.how-to-draw-funny-cartoons.com/image-files/cartoon-spaceship-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78" y="2285992"/>
            <a:ext cx="2038332" cy="145372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42844" y="2285992"/>
            <a:ext cx="2500330" cy="1214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sz="2400" dirty="0" smtClean="0">
                <a:latin typeface="+mj-lt"/>
              </a:rPr>
              <a:t>капуста, </a:t>
            </a:r>
            <a:endParaRPr lang="en-US" sz="2400" dirty="0" smtClean="0">
              <a:latin typeface="+mj-lt"/>
            </a:endParaRPr>
          </a:p>
          <a:p>
            <a:pPr>
              <a:buNone/>
            </a:pPr>
            <a:r>
              <a:rPr lang="ru-RU" sz="2400" dirty="0" smtClean="0">
                <a:latin typeface="+mj-lt"/>
              </a:rPr>
              <a:t>капустный (лист) капустница</a:t>
            </a:r>
          </a:p>
        </p:txBody>
      </p:sp>
      <p:grpSp>
        <p:nvGrpSpPr>
          <p:cNvPr id="12" name="Группа 4"/>
          <p:cNvGrpSpPr>
            <a:grpSpLocks/>
          </p:cNvGrpSpPr>
          <p:nvPr/>
        </p:nvGrpSpPr>
        <p:grpSpPr bwMode="auto">
          <a:xfrm>
            <a:off x="214282" y="285728"/>
            <a:ext cx="8786813" cy="714375"/>
            <a:chOff x="142844" y="285728"/>
            <a:chExt cx="8786874" cy="714331"/>
          </a:xfrm>
        </p:grpSpPr>
        <p:sp>
          <p:nvSpPr>
            <p:cNvPr id="13" name="Text Box 4"/>
            <p:cNvSpPr txBox="1">
              <a:spLocks noChangeArrowheads="1"/>
            </p:cNvSpPr>
            <p:nvPr/>
          </p:nvSpPr>
          <p:spPr bwMode="auto">
            <a:xfrm>
              <a:off x="785786" y="428604"/>
              <a:ext cx="8143932" cy="455594"/>
            </a:xfrm>
            <a:prstGeom prst="rect">
              <a:avLst/>
            </a:prstGeom>
            <a:solidFill>
              <a:srgbClr val="FFDA8F"/>
            </a:solidFill>
            <a:ln w="9360" cap="sq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ru-RU" sz="3200" dirty="0">
                  <a:solidFill>
                    <a:srgbClr val="000000"/>
                  </a:solidFill>
                  <a:latin typeface="Calibri" pitchFamily="34" charset="0"/>
                  <a:ea typeface="Microsoft YaHei"/>
                  <a:cs typeface="Microsoft YaHei"/>
                </a:rPr>
                <a:t>Решаем проблему, открываем новые знания</a:t>
              </a:r>
            </a:p>
          </p:txBody>
        </p:sp>
        <p:pic>
          <p:nvPicPr>
            <p:cNvPr id="14" name="Рисунок 6" descr="значки - идея.jp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42844" y="285728"/>
              <a:ext cx="728476" cy="714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5" name="Прямоугольник 14"/>
          <p:cNvSpPr/>
          <p:nvPr/>
        </p:nvSpPr>
        <p:spPr>
          <a:xfrm>
            <a:off x="4572000" y="2214554"/>
            <a:ext cx="235743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prstClr val="black"/>
                </a:solidFill>
                <a:latin typeface="+mj-lt"/>
              </a:rPr>
              <a:t>звезда, звезды, звездочка</a:t>
            </a:r>
          </a:p>
          <a:p>
            <a:pPr lvl="0"/>
            <a:r>
              <a:rPr lang="ru-RU" sz="2400" dirty="0" smtClean="0">
                <a:solidFill>
                  <a:prstClr val="black"/>
                </a:solidFill>
                <a:latin typeface="+mj-lt"/>
              </a:rPr>
              <a:t>звездный</a:t>
            </a:r>
          </a:p>
          <a:p>
            <a:pPr lvl="0"/>
            <a:r>
              <a:rPr lang="ru-RU" sz="2400" dirty="0" smtClean="0">
                <a:solidFill>
                  <a:prstClr val="black"/>
                </a:solidFill>
                <a:latin typeface="+mj-lt"/>
              </a:rPr>
              <a:t>звездолет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85720" y="5000636"/>
            <a:ext cx="821537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8A3E"/>
                </a:solidFill>
                <a:latin typeface="+mj-lt"/>
              </a:rPr>
              <a:t>Сформулируйте правило:</a:t>
            </a:r>
          </a:p>
          <a:p>
            <a:pPr algn="ctr"/>
            <a:r>
              <a:rPr lang="ru-RU" sz="2800" b="1" dirty="0" smtClean="0">
                <a:solidFill>
                  <a:srgbClr val="008A3E"/>
                </a:solidFill>
                <a:latin typeface="+mj-lt"/>
              </a:rPr>
              <a:t>как правильно записать непроизносимый согласный звук?</a:t>
            </a:r>
            <a:endParaRPr lang="ru-RU" sz="2800" b="1" dirty="0">
              <a:solidFill>
                <a:srgbClr val="008A3E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 animBg="1"/>
      <p:bldP spid="8" grpId="1" uiExpand="1" build="allAtOnce" animBg="1"/>
      <p:bldP spid="7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428596" y="1546259"/>
            <a:ext cx="8286779" cy="4357702"/>
          </a:xfrm>
          <a:prstGeom prst="roundRect">
            <a:avLst/>
          </a:prstGeom>
          <a:solidFill>
            <a:srgbClr val="FFE6B3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57242" y="1903433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smtClean="0"/>
              <a:t>Чтобы не ошибиться в написании слова с непроизносимым согласным звуком в корне, надо подобрать такое проверочное однокоренное слово, чтобы этот звук оказался перед гласным и стал произносимым.</a:t>
            </a:r>
          </a:p>
          <a:p>
            <a:pPr marL="0" indent="0">
              <a:buNone/>
            </a:pPr>
            <a:r>
              <a:rPr lang="ru-RU" sz="2400" dirty="0" smtClean="0"/>
              <a:t>Обозначение на письме непроизносимого согласного – это орфограмма.</a:t>
            </a:r>
          </a:p>
          <a:p>
            <a:pPr marL="800100" lvl="2" indent="0">
              <a:buNone/>
            </a:pPr>
            <a:r>
              <a:rPr lang="ru-RU" i="1" dirty="0" smtClean="0"/>
              <a:t>Местный – место</a:t>
            </a:r>
          </a:p>
          <a:p>
            <a:pPr marL="800100" lvl="2" indent="0">
              <a:buNone/>
            </a:pPr>
            <a:r>
              <a:rPr lang="ru-RU" i="1" dirty="0" smtClean="0"/>
              <a:t>Честный – (нет) чести</a:t>
            </a:r>
          </a:p>
          <a:p>
            <a:pPr marL="800100" lvl="2" indent="0">
              <a:buNone/>
            </a:pPr>
            <a:r>
              <a:rPr lang="ru-RU" i="1" dirty="0" smtClean="0"/>
              <a:t>Вестник – вести</a:t>
            </a:r>
          </a:p>
        </p:txBody>
      </p:sp>
      <p:pic>
        <p:nvPicPr>
          <p:cNvPr id="4" name="Рисунок 7" descr="значки - сравниваем с автором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5" y="214313"/>
            <a:ext cx="811213" cy="76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928688" y="428625"/>
            <a:ext cx="7786687" cy="455613"/>
          </a:xfrm>
          <a:prstGeom prst="rect">
            <a:avLst/>
          </a:prstGeom>
          <a:solidFill>
            <a:srgbClr val="FFDA8F"/>
          </a:solidFill>
          <a:ln w="9360" cap="sq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dirty="0">
                <a:solidFill>
                  <a:srgbClr val="000000"/>
                </a:solidFill>
                <a:latin typeface="Calibri" pitchFamily="34" charset="0"/>
                <a:ea typeface="Microsoft YaHei"/>
                <a:cs typeface="Microsoft YaHei"/>
              </a:rPr>
              <a:t>Сравниваем свой вывод с авторским</a:t>
            </a:r>
          </a:p>
        </p:txBody>
      </p:sp>
      <p:sp>
        <p:nvSpPr>
          <p:cNvPr id="7" name="Дуга 6"/>
          <p:cNvSpPr/>
          <p:nvPr/>
        </p:nvSpPr>
        <p:spPr>
          <a:xfrm rot="18688207">
            <a:off x="1487321" y="4197646"/>
            <a:ext cx="854004" cy="999971"/>
          </a:xfrm>
          <a:prstGeom prst="arc">
            <a:avLst>
              <a:gd name="adj1" fmla="val 16213313"/>
              <a:gd name="adj2" fmla="val 498855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2000232" y="4637346"/>
            <a:ext cx="214314" cy="0"/>
          </a:xfrm>
          <a:prstGeom prst="line">
            <a:avLst/>
          </a:prstGeom>
          <a:ln w="28575">
            <a:solidFill>
              <a:srgbClr val="008A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571868" y="4618077"/>
            <a:ext cx="142876" cy="0"/>
          </a:xfrm>
          <a:prstGeom prst="line">
            <a:avLst/>
          </a:prstGeom>
          <a:ln w="28575">
            <a:solidFill>
              <a:srgbClr val="008A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Группа 23"/>
          <p:cNvGrpSpPr/>
          <p:nvPr/>
        </p:nvGrpSpPr>
        <p:grpSpPr>
          <a:xfrm>
            <a:off x="3714744" y="4618077"/>
            <a:ext cx="142876" cy="51744"/>
            <a:chOff x="2643174" y="4286256"/>
            <a:chExt cx="142876" cy="5174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>
              <a:off x="2643174" y="4286256"/>
              <a:ext cx="142876" cy="0"/>
            </a:xfrm>
            <a:prstGeom prst="line">
              <a:avLst/>
            </a:prstGeom>
            <a:ln w="28575">
              <a:solidFill>
                <a:srgbClr val="008A3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>
              <a:off x="2643174" y="4338000"/>
              <a:ext cx="142876" cy="0"/>
            </a:xfrm>
            <a:prstGeom prst="line">
              <a:avLst/>
            </a:prstGeom>
            <a:ln w="28575">
              <a:solidFill>
                <a:srgbClr val="008A3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Группа 24"/>
          <p:cNvGrpSpPr/>
          <p:nvPr/>
        </p:nvGrpSpPr>
        <p:grpSpPr>
          <a:xfrm>
            <a:off x="3571868" y="5495027"/>
            <a:ext cx="142876" cy="51744"/>
            <a:chOff x="2643174" y="4286256"/>
            <a:chExt cx="142876" cy="51744"/>
          </a:xfrm>
        </p:grpSpPr>
        <p:cxnSp>
          <p:nvCxnSpPr>
            <p:cNvPr id="26" name="Прямая соединительная линия 25"/>
            <p:cNvCxnSpPr/>
            <p:nvPr/>
          </p:nvCxnSpPr>
          <p:spPr>
            <a:xfrm>
              <a:off x="2643174" y="4286256"/>
              <a:ext cx="142876" cy="0"/>
            </a:xfrm>
            <a:prstGeom prst="line">
              <a:avLst/>
            </a:prstGeom>
            <a:ln w="28575">
              <a:solidFill>
                <a:srgbClr val="008A3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>
              <a:off x="2643174" y="4338000"/>
              <a:ext cx="142876" cy="0"/>
            </a:xfrm>
            <a:prstGeom prst="line">
              <a:avLst/>
            </a:prstGeom>
            <a:ln w="28575">
              <a:solidFill>
                <a:srgbClr val="008A3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Группа 27"/>
          <p:cNvGrpSpPr/>
          <p:nvPr/>
        </p:nvGrpSpPr>
        <p:grpSpPr>
          <a:xfrm>
            <a:off x="4357686" y="5065974"/>
            <a:ext cx="142876" cy="51744"/>
            <a:chOff x="2643174" y="4286256"/>
            <a:chExt cx="142876" cy="51744"/>
          </a:xfrm>
        </p:grpSpPr>
        <p:cxnSp>
          <p:nvCxnSpPr>
            <p:cNvPr id="29" name="Прямая соединительная линия 28"/>
            <p:cNvCxnSpPr/>
            <p:nvPr/>
          </p:nvCxnSpPr>
          <p:spPr>
            <a:xfrm>
              <a:off x="2643174" y="4286256"/>
              <a:ext cx="142876" cy="0"/>
            </a:xfrm>
            <a:prstGeom prst="line">
              <a:avLst/>
            </a:prstGeom>
            <a:ln w="28575">
              <a:solidFill>
                <a:srgbClr val="008A3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>
              <a:off x="2643174" y="4338000"/>
              <a:ext cx="142876" cy="0"/>
            </a:xfrm>
            <a:prstGeom prst="line">
              <a:avLst/>
            </a:prstGeom>
            <a:ln w="28575">
              <a:solidFill>
                <a:srgbClr val="008A3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4" name="Прямая соединительная линия 33"/>
          <p:cNvCxnSpPr/>
          <p:nvPr/>
        </p:nvCxnSpPr>
        <p:spPr>
          <a:xfrm>
            <a:off x="4143372" y="5065974"/>
            <a:ext cx="142876" cy="0"/>
          </a:xfrm>
          <a:prstGeom prst="line">
            <a:avLst/>
          </a:prstGeom>
          <a:ln w="28575">
            <a:solidFill>
              <a:srgbClr val="008A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3428992" y="5475333"/>
            <a:ext cx="142876" cy="0"/>
          </a:xfrm>
          <a:prstGeom prst="line">
            <a:avLst/>
          </a:prstGeom>
          <a:ln w="28575">
            <a:solidFill>
              <a:srgbClr val="008A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1928794" y="5065974"/>
            <a:ext cx="214314" cy="0"/>
          </a:xfrm>
          <a:prstGeom prst="line">
            <a:avLst/>
          </a:prstGeom>
          <a:ln w="28575">
            <a:solidFill>
              <a:srgbClr val="008A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1928794" y="5494602"/>
            <a:ext cx="214314" cy="0"/>
          </a:xfrm>
          <a:prstGeom prst="line">
            <a:avLst/>
          </a:prstGeom>
          <a:ln w="28575">
            <a:solidFill>
              <a:srgbClr val="008A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Дуга 37"/>
          <p:cNvSpPr/>
          <p:nvPr/>
        </p:nvSpPr>
        <p:spPr>
          <a:xfrm rot="18688207">
            <a:off x="1528656" y="4658105"/>
            <a:ext cx="614358" cy="658550"/>
          </a:xfrm>
          <a:prstGeom prst="arc">
            <a:avLst>
              <a:gd name="adj1" fmla="val 15018441"/>
              <a:gd name="adj2" fmla="val 1520101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9" name="Дуга 38"/>
          <p:cNvSpPr/>
          <p:nvPr/>
        </p:nvSpPr>
        <p:spPr>
          <a:xfrm rot="18688207">
            <a:off x="1466459" y="5145142"/>
            <a:ext cx="710358" cy="802280"/>
          </a:xfrm>
          <a:prstGeom prst="arc">
            <a:avLst>
              <a:gd name="adj1" fmla="val 16213313"/>
              <a:gd name="adj2" fmla="val 498855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0" name="Дуга 39"/>
          <p:cNvSpPr/>
          <p:nvPr/>
        </p:nvSpPr>
        <p:spPr>
          <a:xfrm rot="18688207">
            <a:off x="2856429" y="5125228"/>
            <a:ext cx="716497" cy="701515"/>
          </a:xfrm>
          <a:prstGeom prst="arc">
            <a:avLst>
              <a:gd name="adj1" fmla="val 15415454"/>
              <a:gd name="adj2" fmla="val 1156142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" name="Дуга 40"/>
          <p:cNvSpPr/>
          <p:nvPr/>
        </p:nvSpPr>
        <p:spPr>
          <a:xfrm rot="18688207">
            <a:off x="3053317" y="4279475"/>
            <a:ext cx="821396" cy="896681"/>
          </a:xfrm>
          <a:prstGeom prst="arc">
            <a:avLst>
              <a:gd name="adj1" fmla="val 16213313"/>
              <a:gd name="adj2" fmla="val 498855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2" name="Дуга 41"/>
          <p:cNvSpPr/>
          <p:nvPr/>
        </p:nvSpPr>
        <p:spPr>
          <a:xfrm rot="18688207">
            <a:off x="3689882" y="4750328"/>
            <a:ext cx="621228" cy="595035"/>
          </a:xfrm>
          <a:prstGeom prst="arc">
            <a:avLst>
              <a:gd name="adj1" fmla="val 16051569"/>
              <a:gd name="adj2" fmla="val 1075108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Группа 34"/>
          <p:cNvGrpSpPr/>
          <p:nvPr/>
        </p:nvGrpSpPr>
        <p:grpSpPr>
          <a:xfrm>
            <a:off x="285720" y="5414031"/>
            <a:ext cx="8643998" cy="1443969"/>
            <a:chOff x="214282" y="5434426"/>
            <a:chExt cx="8643998" cy="1443969"/>
          </a:xfrm>
        </p:grpSpPr>
        <p:grpSp>
          <p:nvGrpSpPr>
            <p:cNvPr id="18" name="Группа 17"/>
            <p:cNvGrpSpPr/>
            <p:nvPr/>
          </p:nvGrpSpPr>
          <p:grpSpPr>
            <a:xfrm>
              <a:off x="214282" y="5434426"/>
              <a:ext cx="8643998" cy="1137846"/>
              <a:chOff x="214282" y="6000768"/>
              <a:chExt cx="8643998" cy="1015663"/>
            </a:xfrm>
          </p:grpSpPr>
          <p:sp>
            <p:nvSpPr>
              <p:cNvPr id="19" name="Скругленный прямоугольник 18"/>
              <p:cNvSpPr/>
              <p:nvPr/>
            </p:nvSpPr>
            <p:spPr>
              <a:xfrm>
                <a:off x="214282" y="6000768"/>
                <a:ext cx="8643998" cy="928670"/>
              </a:xfrm>
              <a:prstGeom prst="roundRect">
                <a:avLst/>
              </a:prstGeom>
              <a:solidFill>
                <a:srgbClr val="FFE6B3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20" name="Прямоугольник 19"/>
              <p:cNvSpPr/>
              <p:nvPr/>
            </p:nvSpPr>
            <p:spPr>
              <a:xfrm>
                <a:off x="357158" y="6000768"/>
                <a:ext cx="8358246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None/>
                </a:pPr>
                <a:r>
                  <a:rPr lang="ru-RU" sz="2000" dirty="0" smtClean="0">
                    <a:latin typeface="+mn-lt"/>
                  </a:rPr>
                  <a:t>3. Пишу слово.</a:t>
                </a:r>
              </a:p>
              <a:p>
                <a:pPr>
                  <a:buNone/>
                </a:pPr>
                <a:r>
                  <a:rPr lang="ru-RU" sz="2000" dirty="0" smtClean="0">
                    <a:latin typeface="+mn-lt"/>
                  </a:rPr>
                  <a:t>4. Проверяю написание: обозначаю орфограмму.</a:t>
                </a:r>
              </a:p>
              <a:p>
                <a:pPr>
                  <a:buNone/>
                </a:pPr>
                <a:r>
                  <a:rPr lang="ru-RU" sz="2000" dirty="0" smtClean="0">
                    <a:latin typeface="+mn-lt"/>
                  </a:rPr>
                  <a:t>Гигантский - гиганты</a:t>
                </a:r>
              </a:p>
            </p:txBody>
          </p:sp>
        </p:grpSp>
        <p:sp>
          <p:nvSpPr>
            <p:cNvPr id="11" name="Дуга 10"/>
            <p:cNvSpPr/>
            <p:nvPr/>
          </p:nvSpPr>
          <p:spPr>
            <a:xfrm rot="18688207">
              <a:off x="411503" y="6019353"/>
              <a:ext cx="821396" cy="896681"/>
            </a:xfrm>
            <a:prstGeom prst="arc">
              <a:avLst>
                <a:gd name="adj1" fmla="val 16213313"/>
                <a:gd name="adj2" fmla="val 498855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1" name="Дуга 20"/>
            <p:cNvSpPr/>
            <p:nvPr/>
          </p:nvSpPr>
          <p:spPr>
            <a:xfrm rot="18688207">
              <a:off x="411503" y="6019356"/>
              <a:ext cx="821396" cy="896681"/>
            </a:xfrm>
            <a:prstGeom prst="arc">
              <a:avLst>
                <a:gd name="adj1" fmla="val 16213313"/>
                <a:gd name="adj2" fmla="val 498855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7" name="Дуга 26"/>
            <p:cNvSpPr/>
            <p:nvPr/>
          </p:nvSpPr>
          <p:spPr>
            <a:xfrm rot="18688207">
              <a:off x="1767433" y="6014192"/>
              <a:ext cx="821396" cy="896681"/>
            </a:xfrm>
            <a:prstGeom prst="arc">
              <a:avLst>
                <a:gd name="adj1" fmla="val 15965874"/>
                <a:gd name="adj2" fmla="val 498855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cxnSp>
          <p:nvCxnSpPr>
            <p:cNvPr id="28" name="Прямая соединительная линия 27"/>
            <p:cNvCxnSpPr/>
            <p:nvPr/>
          </p:nvCxnSpPr>
          <p:spPr>
            <a:xfrm>
              <a:off x="2357422" y="6357958"/>
              <a:ext cx="142876" cy="0"/>
            </a:xfrm>
            <a:prstGeom prst="line">
              <a:avLst/>
            </a:prstGeom>
            <a:ln w="28575">
              <a:solidFill>
                <a:srgbClr val="008A3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9" name="Группа 28"/>
            <p:cNvGrpSpPr/>
            <p:nvPr/>
          </p:nvGrpSpPr>
          <p:grpSpPr>
            <a:xfrm>
              <a:off x="2500298" y="6357958"/>
              <a:ext cx="142876" cy="51744"/>
              <a:chOff x="2643174" y="4286256"/>
              <a:chExt cx="142876" cy="51744"/>
            </a:xfrm>
          </p:grpSpPr>
          <p:cxnSp>
            <p:nvCxnSpPr>
              <p:cNvPr id="30" name="Прямая соединительная линия 29"/>
              <p:cNvCxnSpPr/>
              <p:nvPr/>
            </p:nvCxnSpPr>
            <p:spPr>
              <a:xfrm>
                <a:off x="2643174" y="4286256"/>
                <a:ext cx="142876" cy="0"/>
              </a:xfrm>
              <a:prstGeom prst="line">
                <a:avLst/>
              </a:prstGeom>
              <a:ln w="28575">
                <a:solidFill>
                  <a:srgbClr val="008A3E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Прямая соединительная линия 30"/>
              <p:cNvCxnSpPr/>
              <p:nvPr/>
            </p:nvCxnSpPr>
            <p:spPr>
              <a:xfrm>
                <a:off x="2643174" y="4338000"/>
                <a:ext cx="142876" cy="0"/>
              </a:xfrm>
              <a:prstGeom prst="line">
                <a:avLst/>
              </a:prstGeom>
              <a:ln w="28575">
                <a:solidFill>
                  <a:srgbClr val="008A3E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3"/>
            <a:ext cx="9144000" cy="5500725"/>
          </a:xfrm>
        </p:spPr>
        <p:txBody>
          <a:bodyPr/>
          <a:lstStyle/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785813" y="428625"/>
            <a:ext cx="8215312" cy="500063"/>
          </a:xfrm>
          <a:prstGeom prst="rect">
            <a:avLst/>
          </a:prstGeom>
          <a:solidFill>
            <a:srgbClr val="FFDA8F"/>
          </a:solidFill>
          <a:ln w="9360" cap="sq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>
                <a:solidFill>
                  <a:srgbClr val="000000"/>
                </a:solidFill>
                <a:latin typeface="Calibri" pitchFamily="34" charset="0"/>
                <a:ea typeface="Microsoft YaHei"/>
                <a:cs typeface="Microsoft YaHei"/>
              </a:rPr>
              <a:t>Применяем новые знания. Развиваем умения</a:t>
            </a:r>
          </a:p>
        </p:txBody>
      </p:sp>
      <p:pic>
        <p:nvPicPr>
          <p:cNvPr id="5" name="Рисунок 6" descr="значки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50" y="285750"/>
            <a:ext cx="725488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4" name="Группа 13"/>
          <p:cNvGrpSpPr/>
          <p:nvPr/>
        </p:nvGrpSpPr>
        <p:grpSpPr>
          <a:xfrm>
            <a:off x="214282" y="1408341"/>
            <a:ext cx="8643998" cy="714380"/>
            <a:chOff x="214282" y="6000768"/>
            <a:chExt cx="8643998" cy="714380"/>
          </a:xfrm>
        </p:grpSpPr>
        <p:sp>
          <p:nvSpPr>
            <p:cNvPr id="13" name="Скругленный прямоугольник 12"/>
            <p:cNvSpPr/>
            <p:nvPr/>
          </p:nvSpPr>
          <p:spPr>
            <a:xfrm>
              <a:off x="214282" y="6000768"/>
              <a:ext cx="8643998" cy="714380"/>
            </a:xfrm>
            <a:prstGeom prst="roundRect">
              <a:avLst/>
            </a:prstGeom>
            <a:solidFill>
              <a:srgbClr val="FFE6B3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357158" y="6000768"/>
              <a:ext cx="835824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lvl="0" indent="-342900">
                <a:spcBef>
                  <a:spcPct val="20000"/>
                </a:spcBef>
              </a:pPr>
              <a:r>
                <a:rPr lang="ru-RU" sz="2000" dirty="0" smtClean="0">
                  <a:solidFill>
                    <a:prstClr val="black"/>
                  </a:solidFill>
                  <a:latin typeface="Calibri"/>
                </a:rPr>
                <a:t>1. Произношу слово. Слушаю, есть ли рядом несколько согласных звуков. Например: лесной – звуки  </a:t>
              </a:r>
              <a:r>
                <a:rPr lang="en-US" sz="2000" dirty="0" smtClean="0">
                  <a:solidFill>
                    <a:prstClr val="black"/>
                  </a:solidFill>
                  <a:latin typeface="Calibri"/>
                </a:rPr>
                <a:t>[</a:t>
              </a:r>
              <a:r>
                <a:rPr lang="ru-RU" sz="2000" dirty="0" err="1" smtClean="0">
                  <a:solidFill>
                    <a:prstClr val="black"/>
                  </a:solidFill>
                  <a:latin typeface="Calibri"/>
                </a:rPr>
                <a:t>сн</a:t>
              </a:r>
              <a:r>
                <a:rPr lang="en-US" sz="2000" dirty="0" smtClean="0">
                  <a:solidFill>
                    <a:prstClr val="black"/>
                  </a:solidFill>
                  <a:latin typeface="Calibri"/>
                </a:rPr>
                <a:t>]</a:t>
              </a:r>
              <a:r>
                <a:rPr lang="ru-RU" sz="2000" dirty="0" smtClean="0">
                  <a:solidFill>
                    <a:prstClr val="black"/>
                  </a:solidFill>
                  <a:latin typeface="Calibri"/>
                </a:rPr>
                <a:t>, гигантский – звуки </a:t>
              </a:r>
              <a:r>
                <a:rPr lang="en-US" sz="2000" dirty="0" smtClean="0">
                  <a:solidFill>
                    <a:prstClr val="black"/>
                  </a:solidFill>
                  <a:latin typeface="Calibri"/>
                </a:rPr>
                <a:t>[</a:t>
              </a:r>
              <a:r>
                <a:rPr lang="ru-RU" sz="2000" dirty="0" err="1" smtClean="0">
                  <a:solidFill>
                    <a:prstClr val="black"/>
                  </a:solidFill>
                  <a:latin typeface="Calibri"/>
                </a:rPr>
                <a:t>нск</a:t>
              </a:r>
              <a:r>
                <a:rPr lang="en-US" sz="2000" dirty="0" smtClean="0">
                  <a:solidFill>
                    <a:prstClr val="black"/>
                  </a:solidFill>
                  <a:latin typeface="Calibri"/>
                </a:rPr>
                <a:t>]</a:t>
              </a:r>
              <a:endParaRPr lang="ru-RU" sz="2000" dirty="0" smtClean="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214282" y="2479911"/>
            <a:ext cx="8643998" cy="2362124"/>
            <a:chOff x="285720" y="6000765"/>
            <a:chExt cx="8572560" cy="3291862"/>
          </a:xfrm>
        </p:grpSpPr>
        <p:sp>
          <p:nvSpPr>
            <p:cNvPr id="16" name="Скругленный прямоугольник 15"/>
            <p:cNvSpPr/>
            <p:nvPr/>
          </p:nvSpPr>
          <p:spPr>
            <a:xfrm>
              <a:off x="285720" y="6000765"/>
              <a:ext cx="8572560" cy="3291862"/>
            </a:xfrm>
            <a:prstGeom prst="roundRect">
              <a:avLst/>
            </a:prstGeom>
            <a:solidFill>
              <a:srgbClr val="FFE6B3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500034" y="6103638"/>
              <a:ext cx="8358246" cy="30746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>
                <a:spcBef>
                  <a:spcPct val="20000"/>
                </a:spcBef>
              </a:pPr>
              <a:r>
                <a:rPr lang="ru-RU" sz="2000" dirty="0" smtClean="0">
                  <a:latin typeface="+mj-lt"/>
                </a:rPr>
                <a:t>2. Проверяю, есть ли в этих словах непроизносимый согласный звук. Для этого </a:t>
              </a:r>
              <a:r>
                <a:rPr lang="ru-RU" sz="2000" dirty="0" smtClean="0">
                  <a:solidFill>
                    <a:srgbClr val="008A3E"/>
                  </a:solidFill>
                  <a:latin typeface="+mj-lt"/>
                </a:rPr>
                <a:t>изменяю слово или подбираю однокоренное проверочное слово, чтобы после согласного стоял гласный</a:t>
              </a:r>
              <a:r>
                <a:rPr lang="ru-RU" sz="2000" dirty="0" smtClean="0">
                  <a:solidFill>
                    <a:srgbClr val="00B050"/>
                  </a:solidFill>
                  <a:latin typeface="+mj-lt"/>
                </a:rPr>
                <a:t>.</a:t>
              </a:r>
            </a:p>
            <a:p>
              <a:pPr indent="-342900">
                <a:lnSpc>
                  <a:spcPts val="1700"/>
                </a:lnSpc>
                <a:spcBef>
                  <a:spcPts val="0"/>
                </a:spcBef>
              </a:pPr>
              <a:r>
                <a:rPr lang="ru-RU" sz="1600" dirty="0" smtClean="0">
                  <a:latin typeface="+mj-lt"/>
                </a:rPr>
                <a:t>     </a:t>
              </a:r>
              <a:r>
                <a:rPr lang="en-US" sz="1600" dirty="0" smtClean="0">
                  <a:latin typeface="+mj-lt"/>
                </a:rPr>
                <a:t>[</a:t>
              </a:r>
              <a:r>
                <a:rPr lang="ru-RU" sz="1600" dirty="0" err="1" smtClean="0">
                  <a:latin typeface="+mj-lt"/>
                </a:rPr>
                <a:t>сн</a:t>
              </a:r>
              <a:r>
                <a:rPr lang="en-US" sz="1600" dirty="0" smtClean="0">
                  <a:latin typeface="+mj-lt"/>
                </a:rPr>
                <a:t>]</a:t>
              </a:r>
            </a:p>
            <a:p>
              <a:pPr indent="-342900">
                <a:lnSpc>
                  <a:spcPts val="16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ru-RU" sz="2000" dirty="0" smtClean="0">
                  <a:latin typeface="+mj-lt"/>
                </a:rPr>
                <a:t>Лесной леса, лесистый. Непроизносимого согласного звука нет. Пишем</a:t>
              </a:r>
            </a:p>
            <a:p>
              <a:pPr indent="-342900">
                <a:lnSpc>
                  <a:spcPts val="2000"/>
                </a:lnSpc>
                <a:spcBef>
                  <a:spcPts val="600"/>
                </a:spcBef>
                <a:spcAft>
                  <a:spcPts val="0"/>
                </a:spcAft>
              </a:pPr>
              <a:r>
                <a:rPr lang="ru-RU" sz="2000" dirty="0" smtClean="0">
                  <a:latin typeface="+mj-lt"/>
                </a:rPr>
                <a:t>лесной. </a:t>
              </a:r>
              <a:endParaRPr lang="en-US" sz="2000" dirty="0" smtClean="0">
                <a:latin typeface="+mj-lt"/>
              </a:endParaRPr>
            </a:p>
            <a:p>
              <a:pPr marL="342900" indent="-342900">
                <a:lnSpc>
                  <a:spcPts val="1500"/>
                </a:lnSpc>
                <a:spcBef>
                  <a:spcPct val="20000"/>
                </a:spcBef>
              </a:pPr>
              <a:r>
                <a:rPr lang="ru-RU" sz="1600" dirty="0" smtClean="0">
                  <a:latin typeface="+mj-lt"/>
                </a:rPr>
                <a:t>         </a:t>
              </a:r>
              <a:r>
                <a:rPr lang="en-US" sz="1600" dirty="0" smtClean="0">
                  <a:latin typeface="+mj-lt"/>
                </a:rPr>
                <a:t>[</a:t>
              </a:r>
              <a:r>
                <a:rPr lang="ru-RU" sz="1600" dirty="0" err="1" smtClean="0">
                  <a:latin typeface="+mj-lt"/>
                </a:rPr>
                <a:t>нск</a:t>
              </a:r>
              <a:r>
                <a:rPr lang="en-US" sz="1600" dirty="0" smtClean="0">
                  <a:latin typeface="+mj-lt"/>
                </a:rPr>
                <a:t>]</a:t>
              </a:r>
              <a:endParaRPr lang="ru-RU" sz="1600" dirty="0" smtClean="0">
                <a:latin typeface="+mj-lt"/>
              </a:endParaRPr>
            </a:p>
            <a:p>
              <a:pPr marL="342900" indent="-342900">
                <a:lnSpc>
                  <a:spcPts val="1500"/>
                </a:lnSpc>
                <a:spcBef>
                  <a:spcPts val="0"/>
                </a:spcBef>
              </a:pPr>
              <a:r>
                <a:rPr lang="ru-RU" sz="2000" dirty="0" smtClean="0">
                  <a:latin typeface="+mj-lt"/>
                </a:rPr>
                <a:t>Гигантский – гиганты. Появился звук </a:t>
              </a:r>
              <a:r>
                <a:rPr lang="en-US" sz="2000" dirty="0" smtClean="0">
                  <a:latin typeface="+mj-lt"/>
                </a:rPr>
                <a:t>[</a:t>
              </a:r>
              <a:r>
                <a:rPr lang="ru-RU" sz="2000" dirty="0" smtClean="0">
                  <a:latin typeface="+mj-lt"/>
                </a:rPr>
                <a:t>т</a:t>
              </a:r>
              <a:r>
                <a:rPr lang="en-US" sz="2000" dirty="0" smtClean="0">
                  <a:latin typeface="+mj-lt"/>
                </a:rPr>
                <a:t>]</a:t>
              </a:r>
              <a:r>
                <a:rPr lang="ru-RU" sz="2000" dirty="0" smtClean="0">
                  <a:latin typeface="+mj-lt"/>
                </a:rPr>
                <a:t>. Надо писать гигантский. </a:t>
              </a:r>
              <a:endParaRPr lang="ru-RU" sz="2000" dirty="0" smtClean="0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22" name="Прямоугольник 21"/>
          <p:cNvSpPr/>
          <p:nvPr/>
        </p:nvSpPr>
        <p:spPr>
          <a:xfrm>
            <a:off x="0" y="1357298"/>
            <a:ext cx="91439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ru-RU" sz="2400" dirty="0" smtClean="0">
                <a:solidFill>
                  <a:prstClr val="black"/>
                </a:solidFill>
                <a:latin typeface="Calibri"/>
              </a:rPr>
              <a:t>По какому признаку будете находить орфограмму букву непроизносимого согласного в слове?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0" y="3100328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ru-RU" sz="2400" dirty="0" smtClean="0">
                <a:solidFill>
                  <a:prstClr val="black"/>
                </a:solidFill>
                <a:latin typeface="Calibri"/>
              </a:rPr>
              <a:t>Как действовать дальше? Что для этого нужно сделать?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-32" y="5715016"/>
            <a:ext cx="91440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ru-RU" sz="2400" dirty="0" smtClean="0">
                <a:solidFill>
                  <a:prstClr val="black"/>
                </a:solidFill>
                <a:latin typeface="Calibri"/>
              </a:rPr>
              <a:t>Как обозначить орфограмму.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2" grpId="1"/>
      <p:bldP spid="23" grpId="0"/>
      <p:bldP spid="23" grpId="1"/>
      <p:bldP spid="26" grpId="0"/>
      <p:bldP spid="26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115328" cy="3000396"/>
          </a:xfrm>
        </p:spPr>
        <p:txBody>
          <a:bodyPr/>
          <a:lstStyle/>
          <a:p>
            <a:pPr marL="0" indent="442913">
              <a:buNone/>
            </a:pPr>
            <a:r>
              <a:rPr lang="ru-RU" sz="2400" dirty="0" smtClean="0"/>
              <a:t>Пользуясь инструкцией, определите, какую букву вы напишите на месте пропуска. Почему? </a:t>
            </a:r>
          </a:p>
          <a:p>
            <a:pPr marL="0" indent="442913">
              <a:buNone/>
            </a:pPr>
            <a:r>
              <a:rPr lang="ru-RU" sz="2400" dirty="0" smtClean="0"/>
              <a:t>Спишите, обозначь орфограмму.</a:t>
            </a:r>
          </a:p>
          <a:p>
            <a:pPr marL="0" indent="442913">
              <a:buNone/>
            </a:pPr>
            <a:endParaRPr lang="ru-RU" sz="2400" dirty="0" smtClean="0"/>
          </a:p>
          <a:p>
            <a:pPr lvl="2">
              <a:buNone/>
            </a:pPr>
            <a:r>
              <a:rPr lang="ru-RU" i="1" dirty="0" smtClean="0"/>
              <a:t>Тростинка – </a:t>
            </a:r>
            <a:r>
              <a:rPr lang="ru-RU" i="1" dirty="0" err="1" smtClean="0"/>
              <a:t>трос_ник</a:t>
            </a:r>
            <a:endParaRPr lang="ru-RU" i="1" dirty="0" smtClean="0"/>
          </a:p>
          <a:p>
            <a:pPr lvl="2">
              <a:buNone/>
            </a:pPr>
            <a:r>
              <a:rPr lang="ru-RU" i="1" dirty="0" smtClean="0"/>
              <a:t>Солнышко – </a:t>
            </a:r>
            <a:r>
              <a:rPr lang="ru-RU" i="1" dirty="0" err="1" smtClean="0"/>
              <a:t>со_нце</a:t>
            </a:r>
            <a:endParaRPr lang="ru-RU" i="1" dirty="0" smtClean="0"/>
          </a:p>
          <a:p>
            <a:pPr lvl="2">
              <a:buNone/>
            </a:pPr>
            <a:r>
              <a:rPr lang="ru-RU" i="1" dirty="0" smtClean="0"/>
              <a:t>Власти – </a:t>
            </a:r>
            <a:r>
              <a:rPr lang="ru-RU" i="1" dirty="0" err="1" smtClean="0"/>
              <a:t>влас_ный</a:t>
            </a:r>
            <a:r>
              <a:rPr lang="ru-RU" i="1" dirty="0" smtClean="0"/>
              <a:t> </a:t>
            </a:r>
          </a:p>
          <a:p>
            <a:pPr lvl="2">
              <a:buNone/>
            </a:pPr>
            <a:r>
              <a:rPr lang="ru-RU" i="1" dirty="0" smtClean="0"/>
              <a:t>Прелести – </a:t>
            </a:r>
            <a:r>
              <a:rPr lang="ru-RU" i="1" dirty="0" err="1" smtClean="0"/>
              <a:t>прелес_ный</a:t>
            </a:r>
            <a:endParaRPr lang="ru-RU" i="1" dirty="0"/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785813" y="428625"/>
            <a:ext cx="8215312" cy="500063"/>
          </a:xfrm>
          <a:prstGeom prst="rect">
            <a:avLst/>
          </a:prstGeom>
          <a:solidFill>
            <a:srgbClr val="FFDA8F"/>
          </a:solidFill>
          <a:ln w="9360" cap="sq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>
                <a:solidFill>
                  <a:srgbClr val="000000"/>
                </a:solidFill>
                <a:latin typeface="Calibri" pitchFamily="34" charset="0"/>
                <a:ea typeface="Microsoft YaHei"/>
                <a:cs typeface="Microsoft YaHei"/>
              </a:rPr>
              <a:t>Применяем новые знания. Развиваем умения</a:t>
            </a:r>
          </a:p>
        </p:txBody>
      </p:sp>
      <p:pic>
        <p:nvPicPr>
          <p:cNvPr id="10" name="Рисунок 6" descr="значки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50" y="285750"/>
            <a:ext cx="725488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6" name="Группа 45"/>
          <p:cNvGrpSpPr/>
          <p:nvPr/>
        </p:nvGrpSpPr>
        <p:grpSpPr>
          <a:xfrm>
            <a:off x="1071538" y="2714620"/>
            <a:ext cx="4572000" cy="3011518"/>
            <a:chOff x="1214414" y="4143380"/>
            <a:chExt cx="4572000" cy="3011518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1214414" y="4143380"/>
              <a:ext cx="4572000" cy="22510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2">
                <a:lnSpc>
                  <a:spcPct val="150000"/>
                </a:lnSpc>
                <a:buNone/>
              </a:pPr>
              <a:r>
                <a:rPr lang="ru-RU" sz="2400" i="1" dirty="0" smtClean="0">
                  <a:latin typeface="+mj-lt"/>
                </a:rPr>
                <a:t>Трос</a:t>
              </a:r>
              <a:r>
                <a:rPr lang="ru-RU" sz="2400" i="1" dirty="0" smtClean="0">
                  <a:solidFill>
                    <a:srgbClr val="00B050"/>
                  </a:solidFill>
                  <a:latin typeface="+mj-lt"/>
                </a:rPr>
                <a:t>т</a:t>
              </a:r>
              <a:r>
                <a:rPr lang="ru-RU" sz="2400" i="1" dirty="0" smtClean="0">
                  <a:latin typeface="+mj-lt"/>
                </a:rPr>
                <a:t>инка – трос</a:t>
              </a:r>
              <a:r>
                <a:rPr lang="ru-RU" sz="2400" i="1" dirty="0" smtClean="0">
                  <a:solidFill>
                    <a:srgbClr val="00B050"/>
                  </a:solidFill>
                  <a:latin typeface="+mj-lt"/>
                </a:rPr>
                <a:t>т</a:t>
              </a:r>
              <a:r>
                <a:rPr lang="ru-RU" sz="2400" i="1" dirty="0" smtClean="0">
                  <a:latin typeface="+mj-lt"/>
                </a:rPr>
                <a:t>ник</a:t>
              </a:r>
            </a:p>
            <a:p>
              <a:pPr lvl="2">
                <a:lnSpc>
                  <a:spcPct val="150000"/>
                </a:lnSpc>
                <a:buNone/>
              </a:pPr>
              <a:r>
                <a:rPr lang="ru-RU" sz="2400" i="1" dirty="0" smtClean="0">
                  <a:latin typeface="+mj-lt"/>
                </a:rPr>
                <a:t>Со</a:t>
              </a:r>
              <a:r>
                <a:rPr lang="ru-RU" sz="2400" i="1" dirty="0" smtClean="0">
                  <a:solidFill>
                    <a:srgbClr val="00B050"/>
                  </a:solidFill>
                  <a:latin typeface="+mj-lt"/>
                </a:rPr>
                <a:t>л</a:t>
              </a:r>
              <a:r>
                <a:rPr lang="ru-RU" sz="2400" i="1" dirty="0" smtClean="0">
                  <a:latin typeface="+mj-lt"/>
                </a:rPr>
                <a:t>нышко – со</a:t>
              </a:r>
              <a:r>
                <a:rPr lang="ru-RU" sz="2400" i="1" dirty="0" smtClean="0">
                  <a:solidFill>
                    <a:srgbClr val="00B050"/>
                  </a:solidFill>
                  <a:latin typeface="+mj-lt"/>
                </a:rPr>
                <a:t>л</a:t>
              </a:r>
              <a:r>
                <a:rPr lang="ru-RU" sz="2400" i="1" dirty="0" smtClean="0">
                  <a:latin typeface="+mj-lt"/>
                </a:rPr>
                <a:t>нце</a:t>
              </a:r>
            </a:p>
            <a:p>
              <a:pPr lvl="2">
                <a:lnSpc>
                  <a:spcPct val="150000"/>
                </a:lnSpc>
                <a:buNone/>
              </a:pPr>
              <a:r>
                <a:rPr lang="ru-RU" sz="2400" i="1" dirty="0" smtClean="0">
                  <a:latin typeface="+mj-lt"/>
                </a:rPr>
                <a:t>Влас</a:t>
              </a:r>
              <a:r>
                <a:rPr lang="ru-RU" sz="2400" i="1" dirty="0" smtClean="0">
                  <a:solidFill>
                    <a:srgbClr val="00B050"/>
                  </a:solidFill>
                  <a:latin typeface="+mj-lt"/>
                </a:rPr>
                <a:t>т</a:t>
              </a:r>
              <a:r>
                <a:rPr lang="ru-RU" sz="2400" i="1" dirty="0" smtClean="0">
                  <a:latin typeface="+mj-lt"/>
                </a:rPr>
                <a:t>и – влас</a:t>
              </a:r>
              <a:r>
                <a:rPr lang="ru-RU" sz="2400" i="1" dirty="0" smtClean="0">
                  <a:solidFill>
                    <a:srgbClr val="00B050"/>
                  </a:solidFill>
                  <a:latin typeface="+mj-lt"/>
                </a:rPr>
                <a:t>т</a:t>
              </a:r>
              <a:r>
                <a:rPr lang="ru-RU" sz="2400" i="1" dirty="0" smtClean="0">
                  <a:latin typeface="+mj-lt"/>
                </a:rPr>
                <a:t>ный </a:t>
              </a:r>
            </a:p>
            <a:p>
              <a:pPr lvl="2">
                <a:lnSpc>
                  <a:spcPct val="150000"/>
                </a:lnSpc>
                <a:buNone/>
              </a:pPr>
              <a:r>
                <a:rPr lang="ru-RU" sz="2400" i="1" dirty="0" smtClean="0">
                  <a:latin typeface="+mj-lt"/>
                </a:rPr>
                <a:t>Прелес</a:t>
              </a:r>
              <a:r>
                <a:rPr lang="ru-RU" sz="2400" i="1" dirty="0" smtClean="0">
                  <a:solidFill>
                    <a:srgbClr val="00B050"/>
                  </a:solidFill>
                  <a:latin typeface="+mj-lt"/>
                </a:rPr>
                <a:t>т</a:t>
              </a:r>
              <a:r>
                <a:rPr lang="ru-RU" sz="2400" i="1" dirty="0" smtClean="0">
                  <a:latin typeface="+mj-lt"/>
                </a:rPr>
                <a:t>и – прелес</a:t>
              </a:r>
              <a:r>
                <a:rPr lang="ru-RU" sz="2400" i="1" dirty="0" smtClean="0">
                  <a:solidFill>
                    <a:srgbClr val="00B050"/>
                  </a:solidFill>
                  <a:latin typeface="+mj-lt"/>
                </a:rPr>
                <a:t>т</a:t>
              </a:r>
              <a:r>
                <a:rPr lang="ru-RU" sz="2400" i="1" dirty="0" smtClean="0">
                  <a:latin typeface="+mj-lt"/>
                </a:rPr>
                <a:t>ный </a:t>
              </a:r>
              <a:endParaRPr lang="ru-RU" sz="2400" dirty="0">
                <a:latin typeface="+mj-lt"/>
              </a:endParaRPr>
            </a:p>
          </p:txBody>
        </p:sp>
        <p:sp>
          <p:nvSpPr>
            <p:cNvPr id="14" name="Дуга 13"/>
            <p:cNvSpPr/>
            <p:nvPr/>
          </p:nvSpPr>
          <p:spPr>
            <a:xfrm rot="18688207">
              <a:off x="2197453" y="4228243"/>
              <a:ext cx="821396" cy="896681"/>
            </a:xfrm>
            <a:prstGeom prst="arc">
              <a:avLst>
                <a:gd name="adj1" fmla="val 16213313"/>
                <a:gd name="adj2" fmla="val 498855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5" name="Дуга 14"/>
            <p:cNvSpPr/>
            <p:nvPr/>
          </p:nvSpPr>
          <p:spPr>
            <a:xfrm rot="18688207">
              <a:off x="3873073" y="4188273"/>
              <a:ext cx="975955" cy="1053224"/>
            </a:xfrm>
            <a:prstGeom prst="arc">
              <a:avLst>
                <a:gd name="adj1" fmla="val 16213313"/>
                <a:gd name="adj2" fmla="val 498855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8" name="Дуга 17"/>
            <p:cNvSpPr/>
            <p:nvPr/>
          </p:nvSpPr>
          <p:spPr>
            <a:xfrm rot="18688207">
              <a:off x="2202882" y="4809719"/>
              <a:ext cx="809148" cy="810462"/>
            </a:xfrm>
            <a:prstGeom prst="arc">
              <a:avLst>
                <a:gd name="adj1" fmla="val 16213313"/>
                <a:gd name="adj2" fmla="val 498855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9" name="Дуга 18"/>
            <p:cNvSpPr/>
            <p:nvPr/>
          </p:nvSpPr>
          <p:spPr>
            <a:xfrm rot="18688207">
              <a:off x="3800505" y="4798005"/>
              <a:ext cx="786113" cy="828729"/>
            </a:xfrm>
            <a:prstGeom prst="arc">
              <a:avLst>
                <a:gd name="adj1" fmla="val 16213313"/>
                <a:gd name="adj2" fmla="val 498855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0" name="Дуга 19"/>
            <p:cNvSpPr/>
            <p:nvPr/>
          </p:nvSpPr>
          <p:spPr>
            <a:xfrm rot="18688207">
              <a:off x="2268891" y="5304976"/>
              <a:ext cx="821396" cy="896681"/>
            </a:xfrm>
            <a:prstGeom prst="arc">
              <a:avLst>
                <a:gd name="adj1" fmla="val 16213313"/>
                <a:gd name="adj2" fmla="val 498855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1" name="Дуга 20"/>
            <p:cNvSpPr/>
            <p:nvPr/>
          </p:nvSpPr>
          <p:spPr>
            <a:xfrm rot="18688207">
              <a:off x="2175294" y="5803586"/>
              <a:ext cx="1325740" cy="1358720"/>
            </a:xfrm>
            <a:prstGeom prst="arc">
              <a:avLst>
                <a:gd name="adj1" fmla="val 16201714"/>
                <a:gd name="adj2" fmla="val 205172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2" name="Дуга 21"/>
            <p:cNvSpPr/>
            <p:nvPr/>
          </p:nvSpPr>
          <p:spPr>
            <a:xfrm rot="18688207">
              <a:off x="3498512" y="5307147"/>
              <a:ext cx="868881" cy="958592"/>
            </a:xfrm>
            <a:prstGeom prst="arc">
              <a:avLst>
                <a:gd name="adj1" fmla="val 15925560"/>
                <a:gd name="adj2" fmla="val 498855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3" name="Дуга 22"/>
            <p:cNvSpPr/>
            <p:nvPr/>
          </p:nvSpPr>
          <p:spPr>
            <a:xfrm rot="18688207">
              <a:off x="3700858" y="5827928"/>
              <a:ext cx="1295220" cy="1358720"/>
            </a:xfrm>
            <a:prstGeom prst="arc">
              <a:avLst>
                <a:gd name="adj1" fmla="val 16139469"/>
                <a:gd name="adj2" fmla="val 572497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grpSp>
          <p:nvGrpSpPr>
            <p:cNvPr id="24" name="Группа 23"/>
            <p:cNvGrpSpPr/>
            <p:nvPr/>
          </p:nvGrpSpPr>
          <p:grpSpPr>
            <a:xfrm>
              <a:off x="3000364" y="4643446"/>
              <a:ext cx="142876" cy="51744"/>
              <a:chOff x="2643174" y="4286256"/>
              <a:chExt cx="142876" cy="51744"/>
            </a:xfrm>
          </p:grpSpPr>
          <p:cxnSp>
            <p:nvCxnSpPr>
              <p:cNvPr id="25" name="Прямая соединительная линия 24"/>
              <p:cNvCxnSpPr/>
              <p:nvPr/>
            </p:nvCxnSpPr>
            <p:spPr>
              <a:xfrm>
                <a:off x="2643174" y="4286256"/>
                <a:ext cx="142876" cy="0"/>
              </a:xfrm>
              <a:prstGeom prst="line">
                <a:avLst/>
              </a:prstGeom>
              <a:ln w="28575">
                <a:solidFill>
                  <a:srgbClr val="008A3E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Прямая соединительная линия 25"/>
              <p:cNvCxnSpPr/>
              <p:nvPr/>
            </p:nvCxnSpPr>
            <p:spPr>
              <a:xfrm>
                <a:off x="2643174" y="4338000"/>
                <a:ext cx="142876" cy="0"/>
              </a:xfrm>
              <a:prstGeom prst="line">
                <a:avLst/>
              </a:prstGeom>
              <a:ln w="28575">
                <a:solidFill>
                  <a:srgbClr val="008A3E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Группа 26"/>
            <p:cNvGrpSpPr/>
            <p:nvPr/>
          </p:nvGrpSpPr>
          <p:grpSpPr>
            <a:xfrm>
              <a:off x="2714612" y="5163206"/>
              <a:ext cx="142876" cy="51744"/>
              <a:chOff x="2643174" y="4286256"/>
              <a:chExt cx="142876" cy="51744"/>
            </a:xfrm>
          </p:grpSpPr>
          <p:cxnSp>
            <p:nvCxnSpPr>
              <p:cNvPr id="28" name="Прямая соединительная линия 27"/>
              <p:cNvCxnSpPr/>
              <p:nvPr/>
            </p:nvCxnSpPr>
            <p:spPr>
              <a:xfrm>
                <a:off x="2643174" y="4286256"/>
                <a:ext cx="142876" cy="0"/>
              </a:xfrm>
              <a:prstGeom prst="line">
                <a:avLst/>
              </a:prstGeom>
              <a:ln w="28575">
                <a:solidFill>
                  <a:srgbClr val="008A3E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Прямая соединительная линия 28"/>
              <p:cNvCxnSpPr/>
              <p:nvPr/>
            </p:nvCxnSpPr>
            <p:spPr>
              <a:xfrm>
                <a:off x="2643174" y="4338000"/>
                <a:ext cx="142876" cy="0"/>
              </a:xfrm>
              <a:prstGeom prst="line">
                <a:avLst/>
              </a:prstGeom>
              <a:ln w="28575">
                <a:solidFill>
                  <a:srgbClr val="008A3E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" name="Группа 29"/>
            <p:cNvGrpSpPr/>
            <p:nvPr/>
          </p:nvGrpSpPr>
          <p:grpSpPr>
            <a:xfrm>
              <a:off x="3357554" y="6306214"/>
              <a:ext cx="142876" cy="51744"/>
              <a:chOff x="2643174" y="4286256"/>
              <a:chExt cx="142876" cy="51744"/>
            </a:xfrm>
          </p:grpSpPr>
          <p:cxnSp>
            <p:nvCxnSpPr>
              <p:cNvPr id="31" name="Прямая соединительная линия 30"/>
              <p:cNvCxnSpPr/>
              <p:nvPr/>
            </p:nvCxnSpPr>
            <p:spPr>
              <a:xfrm>
                <a:off x="2643174" y="4286256"/>
                <a:ext cx="142876" cy="0"/>
              </a:xfrm>
              <a:prstGeom prst="line">
                <a:avLst/>
              </a:prstGeom>
              <a:ln w="28575">
                <a:solidFill>
                  <a:srgbClr val="008A3E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Прямая соединительная линия 31"/>
              <p:cNvCxnSpPr/>
              <p:nvPr/>
            </p:nvCxnSpPr>
            <p:spPr>
              <a:xfrm>
                <a:off x="2643174" y="4338000"/>
                <a:ext cx="142876" cy="0"/>
              </a:xfrm>
              <a:prstGeom prst="line">
                <a:avLst/>
              </a:prstGeom>
              <a:ln w="28575">
                <a:solidFill>
                  <a:srgbClr val="008A3E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" name="Группа 32"/>
            <p:cNvGrpSpPr/>
            <p:nvPr/>
          </p:nvGrpSpPr>
          <p:grpSpPr>
            <a:xfrm>
              <a:off x="3071802" y="5734710"/>
              <a:ext cx="142876" cy="51744"/>
              <a:chOff x="2643174" y="4286256"/>
              <a:chExt cx="142876" cy="51744"/>
            </a:xfrm>
          </p:grpSpPr>
          <p:cxnSp>
            <p:nvCxnSpPr>
              <p:cNvPr id="34" name="Прямая соединительная линия 33"/>
              <p:cNvCxnSpPr/>
              <p:nvPr/>
            </p:nvCxnSpPr>
            <p:spPr>
              <a:xfrm>
                <a:off x="2643174" y="4286256"/>
                <a:ext cx="142876" cy="0"/>
              </a:xfrm>
              <a:prstGeom prst="line">
                <a:avLst/>
              </a:prstGeom>
              <a:ln w="28575">
                <a:solidFill>
                  <a:srgbClr val="008A3E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Прямая соединительная линия 34"/>
              <p:cNvCxnSpPr/>
              <p:nvPr/>
            </p:nvCxnSpPr>
            <p:spPr>
              <a:xfrm>
                <a:off x="2643174" y="4338000"/>
                <a:ext cx="142876" cy="0"/>
              </a:xfrm>
              <a:prstGeom prst="line">
                <a:avLst/>
              </a:prstGeom>
              <a:ln w="28575">
                <a:solidFill>
                  <a:srgbClr val="008A3E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6" name="Прямая соединительная линия 35"/>
            <p:cNvCxnSpPr/>
            <p:nvPr/>
          </p:nvCxnSpPr>
          <p:spPr>
            <a:xfrm>
              <a:off x="4572000" y="4643446"/>
              <a:ext cx="142876" cy="0"/>
            </a:xfrm>
            <a:prstGeom prst="line">
              <a:avLst/>
            </a:prstGeom>
            <a:ln w="28575">
              <a:solidFill>
                <a:srgbClr val="008A3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>
              <a:off x="4071934" y="5214950"/>
              <a:ext cx="142876" cy="0"/>
            </a:xfrm>
            <a:prstGeom prst="line">
              <a:avLst/>
            </a:prstGeom>
            <a:ln w="28575">
              <a:solidFill>
                <a:srgbClr val="008A3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>
              <a:off x="4071934" y="5786454"/>
              <a:ext cx="214314" cy="0"/>
            </a:xfrm>
            <a:prstGeom prst="line">
              <a:avLst/>
            </a:prstGeom>
            <a:ln w="28575">
              <a:solidFill>
                <a:srgbClr val="008A3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>
              <a:off x="3143240" y="6306214"/>
              <a:ext cx="142876" cy="0"/>
            </a:xfrm>
            <a:prstGeom prst="line">
              <a:avLst/>
            </a:prstGeom>
            <a:ln w="28575">
              <a:solidFill>
                <a:srgbClr val="008A3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>
              <a:off x="2928926" y="5734710"/>
              <a:ext cx="142876" cy="0"/>
            </a:xfrm>
            <a:prstGeom prst="line">
              <a:avLst/>
            </a:prstGeom>
            <a:ln w="28575">
              <a:solidFill>
                <a:srgbClr val="008A3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>
              <a:off x="2500298" y="5214950"/>
              <a:ext cx="142876" cy="0"/>
            </a:xfrm>
            <a:prstGeom prst="line">
              <a:avLst/>
            </a:prstGeom>
            <a:ln w="28575">
              <a:solidFill>
                <a:srgbClr val="008A3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/>
            <p:nvPr/>
          </p:nvCxnSpPr>
          <p:spPr>
            <a:xfrm>
              <a:off x="2786050" y="4643446"/>
              <a:ext cx="142876" cy="0"/>
            </a:xfrm>
            <a:prstGeom prst="line">
              <a:avLst/>
            </a:prstGeom>
            <a:ln w="28575">
              <a:solidFill>
                <a:srgbClr val="008A3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/>
            <p:cNvCxnSpPr/>
            <p:nvPr/>
          </p:nvCxnSpPr>
          <p:spPr>
            <a:xfrm>
              <a:off x="4714876" y="6286520"/>
              <a:ext cx="142876" cy="0"/>
            </a:xfrm>
            <a:prstGeom prst="line">
              <a:avLst/>
            </a:prstGeom>
            <a:ln w="28575">
              <a:solidFill>
                <a:srgbClr val="008A3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2056</TotalTime>
  <Words>747</Words>
  <Application>Microsoft Office PowerPoint</Application>
  <PresentationFormat>Экран (4:3)</PresentationFormat>
  <Paragraphs>111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Закрепление по теме:  «Правописание слов с непроизносимыми согласными».  МБОУ СОШ №22 п. Кубань 3 «А» класс   Классный руководитель: Семеницкая Елена Владимировна.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Алексей</cp:lastModifiedBy>
  <cp:revision>191</cp:revision>
  <dcterms:created xsi:type="dcterms:W3CDTF">2012-11-02T17:12:39Z</dcterms:created>
  <dcterms:modified xsi:type="dcterms:W3CDTF">2013-12-02T13:05:15Z</dcterms:modified>
</cp:coreProperties>
</file>