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5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B4140A-8980-45B7-BE1F-95B18BF113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B61184-5A0C-4419-8E5D-BA8EB4078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oemesto.ru/Selihova/file/13392638/diagramma.doc" TargetMode="External"/><Relationship Id="rId3" Type="http://schemas.openxmlformats.org/officeDocument/2006/relationships/hyperlink" Target="http://moemesto.ru/Selihova/file/13421213/ideal.doc" TargetMode="External"/><Relationship Id="rId7" Type="http://schemas.openxmlformats.org/officeDocument/2006/relationships/hyperlink" Target="http://moemesto.ru/Selihova/file/13392685/generatorkritik.doc" TargetMode="External"/><Relationship Id="rId2" Type="http://schemas.openxmlformats.org/officeDocument/2006/relationships/hyperlink" Target="http://moemesto.ru/Selihova/file/13421296/masha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emesto.ru/Selihova/file/13421411/silovoianaliz.doc" TargetMode="External"/><Relationship Id="rId5" Type="http://schemas.openxmlformats.org/officeDocument/2006/relationships/hyperlink" Target="http://moemesto.ru/Selihova/file/13392692/horoshoploho.doc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moemesto.ru/Selihova/file/13392683/fish.doc" TargetMode="External"/><Relationship Id="rId9" Type="http://schemas.openxmlformats.org/officeDocument/2006/relationships/hyperlink" Target="http://moemesto.ru/Selihova/file/13421305/obratno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emesto.ru/Selihova/file/13421391/pasport.doc" TargetMode="External"/><Relationship Id="rId2" Type="http://schemas.openxmlformats.org/officeDocument/2006/relationships/hyperlink" Target="http://moemesto.ru/Selihova/file/13421300/morfolog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moemesto.ru/Selihova/file/13392335/trizzadacha.doc" TargetMode="External"/><Relationship Id="rId4" Type="http://schemas.openxmlformats.org/officeDocument/2006/relationships/hyperlink" Target="http://moemesto.ru/Selihova/file/13434621/situazizadacha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oemesto.ru/Selihova/file/13392686/gokeiloshad.doc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moemesto.ru/Selihova/file/13421232/intellektkarta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emesto.ru/Selihova/file/13421401/rukzak.doc" TargetMode="External"/><Relationship Id="rId5" Type="http://schemas.openxmlformats.org/officeDocument/2006/relationships/hyperlink" Target="http://moemesto.ru/Selihova/file/13392638/diagramma.doc" TargetMode="External"/><Relationship Id="rId4" Type="http://schemas.openxmlformats.org/officeDocument/2006/relationships/hyperlink" Target="http://moemesto.ru/Selihova/file/13434462/zepochka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oemesto.ru/Selihova/file/13392688/hochusprosit.doc" TargetMode="External"/><Relationship Id="rId7" Type="http://schemas.openxmlformats.org/officeDocument/2006/relationships/hyperlink" Target="http://moemesto.ru/Selihova/file/13421397/romashka.do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emesto.ru/Selihova/file/13434450/voprosi.doc" TargetMode="External"/><Relationship Id="rId5" Type="http://schemas.openxmlformats.org/officeDocument/2006/relationships/hyperlink" Target="http://moemesto.ru/Selihova/file/13434455/voprosslova.doc" TargetMode="External"/><Relationship Id="rId4" Type="http://schemas.openxmlformats.org/officeDocument/2006/relationships/hyperlink" Target="http://moemesto.ru/Selihova/file/13421432/tolsttonkvopros.do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oemesto.ru/Selihova/file/13392640/diamanta.doc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://moemesto.ru/Selihova/file/13392636/cvetpolya.doc" TargetMode="External"/><Relationship Id="rId7" Type="http://schemas.openxmlformats.org/officeDocument/2006/relationships/hyperlink" Target="http://moemesto.ru/Selihova/file/13421396/raiting.doc" TargetMode="External"/><Relationship Id="rId12" Type="http://schemas.openxmlformats.org/officeDocument/2006/relationships/hyperlink" Target="http://moemesto.ru/Selihova/file/13421401/rukzak.doc" TargetMode="External"/><Relationship Id="rId2" Type="http://schemas.openxmlformats.org/officeDocument/2006/relationships/hyperlink" Target="http://moemesto.ru/Selihova/file/13421426/telegramma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emesto.ru/Selihova/file/13421412/sinkvein.doc" TargetMode="External"/><Relationship Id="rId11" Type="http://schemas.openxmlformats.org/officeDocument/2006/relationships/hyperlink" Target="http://moemesto.ru/Selihova/file/13421418/svoeYA.doc" TargetMode="External"/><Relationship Id="rId5" Type="http://schemas.openxmlformats.org/officeDocument/2006/relationships/hyperlink" Target="http://moemesto.ru/Selihova/file/13392590/6shlyap.doc" TargetMode="External"/><Relationship Id="rId10" Type="http://schemas.openxmlformats.org/officeDocument/2006/relationships/hyperlink" Target="http://moemesto.ru/Selihova/file/13434464/zhu.doc" TargetMode="External"/><Relationship Id="rId4" Type="http://schemas.openxmlformats.org/officeDocument/2006/relationships/hyperlink" Target="http://moemesto.ru/Selihova/file/13421298/mislivovremeni.doc" TargetMode="External"/><Relationship Id="rId9" Type="http://schemas.openxmlformats.org/officeDocument/2006/relationships/hyperlink" Target="http://moemesto.ru/Selihova/file/13392671/doposle.do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oemesto.ru/Selihova/file/13421302/nettema.doc" TargetMode="External"/><Relationship Id="rId3" Type="http://schemas.openxmlformats.org/officeDocument/2006/relationships/hyperlink" Target="http://moemesto.ru/Selihova/file/13421301/nestandarturok.doc" TargetMode="External"/><Relationship Id="rId7" Type="http://schemas.openxmlformats.org/officeDocument/2006/relationships/hyperlink" Target="http://moemesto.ru/Selihova/file/13392676/fantastik.do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emesto.ru/Selihova/file/13434436/udivlai.doc" TargetMode="External"/><Relationship Id="rId5" Type="http://schemas.openxmlformats.org/officeDocument/2006/relationships/hyperlink" Target="http://moemesto.ru/Selihova/file/13392591/associacii.doc" TargetMode="External"/><Relationship Id="rId4" Type="http://schemas.openxmlformats.org/officeDocument/2006/relationships/hyperlink" Target="http://moemesto.ru/Selihova/file/13421306/otsrocheno.doc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oemesto.ru/Selihova/file/13434455/voprosslova.doc" TargetMode="External"/><Relationship Id="rId13" Type="http://schemas.openxmlformats.org/officeDocument/2006/relationships/hyperlink" Target="http://moemesto.ru/Selihova/file/13421234/kanon.doc" TargetMode="External"/><Relationship Id="rId3" Type="http://schemas.openxmlformats.org/officeDocument/2006/relationships/hyperlink" Target="http://moemesto.ru/Selihova/file/13392593/berussoboi.doc" TargetMode="External"/><Relationship Id="rId7" Type="http://schemas.openxmlformats.org/officeDocument/2006/relationships/hyperlink" Target="http://moemesto.ru/Selihova/file/13421432/tolsttonkvopros.doc" TargetMode="External"/><Relationship Id="rId12" Type="http://schemas.openxmlformats.org/officeDocument/2006/relationships/hyperlink" Target="http://moemesto.ru/Selihova/file/13421239/korzina.doc" TargetMode="External"/><Relationship Id="rId2" Type="http://schemas.openxmlformats.org/officeDocument/2006/relationships/hyperlink" Target="http://moemesto.ru/Selihova/file/13434462/zepochka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emesto.ru/Selihova/file/13392686/gokeiloshad.doc" TargetMode="External"/><Relationship Id="rId11" Type="http://schemas.openxmlformats.org/officeDocument/2006/relationships/hyperlink" Target="http://moemesto.ru/Selihova/file/13421216/igra.doc" TargetMode="External"/><Relationship Id="rId5" Type="http://schemas.openxmlformats.org/officeDocument/2006/relationships/hyperlink" Target="http://moemesto.ru/Selihova/file/13421405/shagshag.doc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://moemesto.ru/Selihova/file/13392671/doposle.doc" TargetMode="External"/><Relationship Id="rId4" Type="http://schemas.openxmlformats.org/officeDocument/2006/relationships/hyperlink" Target="http://moemesto.ru/Selihova/file/13392637/DaNet.doc" TargetMode="External"/><Relationship Id="rId9" Type="http://schemas.openxmlformats.org/officeDocument/2006/relationships/hyperlink" Target="http://moemesto.ru/Selihova/file/13421415/soglasennet.doc" TargetMode="External"/><Relationship Id="rId14" Type="http://schemas.openxmlformats.org/officeDocument/2006/relationships/hyperlink" Target="http://moemesto.ru/Selihova/file/13421292/log.do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oemesto.ru/Selihova/file/13421424/svyazi.doc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://moemesto.ru/Selihova/file/13421293/lovioshibku.doc" TargetMode="External"/><Relationship Id="rId7" Type="http://schemas.openxmlformats.org/officeDocument/2006/relationships/hyperlink" Target="http://moemesto.ru/Selihova/file/13392692/horoshoploho.doc" TargetMode="External"/><Relationship Id="rId12" Type="http://schemas.openxmlformats.org/officeDocument/2006/relationships/hyperlink" Target="http://moemesto.ru/Selihova/file/13392595/celoechast.doc" TargetMode="External"/><Relationship Id="rId2" Type="http://schemas.openxmlformats.org/officeDocument/2006/relationships/hyperlink" Target="http://moemesto.ru/Selihova/file/13421392/pinpong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emesto.ru/Selihova/file/13434464/zhu.doc" TargetMode="External"/><Relationship Id="rId11" Type="http://schemas.openxmlformats.org/officeDocument/2006/relationships/hyperlink" Target="http://moemesto.ru/Selihova/file/13421422/svoyaopora.doc" TargetMode="External"/><Relationship Id="rId5" Type="http://schemas.openxmlformats.org/officeDocument/2006/relationships/hyperlink" Target="http://moemesto.ru/Selihova/file/13421394/poslusat.doc" TargetMode="External"/><Relationship Id="rId10" Type="http://schemas.openxmlformats.org/officeDocument/2006/relationships/hyperlink" Target="http://moemesto.ru/Selihova/file/13421213/ideal.doc" TargetMode="External"/><Relationship Id="rId4" Type="http://schemas.openxmlformats.org/officeDocument/2006/relationships/hyperlink" Target="http://moemesto.ru/Selihova/file/13421221/insert.doc" TargetMode="External"/><Relationship Id="rId9" Type="http://schemas.openxmlformats.org/officeDocument/2006/relationships/hyperlink" Target="http://moemesto.ru/Selihova/file/13434465/zigzag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Применение АМО на различных этапах урока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149080"/>
            <a:ext cx="5712179" cy="1524000"/>
          </a:xfrm>
        </p:spPr>
        <p:txBody>
          <a:bodyPr>
            <a:normAutofit/>
          </a:bodyPr>
          <a:lstStyle/>
          <a:p>
            <a:pPr algn="r"/>
            <a:r>
              <a:rPr lang="ru-RU" sz="1600" dirty="0" err="1" smtClean="0">
                <a:latin typeface="Century Gothic" pitchFamily="34" charset="0"/>
              </a:rPr>
              <a:t>Козик</a:t>
            </a:r>
            <a:r>
              <a:rPr lang="ru-RU" sz="1600" dirty="0" smtClean="0">
                <a:latin typeface="Century Gothic" pitchFamily="34" charset="0"/>
              </a:rPr>
              <a:t> Людмила Владимировна</a:t>
            </a:r>
          </a:p>
          <a:p>
            <a:pPr algn="r"/>
            <a:r>
              <a:rPr lang="ru-RU" sz="1600" dirty="0">
                <a:latin typeface="Century Gothic" pitchFamily="34" charset="0"/>
              </a:rPr>
              <a:t>у</a:t>
            </a:r>
            <a:r>
              <a:rPr lang="ru-RU" sz="1600" dirty="0" smtClean="0">
                <a:latin typeface="Century Gothic" pitchFamily="34" charset="0"/>
              </a:rPr>
              <a:t>читель начальных классов</a:t>
            </a:r>
          </a:p>
          <a:p>
            <a:pPr algn="r"/>
            <a:r>
              <a:rPr lang="ru-RU" sz="1600" dirty="0" smtClean="0">
                <a:latin typeface="Century Gothic" pitchFamily="34" charset="0"/>
              </a:rPr>
              <a:t>МБОУ НШДС №13 г.Байкальска </a:t>
            </a:r>
          </a:p>
          <a:p>
            <a:pPr algn="r"/>
            <a:endParaRPr lang="ru-RU" sz="1600" dirty="0">
              <a:latin typeface="Century Gothic" pitchFamily="34" charset="0"/>
            </a:endParaRPr>
          </a:p>
        </p:txBody>
      </p:sp>
      <p:pic>
        <p:nvPicPr>
          <p:cNvPr id="1030" name="Picture 6" descr="book Child symbol.The School of sciences  Фото со стока - 117639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82540"/>
            <a:ext cx="2952328" cy="21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4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АМ обсуждения и решения проблем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39248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На данном этапе учащиеся  </a:t>
            </a:r>
            <a:r>
              <a:rPr lang="ru-RU" sz="1400" u="sng" dirty="0" smtClean="0"/>
              <a:t>обдумывают проект</a:t>
            </a:r>
            <a:r>
              <a:rPr lang="ru-RU" sz="1400" dirty="0" smtClean="0"/>
              <a:t> будущих учебных действий: ставят цель (целью всегда является устранение возникшего затруднения), </a:t>
            </a:r>
            <a:r>
              <a:rPr lang="ru-RU" sz="1400" u="sng" dirty="0" smtClean="0"/>
              <a:t>согласовывают тему урока, выбирают способ</a:t>
            </a:r>
            <a:r>
              <a:rPr lang="ru-RU" sz="1400" dirty="0" smtClean="0"/>
              <a:t>, </a:t>
            </a:r>
            <a:r>
              <a:rPr lang="ru-RU" sz="1400" u="sng" dirty="0" smtClean="0"/>
              <a:t>строят план достижения цели и определяют средства- </a:t>
            </a:r>
            <a:r>
              <a:rPr lang="ru-RU" sz="1400" dirty="0" smtClean="0"/>
              <a:t>алгоритмы, модели и т.д. Этим процессом руководит учитель: на первых порах с помощью подводящего диалога, затем – побуждающего, а затем и с помощью исследовательских методов.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«Маша-растеряша».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3"/>
              </a:rPr>
              <a:t>Стратегия «ИДЕАЛ».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Стратегия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Фишбоун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».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5"/>
              </a:rPr>
              <a:t>Хорошо -плохо.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6"/>
              </a:rPr>
              <a:t>Силовой анализ.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7"/>
              </a:rPr>
              <a:t>Генераторы-критики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8"/>
              </a:rPr>
              <a:t>Диаграмма Венна.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9"/>
              </a:rPr>
              <a:t>Обратный мозговой штурм.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Дети в школе Фото со стока - 1094110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764" y="3717032"/>
            <a:ext cx="2808312" cy="22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АМ решения учебных задач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3924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проведении данного этапа используется </a:t>
            </a:r>
            <a:r>
              <a:rPr lang="ru-RU" u="sng" dirty="0" smtClean="0"/>
              <a:t>индивидуальная</a:t>
            </a:r>
            <a:r>
              <a:rPr lang="ru-RU" dirty="0" smtClean="0"/>
              <a:t> форма работы: учащиеся самостоятельно выполняют задания нового типа и осуществляют их самопроверку, пошагово сравнивая с эталоном. В завершение организуется исполнительская рефлексия хода реализации построенного проекта учебных действий и контрольных процедур.</a:t>
            </a:r>
          </a:p>
          <a:p>
            <a:endParaRPr lang="ru-RU" b="1" dirty="0" smtClean="0">
              <a:hlinkClick r:id="rId2"/>
            </a:endParaRPr>
          </a:p>
          <a:p>
            <a:r>
              <a:rPr lang="ru-RU" b="1" dirty="0" smtClean="0">
                <a:hlinkClick r:id="rId2"/>
              </a:rPr>
              <a:t>Морфологический ящик.</a:t>
            </a:r>
            <a:endParaRPr lang="ru-RU" b="1" dirty="0" smtClean="0"/>
          </a:p>
          <a:p>
            <a:r>
              <a:rPr lang="ru-RU" dirty="0" smtClean="0">
                <a:hlinkClick r:id="rId3"/>
              </a:rPr>
              <a:t>Создай паспорт.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Ситуационные задачи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5"/>
              </a:rPr>
              <a:t>Изобретательские задачи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4000504"/>
            <a:ext cx="3357586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2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Контроль знаний, обратная связь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6196405" cy="42484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данном этапе выявляются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границы применимости нового знания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выполняются задания, в которых новый способ действий предусматривается как промежуточный шаг.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Организуя этот этап, учитель подбирает задания, в которых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тренируется использование изученного ранее материала.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интеллект-карт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Жокей и лошадь.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Цепочка признаков.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Диаграмма Венна.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Рюкзак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966" y="4149079"/>
            <a:ext cx="2829523" cy="19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6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Иллюстрация студенты из эксклюзивных школы для девочек Фото со стока - 101325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50" y="4005064"/>
            <a:ext cx="4054018" cy="2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формирования умения задавать вопросы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6264696" cy="432048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/>
              <a:t>На данном этапе урока формируется умение задавать вопросы</a:t>
            </a:r>
          </a:p>
          <a:p>
            <a:pPr marL="0" indent="0"/>
            <a:r>
              <a:rPr lang="ru-RU" sz="2000" dirty="0" smtClean="0">
                <a:hlinkClick r:id="rId3"/>
              </a:rPr>
              <a:t>Хочу спросить.</a:t>
            </a:r>
            <a:endParaRPr lang="ru-RU" sz="2000" dirty="0" smtClean="0"/>
          </a:p>
          <a:p>
            <a:r>
              <a:rPr lang="ru-RU" sz="2000" dirty="0" smtClean="0">
                <a:hlinkClick r:id="rId4"/>
              </a:rPr>
              <a:t>Толстый и тонкий вопрос.</a:t>
            </a:r>
            <a:endParaRPr lang="ru-RU" sz="2000" dirty="0" smtClean="0"/>
          </a:p>
          <a:p>
            <a:r>
              <a:rPr lang="ru-RU" sz="2000" dirty="0" smtClean="0">
                <a:hlinkClick r:id="rId5"/>
              </a:rPr>
              <a:t>Вопросительные слова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hlinkClick r:id="rId6"/>
              </a:rPr>
              <a:t>Вопрос  к тексту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hlinkClick r:id="rId7"/>
              </a:rPr>
              <a:t>Ромашка </a:t>
            </a:r>
            <a:r>
              <a:rPr lang="ru-RU" sz="2000" b="1" dirty="0" err="1" smtClean="0">
                <a:hlinkClick r:id="rId7"/>
              </a:rPr>
              <a:t>Блума</a:t>
            </a:r>
            <a:r>
              <a:rPr lang="ru-RU" sz="2000" dirty="0" smtClean="0">
                <a:hlinkClick r:id="rId7"/>
              </a:rPr>
              <a:t>.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4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b="1" i="1" dirty="0" smtClean="0"/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571612"/>
            <a:ext cx="6196405" cy="4151457"/>
          </a:xfrm>
        </p:spPr>
        <p:txBody>
          <a:bodyPr>
            <a:normAutofit fontScale="700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На данном этапе фиксируется новое содержание, изученное на уроке, и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организуется рефлексия и самооценка учениками собственной учебной деятельности. В завершение соотносятся ее цель и результаты, фиксируется степень их соответствия, и намечаются дальнейшие цели деятельности.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«Телеграмма».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Цветные  поля.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Мысли во времени.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Шесть шляп.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Синквей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Райтинг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Хокку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/>
              </a:rPr>
              <a:t>Диаманта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9"/>
              </a:rPr>
              <a:t>До -после.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0"/>
              </a:rPr>
              <a:t>ЗХУ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1"/>
              </a:rPr>
              <a:t>Сообщи свое Я.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2"/>
              </a:rPr>
              <a:t>Рюкзак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643314"/>
            <a:ext cx="3357586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Так незаметно, весело, но эффективно пройдет урок с использованием АМО, принеся удовлетворение и учителю и обучающимся.</a:t>
            </a:r>
            <a:endParaRPr lang="ru-RU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Приведенные мною активные методы – лишь малая толика известных на сегодняшний день методов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игрообучения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 Цель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моего выступления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– показать логику и смысл использования АМО на уроке или во внеклассном мероприятии. Перечисленные методы действительно составляют систему, поскольку обеспечивают активность мыслительной и практической деятельности учащихся на всех этапах образовательного мероприятия, приводя к полноценному освоению учебного материала, эффективному и качественному овладению новыми знаниями и умениями.</a:t>
            </a:r>
            <a:endParaRPr lang="ru-RU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33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Дети ходят в школу Фото со стока - 102426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2752923" cy="25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5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Что такое АМО?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Сегодня существуют различные классификации активных методов обучения. Это связано с тем, что пока нет общепринятого определения активных методов. Поэтому иногда понятия АМО расширяют, относя к ним, например, современные формы организации обучения такие, как интерактивный семинар, тренинг, проблемное обучение, обучение в сотрудничестве, обучающие игры. Строго говоря, это формы организации и проведения цельного образовательного мероприятия или даже предметного цикла, хотя, конечно, принципы данных форм обучения можно использовать и для проведения отдельных частей урока.</a:t>
            </a:r>
            <a:endParaRPr lang="ru-RU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15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504056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В других случаях, авторы сужают понятия АМО, относя к ним отдельные методы, решающие конкретные задачи, как, например, в определении, размещенном в глоссарии федерального портала российское образование:</a:t>
            </a:r>
          </a:p>
          <a:p>
            <a:pPr marL="0" indent="0">
              <a:spcAft>
                <a:spcPts val="0"/>
              </a:spcAft>
              <a:buNone/>
            </a:pPr>
            <a:endParaRPr lang="ru-RU" sz="32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АКТИВНЫЕ МЕТОДЫ ОБУЧЕНИЯ – </a:t>
            </a:r>
            <a:r>
              <a:rPr lang="ru-RU" sz="3200" u="sng" dirty="0" smtClean="0">
                <a:effectLst/>
                <a:latin typeface="Times New Roman"/>
                <a:ea typeface="Times New Roman"/>
                <a:cs typeface="Times New Roman"/>
              </a:rPr>
              <a:t>методы, стимулирующие познавательную деятельность обучающихся. Строятся в основном на диалоге, предполагающем свободный обмен мнениями о путях разрешения той или иной проблемы. </a:t>
            </a:r>
            <a:r>
              <a:rPr lang="ru-RU" sz="3200" dirty="0" err="1" smtClean="0">
                <a:effectLst/>
                <a:latin typeface="Times New Roman"/>
                <a:ea typeface="Times New Roman"/>
                <a:cs typeface="Times New Roman"/>
              </a:rPr>
              <a:t>А.м.о</a:t>
            </a: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. характеризуются высоким уровнем активности учащихся. Возможности различных методов обучения в смысле активизации учебной и учебно-производственной деятельности различны, они зависят от природы и содержания соответствующего метода, способов их использования, мастерства педагога. Каждый метод активным делает тот, кто его применяет .</a:t>
            </a:r>
            <a:endParaRPr lang="ru-RU" sz="32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42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6196405" cy="395025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Действительно, с помощью активных методов можно эффективно решать проблемы, но этим цели и задачи АМО не ограничиваются, и возможности активных методов различны не только в смысле «активизации учебной и учебно-производственной деятельности», но и в смысле многообразия достигаемых образовательных эффектов тоже. 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конечно же, активным метод остается вне зависимости от того, кто его применяет, другое дело, что для достижения качественных результатов использования АМО необходима соответствующая подготовка учителя.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3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придерживаюсь следующего определения АМО:</a:t>
            </a:r>
            <a:endParaRPr lang="ru-RU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Активные методы обучения – </a:t>
            </a:r>
            <a:r>
              <a:rPr lang="ru-RU" u="sng" dirty="0" smtClean="0">
                <a:effectLst/>
                <a:latin typeface="Times New Roman"/>
                <a:ea typeface="Times New Roman"/>
                <a:cs typeface="Times New Roman"/>
              </a:rPr>
              <a:t>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материала.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АМО строятся на практической направленности, игровом действе и творческом характере обучения, интерактивности, разнообразных коммуникациях, диалоге и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полилоге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, использовании знаний и опыта обучающихся, групповой форме организации их работы, вовлечении в процесс всех органов чувств,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деятельностном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подходе к обучению, движении и рефлексии.</a:t>
            </a:r>
            <a:endParaRPr lang="ru-RU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35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360381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Эффективность процесса и результатов обучения с использованием АМО определяется тем, что разработка методов основывается на серьезной психологической и методологической базе.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 непосредственно активным методам, относятся методы, использующиеся внутри образовательного мероприятия, в процессе его проведения. Для каждого этапа урока используются свои активные методы, позволяющие эффективно решать конкретные задачи этапа.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82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мешные мальчик работает в школе  Фото со стока - 54217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313" y="4077072"/>
            <a:ext cx="25300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АМ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начала образовательного мероприятия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16832"/>
            <a:ext cx="6196405" cy="3603812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Такие методы, как </a:t>
            </a:r>
          </a:p>
          <a:p>
            <a:pPr>
              <a:spcAft>
                <a:spcPts val="0"/>
              </a:spcAft>
            </a:pPr>
            <a:r>
              <a:rPr lang="ru-RU" sz="2000" b="1" u="sng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«Поздоровайся локтями»,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«Измерим друг друга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Нестандартный вход в урок.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Отсроченная отгадка.</a:t>
            </a:r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Ассоциативный ряд.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Удивляй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Фантастическая добавка.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Необъявленная тема</a:t>
            </a:r>
            <a:endParaRPr lang="ru-RU" sz="2000" dirty="0" smtClean="0">
              <a:solidFill>
                <a:srgbClr val="C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эффективно и динамично помогут вам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начать урок, задать нужный ритм,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обеспечить рабочий настрой и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хорошую атмосферу в классе.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6" name="Picture 4" descr="механизм золотой колокол с круговой звуковых волн. Не градиенты. Фото со стока - 903727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2361">
            <a:off x="6732240" y="1556792"/>
            <a:ext cx="1354560" cy="13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мешные мальчик работает в школе  Фото со стока - 54217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071942"/>
            <a:ext cx="25300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8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АМ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выяснение целей, ожиданий и опасений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1772816"/>
            <a:ext cx="2954038" cy="4299390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5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Такие методы, как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2"/>
              </a:rPr>
              <a:t>Цепочка признаков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Я беру тебя с собой.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4"/>
              </a:rPr>
              <a:t> Да - нет.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5"/>
              </a:rPr>
              <a:t>Шаг за шагом.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6"/>
              </a:rPr>
              <a:t>Жокей и лошадь.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7"/>
              </a:rPr>
              <a:t>Толстый и тонкий вопрос.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8"/>
              </a:rPr>
              <a:t>Вопросительные слова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9"/>
              </a:rPr>
              <a:t>Согласен - не согласен.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10"/>
              </a:rPr>
              <a:t>До -после.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11"/>
              </a:rPr>
              <a:t>Игровая цель.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12"/>
              </a:rPr>
              <a:t>Корзина идей, понятий, имен.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13"/>
              </a:rPr>
              <a:t>Развивающий канон.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14"/>
              </a:rPr>
              <a:t>Ложная альтернатива.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ru-RU" sz="25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позволяют эффективно провести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5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выяснение ожиданий и опасений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5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 постановку целей обучения.</a:t>
            </a:r>
            <a:endParaRPr lang="ru-RU" sz="25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348880"/>
            <a:ext cx="3048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2357430"/>
            <a:ext cx="3048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2285992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7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АМ презентации учебного материала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6781368" cy="4515414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5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процессе урока учителю регулярно приходится сообщать новый материал обучающимся. Такие методы, как </a:t>
            </a:r>
          </a:p>
          <a:p>
            <a:pPr>
              <a:spcAft>
                <a:spcPts val="0"/>
              </a:spcAft>
            </a:pPr>
            <a:r>
              <a:rPr lang="ru-RU" sz="5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«Кластер», </a:t>
            </a:r>
          </a:p>
          <a:p>
            <a:pPr>
              <a:spcAft>
                <a:spcPts val="0"/>
              </a:spcAft>
            </a:pPr>
            <a:r>
              <a:rPr lang="ru-RU" sz="5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«Мозговой штурм» </a:t>
            </a: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Пинг-понг</a:t>
            </a: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«Имя – Значение».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Лови ошибку.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Инсерт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Послушать-сговориться-обсудить</a:t>
            </a:r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ЗХУ</a:t>
            </a: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Хорошо -плохо.</a:t>
            </a: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Связи</a:t>
            </a:r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Зигзаг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Стратегия «ИДЕАЛ».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Своя опора.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Целое—часть. Часть—целое.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56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позволят вам сориентировать обучающихся в   теме, представить им основные направления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движения для дальнейшей самостоятельной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5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работы с новым материалом.</a:t>
            </a:r>
            <a:endParaRPr lang="ru-RU" sz="5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5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Смарт испанская школа мальчик, перевозящих стопку книг Фото со стока - 697117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428868"/>
            <a:ext cx="1571637" cy="17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9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258</TotalTime>
  <Words>592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Применение АМО на различных этапах урока</vt:lpstr>
      <vt:lpstr>Что такое АМО?</vt:lpstr>
      <vt:lpstr>Слайд 3</vt:lpstr>
      <vt:lpstr>Слайд 4</vt:lpstr>
      <vt:lpstr>Слайд 5</vt:lpstr>
      <vt:lpstr>Слайд 6</vt:lpstr>
      <vt:lpstr> АМ начала образовательного мероприятия </vt:lpstr>
      <vt:lpstr> АМ выяснение целей, ожиданий и опасений </vt:lpstr>
      <vt:lpstr>АМ презентации учебного материала </vt:lpstr>
      <vt:lpstr> АМ обсуждения и решения проблем </vt:lpstr>
      <vt:lpstr> АМ решения учебных задач</vt:lpstr>
      <vt:lpstr> Контроль знаний, обратная связь  </vt:lpstr>
      <vt:lpstr> АМ формирования умения задавать вопросы</vt:lpstr>
      <vt:lpstr> Рефлексия </vt:lpstr>
      <vt:lpstr>Слайд 15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АМО</dc:title>
  <dc:creator>Седова</dc:creator>
  <cp:lastModifiedBy>Пользователь</cp:lastModifiedBy>
  <cp:revision>19</cp:revision>
  <dcterms:created xsi:type="dcterms:W3CDTF">2012-04-08T12:24:55Z</dcterms:created>
  <dcterms:modified xsi:type="dcterms:W3CDTF">2014-08-19T06:24:04Z</dcterms:modified>
</cp:coreProperties>
</file>