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sldIdLst>
    <p:sldId id="286" r:id="rId2"/>
    <p:sldId id="257" r:id="rId3"/>
    <p:sldId id="256" r:id="rId4"/>
    <p:sldId id="304" r:id="rId5"/>
    <p:sldId id="305" r:id="rId6"/>
    <p:sldId id="309" r:id="rId7"/>
    <p:sldId id="289" r:id="rId8"/>
    <p:sldId id="261" r:id="rId9"/>
    <p:sldId id="262" r:id="rId10"/>
    <p:sldId id="263" r:id="rId11"/>
    <p:sldId id="307" r:id="rId12"/>
    <p:sldId id="265" r:id="rId13"/>
    <p:sldId id="308" r:id="rId14"/>
    <p:sldId id="290" r:id="rId15"/>
    <p:sldId id="310" r:id="rId16"/>
    <p:sldId id="311" r:id="rId17"/>
    <p:sldId id="312" r:id="rId18"/>
    <p:sldId id="313" r:id="rId19"/>
    <p:sldId id="268" r:id="rId20"/>
    <p:sldId id="269" r:id="rId21"/>
    <p:sldId id="270" r:id="rId22"/>
    <p:sldId id="271" r:id="rId23"/>
    <p:sldId id="272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0000"/>
    <a:srgbClr val="008000"/>
    <a:srgbClr val="009900"/>
    <a:srgbClr val="FF0000"/>
    <a:srgbClr val="996600"/>
    <a:srgbClr val="660066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57" autoAdjust="0"/>
    <p:restoredTop sz="94579" autoAdjust="0"/>
  </p:normalViewPr>
  <p:slideViewPr>
    <p:cSldViewPr>
      <p:cViewPr>
        <p:scale>
          <a:sx n="66" d="100"/>
          <a:sy n="66" d="100"/>
        </p:scale>
        <p:origin x="-1500" y="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F4133-812C-456F-BA2C-90C6E0080C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404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30A66-63E0-415B-9A90-F6ACC819DD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63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9266C9-AE8E-4A20-AD67-372A8ED376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427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6805AE-3311-469B-8443-10CA5642D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158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B31E4-DE85-4D59-8A67-2F25A61D5A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3963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3FE16B-220B-49FE-9AA9-7F4C36441C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055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271790-3BD5-4DF6-9AF5-1B7AF01DF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0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5DEA1-5197-4744-8C25-FFEA246B38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358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5DAF8-3188-40EE-9B57-7B17B7F44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426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C25AC-FA71-4671-83BC-905C36E9E5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48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5BA35-82C5-4A5C-95B9-B2E093E6E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82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CC3C12DF-CF01-4B8E-8AF4-8946ADC69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62" r:id="rId4"/>
    <p:sldLayoutId id="2147483976" r:id="rId5"/>
    <p:sldLayoutId id="2147483963" r:id="rId6"/>
    <p:sldLayoutId id="2147483977" r:id="rId7"/>
    <p:sldLayoutId id="2147483978" r:id="rId8"/>
    <p:sldLayoutId id="2147483979" r:id="rId9"/>
    <p:sldLayoutId id="2147483964" r:id="rId10"/>
    <p:sldLayoutId id="214748398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4;&#1077;&#1078;.&#1076;&#1077;&#1085;&#1100;%20&#1055;&#1058;&#1048;&#1062;\&#1087;&#1090;&#1080;&#1095;&#1100;&#1080;%20&#1075;&#1086;&#1083;&#1086;&#1089;&#1072;\&#1075;&#1086;&#1083;&#1086;&#1089;&#1072;%20&#1087;&#1090;&#1080;&#1094;\&#1050;&#1091;&#1082;&#1091;&#1096;&#1082;&#1072;%20&#1054;&#1073;&#1099;&#1082;&#1085;&#1086;&#1074;&#1077;&#1085;&#1085;&#1072;&#1103;.MP3" TargetMode="Externa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User\Desktop\&#1052;&#1072;&#1088;&#1080;&#1085;&#1072;%202013\&#1087;&#1090;&#1080;&#1094;&#1099;%20&#1042;&#1057;&#1045;\Golosa_ptic_-_Lesnoy_zhavoronok.mp3" TargetMode="External"/><Relationship Id="rId1" Type="http://schemas.openxmlformats.org/officeDocument/2006/relationships/audio" Target="file:///C:\Documents%20and%20Settings\Admin\&#1056;&#1072;&#1073;&#1086;&#1095;&#1080;&#1081;%20&#1089;&#1090;&#1086;&#1083;\&#1084;&#1077;&#1078;.&#1076;&#1077;&#1085;&#1100;%20&#1055;&#1058;&#1048;&#1062;\&#1087;&#1090;&#1080;&#1095;&#1100;&#1080;%20&#1075;&#1086;&#1083;&#1086;&#1089;&#1072;\&#1075;&#1086;&#1083;&#1086;&#1089;&#1072;%20&#1087;&#1090;&#1080;&#1094;\Zhavoronok.mp3" TargetMode="Externa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gif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4;&#1077;&#1078;.&#1076;&#1077;&#1085;&#1100;%20&#1055;&#1058;&#1048;&#1062;\&#1087;&#1090;&#1080;&#1095;&#1100;&#1080;%20&#1075;&#1086;&#1083;&#1086;&#1089;&#1072;\&#1075;&#1086;&#1083;&#1086;&#1089;&#1072;%20&#1087;&#1090;&#1080;&#1094;\&#1057;&#1082;&#1074;&#1086;&#1088;&#1077;&#1094;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12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4;&#1077;&#1078;.&#1076;&#1077;&#1085;&#1100;%20&#1055;&#1058;&#1048;&#1062;\&#1087;&#1090;&#1080;&#1095;&#1100;&#1080;%20&#1075;&#1086;&#1083;&#1086;&#1089;&#1072;\&#1075;&#1086;&#1083;&#1086;&#1089;&#1072;%20&#1087;&#1090;&#1080;&#1094;\&#1089;&#1086;&#1074;&#1072;.wav" TargetMode="Externa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6;&#1072;&#1073;&#1086;&#1095;&#1080;&#1081;%20&#1089;&#1090;&#1086;&#1083;\&#1084;&#1077;&#1078;.&#1076;&#1077;&#1085;&#1100;%20&#1055;&#1058;&#1048;&#1062;\&#1087;&#1090;&#1080;&#1095;&#1100;&#1080;%20&#1075;&#1086;&#1083;&#1086;&#1089;&#1072;\&#1075;&#1086;&#1083;&#1086;&#1089;&#1072;%20&#1087;&#1090;&#1080;&#1094;\&#1075;&#1088;&#1072;&#1095;.wav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MPj0433113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4" r="21635"/>
          <a:stretch>
            <a:fillRect/>
          </a:stretch>
        </p:blipFill>
        <p:spPr bwMode="auto">
          <a:xfrm>
            <a:off x="-238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781" name="Group 13"/>
          <p:cNvGrpSpPr>
            <a:grpSpLocks/>
          </p:cNvGrpSpPr>
          <p:nvPr/>
        </p:nvGrpSpPr>
        <p:grpSpPr bwMode="auto">
          <a:xfrm>
            <a:off x="179388" y="115888"/>
            <a:ext cx="8208962" cy="2149475"/>
            <a:chOff x="113" y="73"/>
            <a:chExt cx="5171" cy="1354"/>
          </a:xfrm>
        </p:grpSpPr>
        <p:grpSp>
          <p:nvGrpSpPr>
            <p:cNvPr id="16389" name="Group 11"/>
            <p:cNvGrpSpPr>
              <a:grpSpLocks/>
            </p:cNvGrpSpPr>
            <p:nvPr/>
          </p:nvGrpSpPr>
          <p:grpSpPr bwMode="auto">
            <a:xfrm>
              <a:off x="113" y="73"/>
              <a:ext cx="5171" cy="975"/>
              <a:chOff x="113" y="73"/>
              <a:chExt cx="5171" cy="975"/>
            </a:xfrm>
          </p:grpSpPr>
          <p:sp>
            <p:nvSpPr>
              <p:cNvPr id="16391" name="Text Box 7"/>
              <p:cNvSpPr txBox="1">
                <a:spLocks noChangeArrowheads="1"/>
              </p:cNvSpPr>
              <p:nvPr/>
            </p:nvSpPr>
            <p:spPr bwMode="auto">
              <a:xfrm>
                <a:off x="113" y="73"/>
                <a:ext cx="5171" cy="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4400" b="1" i="1">
                    <a:solidFill>
                      <a:schemeClr val="bg1"/>
                    </a:solidFill>
                    <a:latin typeface="Arial Black" pitchFamily="34" charset="0"/>
                  </a:rPr>
                  <a:t>МЕЖДУНАРОДНЫЙ</a:t>
                </a:r>
                <a:r>
                  <a:rPr lang="ru-RU" i="1"/>
                  <a:t> </a:t>
                </a:r>
              </a:p>
            </p:txBody>
          </p:sp>
          <p:sp>
            <p:nvSpPr>
              <p:cNvPr id="16392" name="Text Box 8"/>
              <p:cNvSpPr txBox="1">
                <a:spLocks noChangeArrowheads="1"/>
              </p:cNvSpPr>
              <p:nvPr/>
            </p:nvSpPr>
            <p:spPr bwMode="auto">
              <a:xfrm>
                <a:off x="733" y="563"/>
                <a:ext cx="1951" cy="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ru-RU" sz="4400" b="1" i="1">
                    <a:solidFill>
                      <a:schemeClr val="bg1"/>
                    </a:solidFill>
                    <a:latin typeface="Arial Black" pitchFamily="34" charset="0"/>
                  </a:rPr>
                  <a:t>ДЕНЬ</a:t>
                </a:r>
              </a:p>
            </p:txBody>
          </p:sp>
        </p:grpSp>
        <p:sp>
          <p:nvSpPr>
            <p:cNvPr id="16390" name="Text Box 9"/>
            <p:cNvSpPr txBox="1">
              <a:spLocks noChangeArrowheads="1"/>
            </p:cNvSpPr>
            <p:nvPr/>
          </p:nvSpPr>
          <p:spPr bwMode="auto">
            <a:xfrm>
              <a:off x="1474" y="942"/>
              <a:ext cx="1815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4400" b="1" i="1">
                  <a:solidFill>
                    <a:schemeClr val="bg1"/>
                  </a:solidFill>
                  <a:latin typeface="Arial Black" pitchFamily="34" charset="0"/>
                </a:rPr>
                <a:t>ПТИЦ</a:t>
              </a:r>
            </a:p>
          </p:txBody>
        </p:sp>
      </p:grpSp>
      <p:sp>
        <p:nvSpPr>
          <p:cNvPr id="32778" name="Text Box 10"/>
          <p:cNvSpPr txBox="1">
            <a:spLocks noChangeArrowheads="1"/>
          </p:cNvSpPr>
          <p:nvPr/>
        </p:nvSpPr>
        <p:spPr bwMode="auto">
          <a:xfrm>
            <a:off x="468313" y="5084763"/>
            <a:ext cx="453707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6000" i="1">
                <a:solidFill>
                  <a:srgbClr val="0033CC"/>
                </a:solidFill>
                <a:latin typeface="Arial Black" pitchFamily="34" charset="0"/>
              </a:rPr>
              <a:t>1 АПРЕЛЯ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3" name="Picture 7" descr="Oriental_Cuckoo_front_Maial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971550" y="1196975"/>
            <a:ext cx="72009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990000"/>
                </a:solidFill>
              </a:rPr>
              <a:t>О потомстве все хлопочут, </a:t>
            </a:r>
            <a:br>
              <a:rPr lang="ru-RU" sz="3600" b="1" i="1">
                <a:solidFill>
                  <a:srgbClr val="990000"/>
                </a:solidFill>
              </a:rPr>
            </a:br>
            <a:r>
              <a:rPr lang="ru-RU" sz="3600" b="1" i="1">
                <a:solidFill>
                  <a:srgbClr val="990000"/>
                </a:solidFill>
              </a:rPr>
              <a:t>Ну а эта мать не хочет! </a:t>
            </a:r>
            <a:br>
              <a:rPr lang="ru-RU" sz="3600" b="1" i="1">
                <a:solidFill>
                  <a:srgbClr val="990000"/>
                </a:solidFill>
              </a:rPr>
            </a:br>
            <a:r>
              <a:rPr lang="ru-RU" sz="3600" b="1" i="1">
                <a:solidFill>
                  <a:srgbClr val="990000"/>
                </a:solidFill>
              </a:rPr>
              <a:t>Прыгнула с высокой ветки </a:t>
            </a:r>
            <a:br>
              <a:rPr lang="ru-RU" sz="3600" b="1" i="1">
                <a:solidFill>
                  <a:srgbClr val="990000"/>
                </a:solidFill>
              </a:rPr>
            </a:br>
            <a:r>
              <a:rPr lang="ru-RU" sz="3600" b="1" i="1">
                <a:solidFill>
                  <a:srgbClr val="990000"/>
                </a:solidFill>
              </a:rPr>
              <a:t>И яйцо – в гнездо соседки! </a:t>
            </a:r>
            <a:br>
              <a:rPr lang="ru-RU" sz="3600" b="1" i="1">
                <a:solidFill>
                  <a:srgbClr val="990000"/>
                </a:solidFill>
              </a:rPr>
            </a:br>
            <a:r>
              <a:rPr lang="ru-RU" sz="3600" b="1" i="1">
                <a:solidFill>
                  <a:srgbClr val="990000"/>
                </a:solidFill>
              </a:rPr>
              <a:t>Вновь кукует на опушке </a:t>
            </a:r>
            <a:br>
              <a:rPr lang="ru-RU" sz="3600" b="1" i="1">
                <a:solidFill>
                  <a:srgbClr val="990000"/>
                </a:solidFill>
              </a:rPr>
            </a:br>
            <a:r>
              <a:rPr lang="ru-RU" sz="3600" b="1" i="1">
                <a:solidFill>
                  <a:srgbClr val="990000"/>
                </a:solidFill>
              </a:rPr>
              <a:t>Непутёвая …</a:t>
            </a:r>
            <a:r>
              <a:rPr lang="ru-RU" sz="3600" b="1">
                <a:solidFill>
                  <a:srgbClr val="990000"/>
                </a:solidFill>
              </a:rPr>
              <a:t> </a:t>
            </a:r>
          </a:p>
        </p:txBody>
      </p:sp>
      <p:pic>
        <p:nvPicPr>
          <p:cNvPr id="9225" name="Кукушка Обыкновенная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0213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3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5"/>
                </p:tgtEl>
              </p:cMediaNode>
            </p:audio>
          </p:childTnLst>
        </p:cTn>
      </p:par>
    </p:tnLst>
    <p:bldLst>
      <p:bldP spid="9221" grpId="0"/>
      <p:bldP spid="922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F:\Печать птицы фото\воро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57" r="3345"/>
          <a:stretch>
            <a:fillRect/>
          </a:stretch>
        </p:blipFill>
        <p:spPr bwMode="auto">
          <a:xfrm>
            <a:off x="0" y="-23813"/>
            <a:ext cx="9507538" cy="688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331913" y="2303463"/>
            <a:ext cx="68199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3600" b="1" i="1">
                <a:solidFill>
                  <a:srgbClr val="990000"/>
                </a:solidFill>
              </a:rPr>
              <a:t>Хрипло птенчики кричат, </a:t>
            </a:r>
            <a:br>
              <a:rPr lang="ru-RU" sz="3600" b="1" i="1">
                <a:solidFill>
                  <a:srgbClr val="990000"/>
                </a:solidFill>
              </a:rPr>
            </a:br>
            <a:r>
              <a:rPr lang="ru-RU" sz="3600" b="1" i="1">
                <a:solidFill>
                  <a:srgbClr val="990000"/>
                </a:solidFill>
              </a:rPr>
              <a:t>Клювы их в гнезде торчат, </a:t>
            </a:r>
            <a:br>
              <a:rPr lang="ru-RU" sz="3600" b="1" i="1">
                <a:solidFill>
                  <a:srgbClr val="990000"/>
                </a:solidFill>
              </a:rPr>
            </a:br>
            <a:r>
              <a:rPr lang="ru-RU" sz="3600" b="1" i="1">
                <a:solidFill>
                  <a:srgbClr val="990000"/>
                </a:solidFill>
              </a:rPr>
              <a:t>Скрыла их густая крона, </a:t>
            </a:r>
            <a:br>
              <a:rPr lang="ru-RU" sz="3600" b="1" i="1">
                <a:solidFill>
                  <a:srgbClr val="990000"/>
                </a:solidFill>
              </a:rPr>
            </a:br>
            <a:r>
              <a:rPr lang="ru-RU" sz="3600" b="1" i="1">
                <a:solidFill>
                  <a:srgbClr val="990000"/>
                </a:solidFill>
              </a:rPr>
              <a:t>Проживает здесь ...</a:t>
            </a:r>
            <a:r>
              <a:rPr lang="ru-RU">
                <a:solidFill>
                  <a:srgbClr val="990000"/>
                </a:solidFill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1" name="Picture 7" descr="12082858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1" t="1671" r="2379" b="2644"/>
          <a:stretch>
            <a:fillRect/>
          </a:stretch>
        </p:blipFill>
        <p:spPr bwMode="auto">
          <a:xfrm>
            <a:off x="0" y="-36513"/>
            <a:ext cx="9251950" cy="699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116013" y="1628775"/>
            <a:ext cx="67691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990000"/>
                </a:solidFill>
              </a:rPr>
              <a:t>Синяя косынка, </a:t>
            </a:r>
          </a:p>
          <a:p>
            <a:r>
              <a:rPr lang="ru-RU" sz="3600" b="1" i="1">
                <a:solidFill>
                  <a:srgbClr val="990000"/>
                </a:solidFill>
              </a:rPr>
              <a:t>темненькая спинка. </a:t>
            </a:r>
            <a:endParaRPr lang="ru-RU" sz="3600">
              <a:solidFill>
                <a:srgbClr val="990000"/>
              </a:solidFill>
            </a:endParaRPr>
          </a:p>
          <a:p>
            <a:r>
              <a:rPr lang="ru-RU" sz="3600" b="1" i="1">
                <a:solidFill>
                  <a:srgbClr val="990000"/>
                </a:solidFill>
              </a:rPr>
              <a:t>Маленькая птичка </a:t>
            </a:r>
          </a:p>
          <a:p>
            <a:r>
              <a:rPr lang="ru-RU" sz="3600" b="1" i="1">
                <a:solidFill>
                  <a:srgbClr val="990000"/>
                </a:solidFill>
              </a:rPr>
              <a:t>Звать её ...</a:t>
            </a:r>
            <a:r>
              <a:rPr lang="ru-RU" sz="3600">
                <a:solidFill>
                  <a:srgbClr val="99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126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547813" y="1484313"/>
            <a:ext cx="5535612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sz="3600" b="1" i="1" dirty="0">
                <a:solidFill>
                  <a:srgbClr val="990000"/>
                </a:solidFill>
              </a:rPr>
              <a:t>Маленький мальчишка </a:t>
            </a:r>
            <a:endParaRPr lang="ru-RU" sz="3600" b="1" dirty="0">
              <a:solidFill>
                <a:srgbClr val="990000"/>
              </a:solidFill>
            </a:endParaRPr>
          </a:p>
          <a:p>
            <a:r>
              <a:rPr lang="ru-RU" sz="3600" b="1" i="1" dirty="0">
                <a:solidFill>
                  <a:srgbClr val="990000"/>
                </a:solidFill>
              </a:rPr>
              <a:t>В сером </a:t>
            </a:r>
            <a:r>
              <a:rPr lang="ru-RU" sz="3600" b="1" i="1" smtClean="0">
                <a:solidFill>
                  <a:srgbClr val="990000"/>
                </a:solidFill>
              </a:rPr>
              <a:t>армячишке</a:t>
            </a:r>
            <a:endParaRPr lang="ru-RU" sz="3600" b="1" dirty="0">
              <a:solidFill>
                <a:srgbClr val="990000"/>
              </a:solidFill>
            </a:endParaRPr>
          </a:p>
          <a:p>
            <a:r>
              <a:rPr lang="ru-RU" sz="3600" b="1" i="1" dirty="0">
                <a:solidFill>
                  <a:srgbClr val="990000"/>
                </a:solidFill>
              </a:rPr>
              <a:t>По двору шныряет</a:t>
            </a:r>
          </a:p>
          <a:p>
            <a:r>
              <a:rPr lang="ru-RU" sz="3600" b="1" i="1" dirty="0">
                <a:solidFill>
                  <a:srgbClr val="990000"/>
                </a:solidFill>
              </a:rPr>
              <a:t>Крохи собирает</a:t>
            </a:r>
            <a:r>
              <a:rPr lang="ru-RU" sz="3600" b="1" dirty="0">
                <a:solidFill>
                  <a:srgbClr val="99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2705618-a8a67266803a89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96" t="-11194" r="12210" b="-9793"/>
          <a:stretch>
            <a:fillRect/>
          </a:stretch>
        </p:blipFill>
        <p:spPr bwMode="auto">
          <a:xfrm>
            <a:off x="0" y="-819150"/>
            <a:ext cx="9144000" cy="842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41288" y="1081088"/>
            <a:ext cx="244951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ru-RU" sz="2800" b="1">
                <a:solidFill>
                  <a:srgbClr val="FF0000"/>
                </a:solidFill>
              </a:rPr>
              <a:t>Зимующие птицы</a:t>
            </a:r>
          </a:p>
          <a:p>
            <a:pPr eaLnBrk="1" hangingPunct="1"/>
            <a:endParaRPr lang="ru-RU" sz="2800" b="1">
              <a:solidFill>
                <a:srgbClr val="FF0000"/>
              </a:solidFill>
            </a:endParaRPr>
          </a:p>
          <a:p>
            <a:pPr algn="r" eaLnBrk="1" hangingPunct="1"/>
            <a:r>
              <a:rPr lang="ru-RU" sz="2800" b="1">
                <a:solidFill>
                  <a:srgbClr val="FF0000"/>
                </a:solidFill>
              </a:rPr>
              <a:t>клёст</a:t>
            </a:r>
          </a:p>
          <a:p>
            <a:pPr algn="r" eaLnBrk="1" hangingPunct="1"/>
            <a:r>
              <a:rPr lang="ru-RU" sz="2800" b="1">
                <a:solidFill>
                  <a:srgbClr val="FF0000"/>
                </a:solidFill>
              </a:rPr>
              <a:t>свиристель</a:t>
            </a:r>
          </a:p>
          <a:p>
            <a:pPr algn="r" eaLnBrk="1" hangingPunct="1"/>
            <a:r>
              <a:rPr lang="ru-RU" sz="2800" b="1">
                <a:solidFill>
                  <a:srgbClr val="FF0000"/>
                </a:solidFill>
              </a:rPr>
              <a:t>снегирь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411413" y="1125538"/>
            <a:ext cx="3744912" cy="526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800" b="1">
                <a:solidFill>
                  <a:srgbClr val="00CC00"/>
                </a:solidFill>
              </a:rPr>
              <a:t>Перелётные</a:t>
            </a:r>
          </a:p>
          <a:p>
            <a:pPr algn="ctr" eaLnBrk="1" hangingPunct="1"/>
            <a:r>
              <a:rPr lang="ru-RU" sz="2800" b="1">
                <a:solidFill>
                  <a:srgbClr val="00CC00"/>
                </a:solidFill>
              </a:rPr>
              <a:t>птицы</a:t>
            </a:r>
          </a:p>
          <a:p>
            <a:pPr eaLnBrk="1" hangingPunct="1"/>
            <a:endParaRPr lang="ru-RU" sz="2800" b="1">
              <a:solidFill>
                <a:srgbClr val="00CC00"/>
              </a:solidFill>
            </a:endParaRPr>
          </a:p>
          <a:p>
            <a:pPr algn="ctr" eaLnBrk="1" hangingPunct="1"/>
            <a:r>
              <a:rPr lang="ru-RU" sz="2800" b="1">
                <a:solidFill>
                  <a:srgbClr val="00CC00"/>
                </a:solidFill>
              </a:rPr>
              <a:t>ласточка</a:t>
            </a:r>
          </a:p>
          <a:p>
            <a:pPr algn="ctr" eaLnBrk="1" hangingPunct="1"/>
            <a:r>
              <a:rPr lang="ru-RU" sz="2800" b="1">
                <a:solidFill>
                  <a:srgbClr val="00CC00"/>
                </a:solidFill>
              </a:rPr>
              <a:t>соловей</a:t>
            </a:r>
          </a:p>
          <a:p>
            <a:pPr algn="ctr" eaLnBrk="1" hangingPunct="1"/>
            <a:r>
              <a:rPr lang="ru-RU" sz="2800" b="1">
                <a:solidFill>
                  <a:srgbClr val="00CC00"/>
                </a:solidFill>
              </a:rPr>
              <a:t>жаворонок</a:t>
            </a:r>
          </a:p>
          <a:p>
            <a:pPr algn="ctr" eaLnBrk="1" hangingPunct="1"/>
            <a:r>
              <a:rPr lang="ru-RU" sz="2800" b="1">
                <a:solidFill>
                  <a:srgbClr val="00CC00"/>
                </a:solidFill>
              </a:rPr>
              <a:t>зарянка (малиновка)</a:t>
            </a:r>
          </a:p>
          <a:p>
            <a:pPr algn="ctr" eaLnBrk="1" hangingPunct="1"/>
            <a:r>
              <a:rPr lang="ru-RU" sz="2800" b="1">
                <a:solidFill>
                  <a:srgbClr val="00CC00"/>
                </a:solidFill>
              </a:rPr>
              <a:t>грач</a:t>
            </a:r>
          </a:p>
          <a:p>
            <a:pPr algn="ctr" eaLnBrk="1" hangingPunct="1"/>
            <a:r>
              <a:rPr lang="ru-RU" sz="2800" b="1">
                <a:solidFill>
                  <a:srgbClr val="00CC00"/>
                </a:solidFill>
              </a:rPr>
              <a:t>скворец</a:t>
            </a:r>
          </a:p>
          <a:p>
            <a:pPr algn="ctr" eaLnBrk="1" hangingPunct="1"/>
            <a:r>
              <a:rPr lang="ru-RU" sz="2800" b="1">
                <a:solidFill>
                  <a:srgbClr val="00CC00"/>
                </a:solidFill>
              </a:rPr>
              <a:t>трясогузка</a:t>
            </a:r>
          </a:p>
          <a:p>
            <a:pPr algn="ctr" eaLnBrk="1" hangingPunct="1"/>
            <a:r>
              <a:rPr lang="ru-RU" sz="2800" b="1">
                <a:solidFill>
                  <a:srgbClr val="00CC00"/>
                </a:solidFill>
              </a:rPr>
              <a:t>кукушка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372225" y="1052513"/>
            <a:ext cx="3240088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>
                <a:solidFill>
                  <a:srgbClr val="000099"/>
                </a:solidFill>
              </a:rPr>
              <a:t>Оседлые</a:t>
            </a:r>
          </a:p>
          <a:p>
            <a:pPr eaLnBrk="1" hangingPunct="1"/>
            <a:r>
              <a:rPr lang="ru-RU" sz="2800" b="1">
                <a:solidFill>
                  <a:srgbClr val="000099"/>
                </a:solidFill>
              </a:rPr>
              <a:t>птицы</a:t>
            </a:r>
          </a:p>
          <a:p>
            <a:pPr eaLnBrk="1" hangingPunct="1"/>
            <a:endParaRPr lang="ru-RU" sz="2800" b="1">
              <a:solidFill>
                <a:srgbClr val="000099"/>
              </a:solidFill>
            </a:endParaRPr>
          </a:p>
          <a:p>
            <a:pPr eaLnBrk="1" hangingPunct="1"/>
            <a:r>
              <a:rPr lang="ru-RU" sz="2800" b="1">
                <a:solidFill>
                  <a:srgbClr val="000099"/>
                </a:solidFill>
              </a:rPr>
              <a:t>голубь</a:t>
            </a:r>
          </a:p>
          <a:p>
            <a:pPr eaLnBrk="1" hangingPunct="1"/>
            <a:r>
              <a:rPr lang="ru-RU" sz="2800" b="1">
                <a:solidFill>
                  <a:srgbClr val="000099"/>
                </a:solidFill>
              </a:rPr>
              <a:t>синица</a:t>
            </a:r>
          </a:p>
          <a:p>
            <a:pPr eaLnBrk="1" hangingPunct="1"/>
            <a:r>
              <a:rPr lang="ru-RU" sz="2800" b="1">
                <a:solidFill>
                  <a:srgbClr val="000099"/>
                </a:solidFill>
              </a:rPr>
              <a:t>воробей</a:t>
            </a:r>
          </a:p>
          <a:p>
            <a:pPr eaLnBrk="1" hangingPunct="1"/>
            <a:r>
              <a:rPr lang="ru-RU" sz="2800" b="1">
                <a:solidFill>
                  <a:srgbClr val="000099"/>
                </a:solidFill>
              </a:rPr>
              <a:t>дятел</a:t>
            </a:r>
          </a:p>
          <a:p>
            <a:pPr eaLnBrk="1" hangingPunct="1"/>
            <a:r>
              <a:rPr lang="ru-RU" sz="2800" b="1">
                <a:solidFill>
                  <a:srgbClr val="000099"/>
                </a:solidFill>
              </a:rPr>
              <a:t>сорока</a:t>
            </a:r>
          </a:p>
          <a:p>
            <a:pPr eaLnBrk="1" hangingPunct="1"/>
            <a:r>
              <a:rPr lang="ru-RU" sz="2800" b="1">
                <a:solidFill>
                  <a:srgbClr val="000099"/>
                </a:solidFill>
              </a:rPr>
              <a:t>ворона</a:t>
            </a:r>
          </a:p>
          <a:p>
            <a:pPr eaLnBrk="1" hangingPunct="1"/>
            <a:r>
              <a:rPr lang="ru-RU" sz="2800" b="1">
                <a:solidFill>
                  <a:srgbClr val="000099"/>
                </a:solidFill>
              </a:rPr>
              <a:t>поползень</a:t>
            </a:r>
          </a:p>
          <a:p>
            <a:pPr eaLnBrk="1" hangingPunct="1"/>
            <a:r>
              <a:rPr lang="ru-RU" sz="2800" b="1">
                <a:solidFill>
                  <a:srgbClr val="000099"/>
                </a:solidFill>
              </a:rPr>
              <a:t>сойка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07950" y="2133600"/>
            <a:ext cx="88566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867400" y="1052513"/>
            <a:ext cx="0" cy="5329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771775" y="1052513"/>
            <a:ext cx="0" cy="53292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450" y="260350"/>
            <a:ext cx="6411913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5800628"/>
            <a:ext cx="518013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ГЕРБ РОССИИ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333375"/>
            <a:ext cx="266541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clrChange>
              <a:clrFrom>
                <a:srgbClr val="F8F8F6"/>
              </a:clrFrom>
              <a:clrTo>
                <a:srgbClr val="F8F8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5938" y="3725863"/>
            <a:ext cx="2808287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1675" y="3516313"/>
            <a:ext cx="2390775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0713" y="333375"/>
            <a:ext cx="2471737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0" y="3017838"/>
            <a:ext cx="42005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000" b="1">
                <a:solidFill>
                  <a:srgbClr val="002060"/>
                </a:solidFill>
              </a:rPr>
              <a:t>Соединённые Штаты </a:t>
            </a:r>
          </a:p>
          <a:p>
            <a:pPr algn="ctr" eaLnBrk="1" hangingPunct="1"/>
            <a:r>
              <a:rPr lang="ru-RU" sz="2000" b="1">
                <a:solidFill>
                  <a:srgbClr val="002060"/>
                </a:solidFill>
              </a:rPr>
              <a:t>Америки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316538" y="2997200"/>
            <a:ext cx="3240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/>
              <a:t>Германия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71475" y="6334125"/>
            <a:ext cx="309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FF0000"/>
                </a:solidFill>
              </a:rPr>
              <a:t>Польша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5351463" y="6334125"/>
            <a:ext cx="3071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083101"/>
                </a:solidFill>
              </a:rPr>
              <a:t>Армения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3750" y="3502025"/>
            <a:ext cx="3260725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0900" y="241300"/>
            <a:ext cx="20320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6550" y="230188"/>
            <a:ext cx="2039938" cy="255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63" y="3429000"/>
            <a:ext cx="2016125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625" y="230188"/>
            <a:ext cx="204152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0900" y="3557588"/>
            <a:ext cx="2122488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302000" y="2813050"/>
            <a:ext cx="2278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006600"/>
                </a:solidFill>
              </a:rPr>
              <a:t>г.Тихорецкий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79375" y="2757488"/>
            <a:ext cx="25796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solidFill>
                  <a:srgbClr val="0070C0"/>
                </a:solidFill>
              </a:rPr>
              <a:t>г.Благодарный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397625" y="2757488"/>
            <a:ext cx="2278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990000"/>
                </a:solidFill>
              </a:rPr>
              <a:t>г.Югорск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9375" y="6202363"/>
            <a:ext cx="25987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/>
              <a:t>г.Елабуга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390900" y="6211888"/>
            <a:ext cx="21891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FF0000"/>
                </a:solidFill>
              </a:rPr>
              <a:t>Г.Яранск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6240463" y="6170613"/>
            <a:ext cx="25923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2400" b="1">
                <a:solidFill>
                  <a:srgbClr val="0070C0"/>
                </a:solidFill>
              </a:rPr>
              <a:t>г.Урай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ChangeArrowheads="1"/>
          </p:cNvSpPr>
          <p:nvPr/>
        </p:nvSpPr>
        <p:spPr bwMode="auto">
          <a:xfrm>
            <a:off x="1763713" y="908050"/>
            <a:ext cx="706913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400" b="1" i="1">
                <a:solidFill>
                  <a:srgbClr val="990000"/>
                </a:solidFill>
              </a:rPr>
              <a:t>« Поёт, что соловушка,</a:t>
            </a:r>
          </a:p>
          <a:p>
            <a:r>
              <a:rPr lang="ru-RU" sz="4400" b="1" i="1">
                <a:solidFill>
                  <a:srgbClr val="990000"/>
                </a:solidFill>
              </a:rPr>
              <a:t>да пуста головушка »</a:t>
            </a:r>
          </a:p>
        </p:txBody>
      </p:sp>
      <p:pic>
        <p:nvPicPr>
          <p:cNvPr id="34819" name="Picture 12" descr="4376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B9B9B9"/>
              </a:clrFrom>
              <a:clrTo>
                <a:srgbClr val="B9B9B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275" y="1484313"/>
            <a:ext cx="4213225" cy="661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 descr="C:\Users\User\AppData\Local\Microsoft\Windows\Temporary Internet Files\Content.IE5\499KPK5J\MM900205401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6375" y="2579688"/>
            <a:ext cx="3422650" cy="2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0" descr="http://yesranetki.ru/i/yesranetki/imgs/55562f62356c82a8c9ea00022c7b128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975" y="-182563"/>
            <a:ext cx="9350375" cy="7077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Zhavoronok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9038" y="6002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olosa_ptic_-_Lesnoy_zhavoronok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602773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08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3081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1692275" y="1176338"/>
            <a:ext cx="5557838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800" b="1" i="1">
                <a:solidFill>
                  <a:srgbClr val="0099FF"/>
                </a:solidFill>
              </a:rPr>
              <a:t>«Как с гуся вода»</a:t>
            </a:r>
          </a:p>
        </p:txBody>
      </p:sp>
      <p:pic>
        <p:nvPicPr>
          <p:cNvPr id="35843" name="Picture 10" descr="MCj0083946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188" y="2565400"/>
            <a:ext cx="4672012" cy="380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10" descr="MCj0083946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364163" y="2720975"/>
            <a:ext cx="3384550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ChangeArrowheads="1"/>
          </p:cNvSpPr>
          <p:nvPr/>
        </p:nvSpPr>
        <p:spPr bwMode="auto">
          <a:xfrm>
            <a:off x="684213" y="284163"/>
            <a:ext cx="79121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4000" b="1" i="1"/>
              <a:t>«Сорока на хвосте принесла»</a:t>
            </a:r>
          </a:p>
        </p:txBody>
      </p:sp>
      <p:pic>
        <p:nvPicPr>
          <p:cNvPr id="36867" name="Picture 5" descr="MCj0441415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013" y="1268413"/>
            <a:ext cx="6227762" cy="465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ChangeArrowheads="1"/>
          </p:cNvSpPr>
          <p:nvPr/>
        </p:nvSpPr>
        <p:spPr bwMode="auto">
          <a:xfrm>
            <a:off x="468313" y="1196975"/>
            <a:ext cx="78898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009999"/>
                </a:solidFill>
              </a:rPr>
              <a:t>«Проживёшь жизнь как кукушка –</a:t>
            </a:r>
          </a:p>
          <a:p>
            <a:r>
              <a:rPr lang="ru-RU" sz="3600" b="1" i="1">
                <a:solidFill>
                  <a:srgbClr val="009999"/>
                </a:solidFill>
              </a:rPr>
              <a:t>- не получишь хлеба краюшку</a:t>
            </a:r>
            <a:r>
              <a:rPr lang="ru-RU" sz="3600" b="1">
                <a:solidFill>
                  <a:srgbClr val="009999"/>
                </a:solidFill>
              </a:rPr>
              <a:t>»</a:t>
            </a:r>
          </a:p>
        </p:txBody>
      </p:sp>
      <p:pic>
        <p:nvPicPr>
          <p:cNvPr id="37891" name="Picture 7" descr="MCj00839120000[1]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513" y="2781300"/>
            <a:ext cx="4672012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ChangeArrowheads="1"/>
          </p:cNvSpPr>
          <p:nvPr/>
        </p:nvSpPr>
        <p:spPr bwMode="auto">
          <a:xfrm>
            <a:off x="0" y="2857500"/>
            <a:ext cx="86407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ru-RU" sz="3600" b="1" i="1"/>
              <a:t>           </a:t>
            </a:r>
            <a:endParaRPr lang="ru-RU" sz="3600" b="1"/>
          </a:p>
          <a:p>
            <a:endParaRPr lang="ru-RU" sz="3600" b="1" i="1"/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50825" y="620713"/>
            <a:ext cx="84963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33CC"/>
                </a:solidFill>
              </a:rPr>
              <a:t>Синичка с утра начинает пищать</a:t>
            </a:r>
          </a:p>
          <a:p>
            <a:r>
              <a:rPr lang="ru-RU" sz="3200" b="1" i="1">
                <a:solidFill>
                  <a:srgbClr val="0033CC"/>
                </a:solidFill>
              </a:rPr>
              <a:t>                                                      </a:t>
            </a:r>
            <a:endParaRPr lang="ru-RU" sz="3200" b="1" i="1"/>
          </a:p>
        </p:txBody>
      </p:sp>
      <p:sp>
        <p:nvSpPr>
          <p:cNvPr id="18439" name="Rectangle 7"/>
          <p:cNvSpPr>
            <a:spLocks noChangeArrowheads="1"/>
          </p:cNvSpPr>
          <p:nvPr/>
        </p:nvSpPr>
        <p:spPr bwMode="auto">
          <a:xfrm>
            <a:off x="323850" y="2011363"/>
            <a:ext cx="6942138" cy="112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0099FF"/>
                </a:solidFill>
              </a:rPr>
              <a:t>Курица на одной ноге стоит</a:t>
            </a:r>
          </a:p>
          <a:p>
            <a:r>
              <a:rPr lang="ru-RU" sz="3200" b="1" i="1">
                <a:solidFill>
                  <a:srgbClr val="0099FF"/>
                </a:solidFill>
              </a:rPr>
              <a:t>                                                      </a:t>
            </a: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23850" y="3429000"/>
            <a:ext cx="62706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3366FF"/>
                </a:solidFill>
              </a:rPr>
              <a:t>Воробьи в пыли купаются</a:t>
            </a:r>
          </a:p>
          <a:p>
            <a:r>
              <a:rPr lang="ru-RU" sz="3200" b="1" i="1">
                <a:solidFill>
                  <a:srgbClr val="3366FF"/>
                </a:solidFill>
              </a:rPr>
              <a:t>                                                      </a:t>
            </a:r>
          </a:p>
        </p:txBody>
      </p:sp>
      <p:sp>
        <p:nvSpPr>
          <p:cNvPr id="18441" name="Rectangle 9"/>
          <p:cNvSpPr>
            <a:spLocks noChangeArrowheads="1"/>
          </p:cNvSpPr>
          <p:nvPr/>
        </p:nvSpPr>
        <p:spPr bwMode="auto">
          <a:xfrm>
            <a:off x="179388" y="4797425"/>
            <a:ext cx="7694612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800" b="1" i="1">
                <a:solidFill>
                  <a:srgbClr val="000099"/>
                </a:solidFill>
              </a:rPr>
              <a:t>   </a:t>
            </a:r>
            <a:r>
              <a:rPr lang="ru-RU" sz="3200" b="1" i="1">
                <a:solidFill>
                  <a:srgbClr val="000099"/>
                </a:solidFill>
              </a:rPr>
              <a:t>Галки на вечер собираются </a:t>
            </a:r>
          </a:p>
          <a:p>
            <a:r>
              <a:rPr lang="ru-RU" sz="3200" b="1" i="1">
                <a:solidFill>
                  <a:srgbClr val="000099"/>
                </a:solidFill>
              </a:rPr>
              <a:t>                                 гурьбой и кричат </a:t>
            </a:r>
          </a:p>
          <a:p>
            <a:endParaRPr lang="ru-RU" sz="3200" b="1" i="1">
              <a:solidFill>
                <a:srgbClr val="000099"/>
              </a:solidFill>
            </a:endParaRPr>
          </a:p>
        </p:txBody>
      </p:sp>
      <p:sp>
        <p:nvSpPr>
          <p:cNvPr id="18442" name="Rectangle 10"/>
          <p:cNvSpPr>
            <a:spLocks noChangeArrowheads="1"/>
          </p:cNvSpPr>
          <p:nvPr/>
        </p:nvSpPr>
        <p:spPr bwMode="auto">
          <a:xfrm>
            <a:off x="6300788" y="1196975"/>
            <a:ext cx="2520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0033CC"/>
                </a:solidFill>
              </a:rPr>
              <a:t>(к морозу).</a:t>
            </a:r>
          </a:p>
        </p:txBody>
      </p:sp>
      <p:sp>
        <p:nvSpPr>
          <p:cNvPr id="18443" name="Rectangle 11"/>
          <p:cNvSpPr>
            <a:spLocks noChangeArrowheads="1"/>
          </p:cNvSpPr>
          <p:nvPr/>
        </p:nvSpPr>
        <p:spPr bwMode="auto">
          <a:xfrm>
            <a:off x="6156325" y="2708275"/>
            <a:ext cx="2638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600" b="1" i="1">
                <a:solidFill>
                  <a:srgbClr val="0099FF"/>
                </a:solidFill>
              </a:rPr>
              <a:t>(к морозу).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4402138" y="3992563"/>
            <a:ext cx="239871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 b="1" i="1">
                <a:solidFill>
                  <a:srgbClr val="3366FF"/>
                </a:solidFill>
              </a:rPr>
              <a:t>( к дождю).</a:t>
            </a:r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5389563" y="5949950"/>
            <a:ext cx="375443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3200"/>
              <a:t> </a:t>
            </a:r>
            <a:r>
              <a:rPr lang="ru-RU" sz="3200" b="1" i="1">
                <a:solidFill>
                  <a:srgbClr val="000099"/>
                </a:solidFill>
              </a:rPr>
              <a:t>(к ясной погоде).</a:t>
            </a:r>
          </a:p>
        </p:txBody>
      </p:sp>
      <p:pic>
        <p:nvPicPr>
          <p:cNvPr id="33804" name="Picture 12" descr="C:\Users\User\AppData\Local\Microsoft\Windows\Temporary Internet Files\Content.IE5\YOEKKKP7\MC900303521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65162">
            <a:off x="5119688" y="1076325"/>
            <a:ext cx="838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C:\Users\User\AppData\Local\Microsoft\Windows\Temporary Internet Files\Content.IE5\YOEKKKP7\MC900303521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446596">
            <a:off x="2588419" y="15082"/>
            <a:ext cx="642937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C:\Users\User\AppData\Local\Microsoft\Windows\Temporary Internet Files\Content.IE5\YOEKKKP7\MC900303521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28808">
            <a:off x="3223419" y="2489994"/>
            <a:ext cx="83820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 descr="C:\Users\User\AppData\Local\Microsoft\Windows\Temporary Internet Files\Content.IE5\YOEKKKP7\MC900303521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65162">
            <a:off x="1310481" y="1326357"/>
            <a:ext cx="5572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2" descr="C:\Users\User\AppData\Local\Microsoft\Windows\Temporary Internet Files\Content.IE5\YOEKKKP7\MC900303521[1].wmf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165162">
            <a:off x="7673976" y="131762"/>
            <a:ext cx="8382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5" name="Picture 13" descr="C:\Users\User\AppData\Local\Microsoft\Windows\Temporary Internet Files\Content.IE5\YOEKKKP7\MC900250876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07300" y="2081213"/>
            <a:ext cx="973138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 descr="C:\Users\User\AppData\Local\Microsoft\Windows\Temporary Internet Files\Content.IE5\YOEKKKP7\MC900250876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5713" y="1417638"/>
            <a:ext cx="971550" cy="62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3" descr="C:\Users\User\AppData\Local\Microsoft\Windows\Temporary Internet Files\Content.IE5\YOEKKKP7\MC900250876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3216067">
            <a:off x="5751513" y="242888"/>
            <a:ext cx="573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3" descr="C:\Users\User\AppData\Local\Microsoft\Windows\Temporary Internet Files\Content.IE5\YOEKKKP7\MC900250876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900" y="271463"/>
            <a:ext cx="485775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 descr="C:\Users\User\AppData\Local\Microsoft\Windows\Temporary Internet Files\Content.IE5\YOEKKKP7\MC900250876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2588" y="2857500"/>
            <a:ext cx="76517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7" name="Picture 15" descr="C:\Users\User\AppData\Local\Microsoft\Windows\Temporary Internet Files\Content.IE5\YOEKKKP7\MC900434736[1]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86050" y="5280025"/>
            <a:ext cx="133985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8" name="Picture 16" descr="C:\Users\User\AppData\Local\Microsoft\Windows\Temporary Internet Files\Content.IE5\AYDW1OVT\MM900354676[1]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6862763" y="3452813"/>
            <a:ext cx="1487487" cy="167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18439" grpId="0"/>
      <p:bldP spid="18440" grpId="0"/>
      <p:bldP spid="18441" grpId="0"/>
      <p:bldP spid="18442" grpId="0"/>
      <p:bldP spid="18443" grpId="0"/>
      <p:bldP spid="18444" grpId="0"/>
      <p:bldP spid="1844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ja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860"/>
          <a:stretch>
            <a:fillRect/>
          </a:stretch>
        </p:blipFill>
        <p:spPr bwMode="auto">
          <a:xfrm>
            <a:off x="-92075" y="0"/>
            <a:ext cx="92456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9525" y="61976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3600" b="1" i="1">
                <a:solidFill>
                  <a:srgbClr val="0033CC"/>
                </a:solidFill>
              </a:rPr>
              <a:t>22 марта на Руси праздник «Сороки»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738" y="0"/>
            <a:ext cx="92614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148064" y="519673"/>
            <a:ext cx="360727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 МАРТА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931177" y="1473168"/>
            <a:ext cx="4041043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АНГЛИИ</a:t>
            </a:r>
          </a:p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ДЕНЬ </a:t>
            </a:r>
          </a:p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ЛАСТОЧКИ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34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25821" y="203109"/>
            <a:ext cx="3234732" cy="166199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8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17 МАРТА</a:t>
            </a:r>
          </a:p>
          <a:p>
            <a:pPr algn="ctr">
              <a:defRPr/>
            </a:pPr>
            <a:endParaRPr lang="ru-RU" sz="5400" b="1" spc="50" dirty="0">
              <a:ln w="11430"/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1038994"/>
            <a:ext cx="3843597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44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Герасим</a:t>
            </a:r>
          </a:p>
          <a:p>
            <a:pPr algn="ctr">
              <a:defRPr/>
            </a:pPr>
            <a:r>
              <a:rPr lang="ru-RU" sz="44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400" b="1" spc="50" dirty="0" err="1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Грачевник</a:t>
            </a:r>
            <a:endParaRPr lang="ru-RU" sz="4400" b="1" spc="50" dirty="0">
              <a:ln w="11430"/>
              <a:solidFill>
                <a:srgbClr val="99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5535" y="5805264"/>
            <a:ext cx="8619539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solidFill>
                  <a:srgbClr val="99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ПРИЛЕТА ГРАЧЕЙ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-fotki.yandex.ru/get/3505/vakhlakov.0/0_d22f_41b8a20c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7938" y="-100013"/>
            <a:ext cx="9301163" cy="807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-618143"/>
            <a:ext cx="3685279" cy="424731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endParaRPr lang="ru-RU" sz="5400" i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>
              <a:defRPr/>
            </a:pPr>
            <a:r>
              <a:rPr lang="ru-RU" sz="5400" i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8 АПРЕЛЯ</a:t>
            </a:r>
          </a:p>
          <a:p>
            <a:pPr>
              <a:defRPr/>
            </a:pPr>
            <a:r>
              <a:rPr lang="ru-RU" sz="5400" i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День Вороны</a:t>
            </a:r>
          </a:p>
          <a:p>
            <a:pPr>
              <a:defRPr/>
            </a:pPr>
            <a:r>
              <a:rPr lang="ru-RU" sz="5400" i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Бурятии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skvorez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144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6084" name="Group 4"/>
          <p:cNvGrpSpPr>
            <a:grpSpLocks/>
          </p:cNvGrpSpPr>
          <p:nvPr/>
        </p:nvGrpSpPr>
        <p:grpSpPr bwMode="auto">
          <a:xfrm>
            <a:off x="468313" y="1412875"/>
            <a:ext cx="8085137" cy="5213350"/>
            <a:chOff x="295" y="1208"/>
            <a:chExt cx="5093" cy="3284"/>
          </a:xfrm>
        </p:grpSpPr>
        <p:sp>
          <p:nvSpPr>
            <p:cNvPr id="22533" name="Rectangle 5"/>
            <p:cNvSpPr>
              <a:spLocks noChangeArrowheads="1"/>
            </p:cNvSpPr>
            <p:nvPr/>
          </p:nvSpPr>
          <p:spPr bwMode="auto">
            <a:xfrm>
              <a:off x="295" y="1208"/>
              <a:ext cx="5080" cy="1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just"/>
              <a:r>
                <a:rPr lang="ru-RU" sz="4000" b="1"/>
                <a:t>      </a:t>
              </a:r>
              <a:r>
                <a:rPr lang="ru-RU" sz="4000" b="1">
                  <a:solidFill>
                    <a:srgbClr val="990000"/>
                  </a:solidFill>
                </a:rPr>
                <a:t>Он прилетает каждый год</a:t>
              </a:r>
            </a:p>
            <a:p>
              <a:pPr algn="just"/>
              <a:r>
                <a:rPr lang="ru-RU" sz="4000" b="1">
                  <a:solidFill>
                    <a:srgbClr val="990000"/>
                  </a:solidFill>
                </a:rPr>
                <a:t> Туда. Где домик его ждет.</a:t>
              </a:r>
            </a:p>
            <a:p>
              <a:pPr algn="just"/>
              <a:r>
                <a:rPr lang="ru-RU" sz="4000" b="1">
                  <a:solidFill>
                    <a:srgbClr val="990000"/>
                  </a:solidFill>
                </a:rPr>
                <a:t>Чужие песни петь умеет, </a:t>
              </a:r>
            </a:p>
            <a:p>
              <a:pPr algn="just"/>
              <a:r>
                <a:rPr lang="ru-RU" sz="4000" b="1">
                  <a:solidFill>
                    <a:srgbClr val="990000"/>
                  </a:solidFill>
                </a:rPr>
                <a:t>     А все же домик свой имеет. </a:t>
              </a:r>
            </a:p>
          </p:txBody>
        </p:sp>
        <p:pic>
          <p:nvPicPr>
            <p:cNvPr id="22534" name="Picture 6" descr="MCj04282610000[1]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6" y="3022"/>
              <a:ext cx="1542" cy="1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6087" name="Скворец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0213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4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i275701_124496164310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1163638"/>
            <a:ext cx="91440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3600" b="1">
                <a:solidFill>
                  <a:srgbClr val="990000"/>
                </a:solidFill>
              </a:rPr>
              <a:t>Крылатые кошки в лесу объявились!</a:t>
            </a:r>
          </a:p>
          <a:p>
            <a:pPr algn="just"/>
            <a:r>
              <a:rPr lang="ru-RU" sz="3600" b="1">
                <a:solidFill>
                  <a:srgbClr val="990000"/>
                </a:solidFill>
              </a:rPr>
              <a:t>Заохали мышки и в норки забились.</a:t>
            </a:r>
          </a:p>
          <a:p>
            <a:pPr algn="just"/>
            <a:r>
              <a:rPr lang="ru-RU" sz="3600" b="1">
                <a:solidFill>
                  <a:srgbClr val="990000"/>
                </a:solidFill>
              </a:rPr>
              <a:t>- Мы вовсе не кошки, честное слово:</a:t>
            </a:r>
          </a:p>
          <a:p>
            <a:pPr algn="just"/>
            <a:r>
              <a:rPr lang="ru-RU" sz="3600" b="1">
                <a:solidFill>
                  <a:srgbClr val="990000"/>
                </a:solidFill>
              </a:rPr>
              <a:t>Но нас берегитесь! – воскликнули …</a:t>
            </a:r>
          </a:p>
        </p:txBody>
      </p:sp>
      <p:pic>
        <p:nvPicPr>
          <p:cNvPr id="7178" name="сова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0928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178"/>
                </p:tgtEl>
              </p:cMediaNode>
            </p:audio>
          </p:childTnLst>
        </p:cTn>
      </p:par>
    </p:tnLst>
    <p:bldLst>
      <p:bldP spid="7174" grpId="0"/>
      <p:bldP spid="717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 descr="Corvus_frugilegus_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грач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61658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1042988" y="1196975"/>
            <a:ext cx="7777162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990000"/>
                </a:solidFill>
              </a:rPr>
              <a:t>Всех перелетных птиц черней,</a:t>
            </a:r>
            <a:endParaRPr lang="ru-RU" sz="3600" b="1">
              <a:solidFill>
                <a:srgbClr val="990000"/>
              </a:solidFill>
            </a:endParaRPr>
          </a:p>
          <a:p>
            <a:r>
              <a:rPr lang="ru-RU" sz="3600" b="1" i="1">
                <a:solidFill>
                  <a:srgbClr val="990000"/>
                </a:solidFill>
              </a:rPr>
              <a:t>Чистит пашню от червей,</a:t>
            </a:r>
            <a:endParaRPr lang="ru-RU" sz="3600" b="1">
              <a:solidFill>
                <a:srgbClr val="990000"/>
              </a:solidFill>
            </a:endParaRPr>
          </a:p>
          <a:p>
            <a:r>
              <a:rPr lang="ru-RU" sz="3600" b="1" i="1">
                <a:solidFill>
                  <a:srgbClr val="990000"/>
                </a:solidFill>
              </a:rPr>
              <a:t>Взад-вперед по пашне вскачь,</a:t>
            </a:r>
          </a:p>
          <a:p>
            <a:r>
              <a:rPr lang="ru-RU" sz="3600" b="1" i="1">
                <a:solidFill>
                  <a:srgbClr val="990000"/>
                </a:solidFill>
              </a:rPr>
              <a:t>А зовется птица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9" fill="remove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201"/>
                </p:tgtEl>
              </p:cMediaNode>
            </p:audio>
          </p:childTnLst>
        </p:cTn>
      </p:par>
    </p:tnLst>
    <p:bldLst>
      <p:bldP spid="174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1661</TotalTime>
  <Words>259</Words>
  <Application>Microsoft Office PowerPoint</Application>
  <PresentationFormat>Экран (4:3)</PresentationFormat>
  <Paragraphs>97</Paragraphs>
  <Slides>23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MoBIL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104</cp:revision>
  <dcterms:created xsi:type="dcterms:W3CDTF">2009-11-08T07:55:40Z</dcterms:created>
  <dcterms:modified xsi:type="dcterms:W3CDTF">2014-12-20T22:02:12Z</dcterms:modified>
</cp:coreProperties>
</file>