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C41267B-9A9A-4162-A3C3-5D61CBBD6749}" type="datetimeFigureOut">
              <a:rPr lang="ru-RU" smtClean="0"/>
              <a:t>16.10.2014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51E1E4-6FA4-4740-AF48-316FE400BCE1}"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C41267B-9A9A-4162-A3C3-5D61CBBD6749}" type="datetimeFigureOut">
              <a:rPr lang="ru-RU" smtClean="0"/>
              <a:t>16.10.2014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51E1E4-6FA4-4740-AF48-316FE400BCE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C41267B-9A9A-4162-A3C3-5D61CBBD6749}" type="datetimeFigureOut">
              <a:rPr lang="ru-RU" smtClean="0"/>
              <a:t>16.10.2014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51E1E4-6FA4-4740-AF48-316FE400BCE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41267B-9A9A-4162-A3C3-5D61CBBD6749}" type="datetimeFigureOut">
              <a:rPr lang="ru-RU" smtClean="0"/>
              <a:t>16.10.2014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51E1E4-6FA4-4740-AF48-316FE400BCE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C41267B-9A9A-4162-A3C3-5D61CBBD6749}" type="datetimeFigureOut">
              <a:rPr lang="ru-RU" smtClean="0"/>
              <a:t>16.10.2014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51E1E4-6FA4-4740-AF48-316FE400BCE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41267B-9A9A-4162-A3C3-5D61CBBD6749}" type="datetimeFigureOut">
              <a:rPr lang="ru-RU" smtClean="0"/>
              <a:t>16.10.2014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51E1E4-6FA4-4740-AF48-316FE400BCE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C41267B-9A9A-4162-A3C3-5D61CBBD6749}" type="datetimeFigureOut">
              <a:rPr lang="ru-RU" smtClean="0"/>
              <a:t>16.10.2014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551E1E4-6FA4-4740-AF48-316FE400BCE1}"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C41267B-9A9A-4162-A3C3-5D61CBBD6749}" type="datetimeFigureOut">
              <a:rPr lang="ru-RU" smtClean="0"/>
              <a:t>16.10.2014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551E1E4-6FA4-4740-AF48-316FE400BCE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1267B-9A9A-4162-A3C3-5D61CBBD6749}" type="datetimeFigureOut">
              <a:rPr lang="ru-RU" smtClean="0"/>
              <a:t>16.10.2014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551E1E4-6FA4-4740-AF48-316FE400BCE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C41267B-9A9A-4162-A3C3-5D61CBBD6749}" type="datetimeFigureOut">
              <a:rPr lang="ru-RU" smtClean="0"/>
              <a:t>16.10.2014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51E1E4-6FA4-4740-AF48-316FE400BCE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C41267B-9A9A-4162-A3C3-5D61CBBD6749}" type="datetimeFigureOut">
              <a:rPr lang="ru-RU" smtClean="0"/>
              <a:t>16.10.2014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51E1E4-6FA4-4740-AF48-316FE400BCE1}"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C41267B-9A9A-4162-A3C3-5D61CBBD6749}" type="datetimeFigureOut">
              <a:rPr lang="ru-RU" smtClean="0"/>
              <a:t>16.10.2014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551E1E4-6FA4-4740-AF48-316FE400BCE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1074;&#1086;&#1089;&#1087;&#1080;&#1090;&#1072;&#1085;&#1080;&#1077;%20&#1087;&#1072;&#1090;&#1088;&#1080;&#1086;&#1090;&#1080;&#1079;&#1084;&#1072;%20&#1080;%20&#1075;&#1088;&#1072;&#1078;&#1076;&#1072;&#1085;&#1089;&#1090;&#1074;&#1077;&#1085;&#1085;&#1086;&#1089;&#1090;&#1080;%20&#1085;&#1072;%20&#1091;&#1088;&#1086;&#1082;&#1072;&#1093;%20&#1086;&#1082;&#1088;&#1091;&#1078;&#1072;&#1102;&#1097;&#1077;&#1075;&#1086;%20&#1084;&#1080;&#1088;&#1072;/&#1048;&#1074;&#1072;&#1085;%20&#1058;&#1088;&#1077;&#1090;&#1080;&#1081;.pp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289679"/>
            <a:ext cx="8352928" cy="1200329"/>
          </a:xfrm>
          <a:prstGeom prst="rect">
            <a:avLst/>
          </a:prstGeom>
        </p:spPr>
        <p:txBody>
          <a:bodyPr wrap="square">
            <a:spAutoFit/>
          </a:bodyPr>
          <a:lstStyle/>
          <a:p>
            <a:pPr algn="ctr">
              <a:spcAft>
                <a:spcPts val="0"/>
              </a:spcAft>
            </a:pPr>
            <a:r>
              <a:rPr lang="ru-RU" sz="1200" dirty="0">
                <a:latin typeface="Times New Roman"/>
              </a:rPr>
              <a:t>Министерство образования и науки Самарской области</a:t>
            </a:r>
            <a:endParaRPr lang="ru-RU" sz="1200" dirty="0" smtClean="0">
              <a:effectLst/>
              <a:latin typeface="Times New Roman"/>
              <a:ea typeface="Times New Roman"/>
            </a:endParaRPr>
          </a:p>
          <a:p>
            <a:pPr algn="ctr">
              <a:spcAft>
                <a:spcPts val="0"/>
              </a:spcAft>
            </a:pPr>
            <a:r>
              <a:rPr lang="ru-RU" sz="1200" dirty="0" smtClean="0">
                <a:effectLst/>
                <a:latin typeface="Times New Roman"/>
                <a:ea typeface="Times New Roman"/>
              </a:rPr>
              <a:t> </a:t>
            </a:r>
          </a:p>
          <a:p>
            <a:pPr algn="ctr">
              <a:spcAft>
                <a:spcPts val="0"/>
              </a:spcAft>
            </a:pPr>
            <a:r>
              <a:rPr lang="ru-RU" sz="1200" dirty="0">
                <a:latin typeface="Times New Roman"/>
              </a:rPr>
              <a:t>Государственное автономное образовательное учреждение дополнительного профессионального образования (повышения квалификации) специалистов </a:t>
            </a:r>
            <a:endParaRPr lang="ru-RU" sz="1200" dirty="0" smtClean="0">
              <a:effectLst/>
              <a:latin typeface="Times New Roman"/>
              <a:ea typeface="Times New Roman"/>
            </a:endParaRPr>
          </a:p>
          <a:p>
            <a:pPr algn="ctr">
              <a:spcAft>
                <a:spcPts val="0"/>
              </a:spcAft>
            </a:pPr>
            <a:r>
              <a:rPr lang="ru-RU" sz="1200" dirty="0">
                <a:latin typeface="Times New Roman"/>
              </a:rPr>
              <a:t>Самарский областной институт повышения квалификации</a:t>
            </a:r>
            <a:endParaRPr lang="ru-RU" sz="1200" dirty="0" smtClean="0">
              <a:effectLst/>
              <a:latin typeface="Times New Roman"/>
              <a:ea typeface="Times New Roman"/>
            </a:endParaRPr>
          </a:p>
          <a:p>
            <a:pPr algn="ctr">
              <a:spcAft>
                <a:spcPts val="0"/>
              </a:spcAft>
            </a:pPr>
            <a:r>
              <a:rPr lang="ru-RU" sz="1200" dirty="0">
                <a:latin typeface="Times New Roman"/>
              </a:rPr>
              <a:t>и переподготовки работников образования</a:t>
            </a:r>
            <a:endParaRPr lang="ru-RU" sz="1200" dirty="0">
              <a:effectLst/>
              <a:latin typeface="Times New Roman"/>
              <a:ea typeface="Times New Roman"/>
            </a:endParaRPr>
          </a:p>
        </p:txBody>
      </p:sp>
      <p:sp>
        <p:nvSpPr>
          <p:cNvPr id="5" name="Прямоугольник 4"/>
          <p:cNvSpPr/>
          <p:nvPr/>
        </p:nvSpPr>
        <p:spPr>
          <a:xfrm>
            <a:off x="521493" y="1628800"/>
            <a:ext cx="8208912" cy="3360920"/>
          </a:xfrm>
          <a:prstGeom prst="rect">
            <a:avLst/>
          </a:prstGeom>
        </p:spPr>
        <p:txBody>
          <a:bodyPr wrap="square">
            <a:spAutoFit/>
          </a:bodyPr>
          <a:lstStyle/>
          <a:p>
            <a:pPr algn="ctr">
              <a:lnSpc>
                <a:spcPct val="150000"/>
              </a:lnSpc>
              <a:spcAft>
                <a:spcPts val="0"/>
              </a:spcAft>
            </a:pPr>
            <a:r>
              <a:rPr lang="ru-RU" sz="1400" dirty="0">
                <a:solidFill>
                  <a:srgbClr val="292934"/>
                </a:solidFill>
                <a:latin typeface="Times New Roman"/>
              </a:rPr>
              <a:t>Итоговая работа </a:t>
            </a:r>
            <a:endParaRPr lang="ru-RU" sz="1400" dirty="0" smtClean="0">
              <a:effectLst/>
              <a:latin typeface="Times New Roman"/>
              <a:ea typeface="Times New Roman"/>
            </a:endParaRPr>
          </a:p>
          <a:p>
            <a:pPr algn="ctr">
              <a:lnSpc>
                <a:spcPct val="150000"/>
              </a:lnSpc>
              <a:spcAft>
                <a:spcPts val="0"/>
              </a:spcAft>
            </a:pPr>
            <a:r>
              <a:rPr lang="ru-RU" sz="1400" dirty="0">
                <a:solidFill>
                  <a:srgbClr val="292934"/>
                </a:solidFill>
                <a:latin typeface="Times New Roman"/>
              </a:rPr>
              <a:t>по курсу повышения квалификации по ИОЧ</a:t>
            </a:r>
            <a:endParaRPr lang="ru-RU" sz="1400" dirty="0" smtClean="0">
              <a:effectLst/>
              <a:latin typeface="Times New Roman"/>
              <a:ea typeface="Times New Roman"/>
            </a:endParaRPr>
          </a:p>
          <a:p>
            <a:pPr algn="ctr">
              <a:lnSpc>
                <a:spcPct val="150000"/>
              </a:lnSpc>
              <a:spcAft>
                <a:spcPts val="0"/>
              </a:spcAft>
            </a:pPr>
            <a:r>
              <a:rPr lang="ru-RU" sz="1400" dirty="0">
                <a:solidFill>
                  <a:srgbClr val="292934"/>
                </a:solidFill>
                <a:latin typeface="Times New Roman"/>
              </a:rPr>
              <a:t>«</a:t>
            </a:r>
            <a:r>
              <a:rPr lang="ru-RU" sz="1400" b="1" dirty="0">
                <a:solidFill>
                  <a:srgbClr val="292934"/>
                </a:solidFill>
                <a:latin typeface="Times New Roman"/>
              </a:rPr>
              <a:t>Проектирование личностного и духовно-нравственного развития обучающихся  в урочной и внеурочной деятельности в соответствии с требованиями ФГОС</a:t>
            </a:r>
            <a:r>
              <a:rPr lang="ru-RU" sz="1400" dirty="0">
                <a:solidFill>
                  <a:srgbClr val="292934"/>
                </a:solidFill>
                <a:latin typeface="Times New Roman"/>
              </a:rPr>
              <a:t>»</a:t>
            </a:r>
            <a:endParaRPr lang="ru-RU" sz="1400" dirty="0" smtClean="0">
              <a:effectLst/>
              <a:latin typeface="Times New Roman"/>
              <a:ea typeface="Times New Roman"/>
            </a:endParaRPr>
          </a:p>
          <a:p>
            <a:pPr algn="ctr">
              <a:lnSpc>
                <a:spcPct val="150000"/>
              </a:lnSpc>
              <a:spcAft>
                <a:spcPts val="0"/>
              </a:spcAft>
            </a:pPr>
            <a:r>
              <a:rPr lang="ru-RU" sz="1400" dirty="0">
                <a:solidFill>
                  <a:srgbClr val="292934"/>
                </a:solidFill>
                <a:latin typeface="Times New Roman"/>
              </a:rPr>
              <a:t>на тему:</a:t>
            </a:r>
            <a:endParaRPr lang="ru-RU" sz="1400" dirty="0" smtClean="0">
              <a:effectLst/>
              <a:latin typeface="Times New Roman"/>
              <a:ea typeface="Times New Roman"/>
            </a:endParaRPr>
          </a:p>
          <a:p>
            <a:pPr algn="ctr">
              <a:lnSpc>
                <a:spcPct val="115000"/>
              </a:lnSpc>
              <a:spcAft>
                <a:spcPts val="1000"/>
              </a:spcAft>
            </a:pPr>
            <a:r>
              <a:rPr lang="ru-RU" sz="1400" dirty="0" smtClean="0">
                <a:effectLst/>
                <a:latin typeface="Times New Roman"/>
                <a:ea typeface="Calibri"/>
                <a:cs typeface="Times New Roman"/>
              </a:rPr>
              <a:t>«Изучение темы «Иван Третий» на уроках окружающего мира как средство воспитания патриотизма и гражданственности».</a:t>
            </a:r>
            <a:endParaRPr lang="ru-RU" sz="1400" dirty="0" smtClean="0">
              <a:effectLst/>
              <a:latin typeface="Calibri"/>
              <a:ea typeface="Calibri"/>
              <a:cs typeface="Times New Roman"/>
            </a:endParaRPr>
          </a:p>
          <a:p>
            <a:pPr algn="r">
              <a:lnSpc>
                <a:spcPct val="115000"/>
              </a:lnSpc>
              <a:spcAft>
                <a:spcPts val="1000"/>
              </a:spcAft>
            </a:pPr>
            <a:r>
              <a:rPr lang="ru-RU" sz="1400" dirty="0" smtClean="0">
                <a:effectLst/>
                <a:latin typeface="Calibri"/>
                <a:ea typeface="Calibri"/>
                <a:cs typeface="Times New Roman"/>
              </a:rPr>
              <a:t> </a:t>
            </a:r>
          </a:p>
          <a:p>
            <a:pPr algn="r">
              <a:lnSpc>
                <a:spcPct val="115000"/>
              </a:lnSpc>
              <a:spcAft>
                <a:spcPts val="1000"/>
              </a:spcAft>
            </a:pPr>
            <a:r>
              <a:rPr lang="ru-RU" sz="1400" dirty="0" smtClean="0">
                <a:latin typeface="Times New Roman"/>
              </a:rPr>
              <a:t>время </a:t>
            </a:r>
            <a:r>
              <a:rPr lang="ru-RU" sz="1400" dirty="0">
                <a:latin typeface="Times New Roman"/>
              </a:rPr>
              <a:t>обучения: (13.10 -17.10.2014г.)</a:t>
            </a:r>
            <a:endParaRPr lang="ru-RU" sz="1400" dirty="0" smtClean="0">
              <a:effectLst/>
              <a:latin typeface="Times New Roman"/>
              <a:ea typeface="Times New Roman"/>
            </a:endParaRPr>
          </a:p>
          <a:p>
            <a:pPr>
              <a:spcAft>
                <a:spcPts val="0"/>
              </a:spcAft>
            </a:pPr>
            <a:r>
              <a:rPr lang="ru-RU" dirty="0">
                <a:latin typeface="Times New Roman"/>
              </a:rPr>
              <a:t> </a:t>
            </a:r>
            <a:endParaRPr lang="ru-RU" dirty="0">
              <a:effectLst/>
              <a:latin typeface="Times New Roman"/>
              <a:ea typeface="Times New Roman"/>
            </a:endParaRPr>
          </a:p>
        </p:txBody>
      </p:sp>
      <p:sp>
        <p:nvSpPr>
          <p:cNvPr id="6" name="Прямоугольник 5"/>
          <p:cNvSpPr/>
          <p:nvPr/>
        </p:nvSpPr>
        <p:spPr>
          <a:xfrm>
            <a:off x="899593" y="4725144"/>
            <a:ext cx="7830812" cy="1569660"/>
          </a:xfrm>
          <a:prstGeom prst="rect">
            <a:avLst/>
          </a:prstGeom>
        </p:spPr>
        <p:txBody>
          <a:bodyPr wrap="square">
            <a:spAutoFit/>
          </a:bodyPr>
          <a:lstStyle/>
          <a:p>
            <a:pPr indent="2780030" algn="r">
              <a:spcAft>
                <a:spcPts val="0"/>
              </a:spcAft>
            </a:pPr>
            <a:r>
              <a:rPr lang="ru-RU" sz="1200" dirty="0">
                <a:latin typeface="Times New Roman"/>
              </a:rPr>
              <a:t>Выполнила:</a:t>
            </a:r>
            <a:endParaRPr lang="ru-RU" sz="1200" dirty="0" smtClean="0">
              <a:effectLst/>
              <a:latin typeface="Times New Roman"/>
              <a:ea typeface="Times New Roman"/>
            </a:endParaRPr>
          </a:p>
          <a:p>
            <a:pPr indent="2780030" algn="r">
              <a:spcAft>
                <a:spcPts val="0"/>
              </a:spcAft>
            </a:pPr>
            <a:r>
              <a:rPr lang="ru-RU" sz="1200" dirty="0">
                <a:latin typeface="Times New Roman"/>
              </a:rPr>
              <a:t>Демина Наталия Викторовна,</a:t>
            </a:r>
            <a:endParaRPr lang="ru-RU" sz="1200" dirty="0" smtClean="0">
              <a:effectLst/>
              <a:latin typeface="Times New Roman"/>
              <a:ea typeface="Times New Roman"/>
            </a:endParaRPr>
          </a:p>
          <a:p>
            <a:pPr indent="2780030" algn="r">
              <a:spcAft>
                <a:spcPts val="0"/>
              </a:spcAft>
            </a:pPr>
            <a:r>
              <a:rPr lang="ru-RU" sz="1200" dirty="0">
                <a:latin typeface="Times New Roman"/>
              </a:rPr>
              <a:t>должность: учитель начальных классов</a:t>
            </a:r>
            <a:endParaRPr lang="ru-RU" sz="1200" dirty="0" smtClean="0">
              <a:effectLst/>
              <a:latin typeface="Times New Roman"/>
              <a:ea typeface="Times New Roman"/>
            </a:endParaRPr>
          </a:p>
          <a:p>
            <a:pPr marL="2780030" algn="r">
              <a:spcAft>
                <a:spcPts val="0"/>
              </a:spcAft>
            </a:pPr>
            <a:r>
              <a:rPr lang="ru-RU" sz="1200" dirty="0">
                <a:latin typeface="Times New Roman"/>
              </a:rPr>
              <a:t>место работы: ГБОУ ООШ №21 </a:t>
            </a:r>
            <a:endParaRPr lang="ru-RU" sz="1200" dirty="0" smtClean="0">
              <a:effectLst/>
              <a:latin typeface="Times New Roman"/>
              <a:ea typeface="Times New Roman"/>
            </a:endParaRPr>
          </a:p>
          <a:p>
            <a:pPr marL="2780030" algn="r">
              <a:spcAft>
                <a:spcPts val="0"/>
              </a:spcAft>
            </a:pPr>
            <a:r>
              <a:rPr lang="ru-RU" sz="1200" dirty="0" err="1">
                <a:latin typeface="Times New Roman"/>
              </a:rPr>
              <a:t>г.о</a:t>
            </a:r>
            <a:r>
              <a:rPr lang="ru-RU" sz="1200" dirty="0">
                <a:latin typeface="Times New Roman"/>
              </a:rPr>
              <a:t>. Чапаевск, Мирная,38</a:t>
            </a:r>
            <a:endParaRPr lang="ru-RU" sz="1200" dirty="0" smtClean="0">
              <a:effectLst/>
              <a:latin typeface="Times New Roman"/>
              <a:ea typeface="Times New Roman"/>
            </a:endParaRPr>
          </a:p>
          <a:p>
            <a:pPr indent="2780030" algn="r">
              <a:spcAft>
                <a:spcPts val="0"/>
              </a:spcAft>
            </a:pPr>
            <a:r>
              <a:rPr lang="ru-RU" sz="1200" i="1" dirty="0">
                <a:latin typeface="Times New Roman"/>
              </a:rPr>
              <a:t> </a:t>
            </a:r>
            <a:endParaRPr lang="ru-RU" sz="1200" dirty="0" smtClean="0">
              <a:effectLst/>
              <a:latin typeface="Times New Roman"/>
              <a:ea typeface="Times New Roman"/>
            </a:endParaRPr>
          </a:p>
          <a:p>
            <a:pPr>
              <a:spcAft>
                <a:spcPts val="0"/>
              </a:spcAft>
            </a:pPr>
            <a:r>
              <a:rPr lang="ru-RU" sz="1200" i="1" dirty="0">
                <a:latin typeface="Times New Roman"/>
              </a:rPr>
              <a:t> </a:t>
            </a:r>
            <a:endParaRPr lang="ru-RU" sz="1200" dirty="0" smtClean="0">
              <a:effectLst/>
              <a:latin typeface="Times New Roman"/>
              <a:ea typeface="Times New Roman"/>
            </a:endParaRPr>
          </a:p>
          <a:p>
            <a:pPr algn="ctr">
              <a:spcAft>
                <a:spcPts val="0"/>
              </a:spcAft>
            </a:pPr>
            <a:r>
              <a:rPr lang="ru-RU" sz="1200" dirty="0">
                <a:latin typeface="Times New Roman"/>
              </a:rPr>
              <a:t>Самара, 2014г.</a:t>
            </a:r>
            <a:endParaRPr lang="ru-RU" sz="1200" dirty="0">
              <a:effectLst/>
              <a:latin typeface="Times New Roman"/>
              <a:ea typeface="Times New Roman"/>
            </a:endParaRPr>
          </a:p>
        </p:txBody>
      </p:sp>
    </p:spTree>
    <p:extLst>
      <p:ext uri="{BB962C8B-B14F-4D97-AF65-F5344CB8AC3E}">
        <p14:creationId xmlns:p14="http://schemas.microsoft.com/office/powerpoint/2010/main" val="41064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04664"/>
            <a:ext cx="8496944" cy="3170099"/>
          </a:xfrm>
          <a:prstGeom prst="rect">
            <a:avLst/>
          </a:prstGeom>
        </p:spPr>
        <p:txBody>
          <a:bodyPr wrap="square">
            <a:spAutoFit/>
          </a:bodyPr>
          <a:lstStyle/>
          <a:p>
            <a:pPr lvl="0" algn="just"/>
            <a:r>
              <a:rPr lang="ru-RU" sz="2000" dirty="0" smtClean="0">
                <a:solidFill>
                  <a:prstClr val="black"/>
                </a:solidFill>
                <a:latin typeface="Times New Roman"/>
                <a:ea typeface="Times New Roman"/>
              </a:rPr>
              <a:t>Мы </a:t>
            </a:r>
            <a:r>
              <a:rPr lang="ru-RU" sz="2000" dirty="0">
                <a:solidFill>
                  <a:prstClr val="black"/>
                </a:solidFill>
                <a:latin typeface="Times New Roman"/>
                <a:ea typeface="Times New Roman"/>
              </a:rPr>
              <a:t>считаем одним из важных условий повышения эффективности патриотического и гражданского воспитания в обучении истории – воспитание патриотизма на примере выдающихся исторических персоналий и определения их роли в важнейших событиях страны. Нравственные убеждения школьников во многом складываются под влиянием людей, на которых они хотели бы быть похожими. Поэтому очень важно на соответствующих уроках давать по возможности развернутые характеристики исторических личностей, показывать мотивы и результаты их деятельности и их вклад в развитие страны. Вся наша русская история дает богатейший материал для воспитания чувства любви к Отечеству.</a:t>
            </a:r>
            <a:endParaRPr lang="ru-RU" sz="2000" dirty="0">
              <a:solidFill>
                <a:prstClr val="black"/>
              </a:solidFill>
            </a:endParaRPr>
          </a:p>
        </p:txBody>
      </p:sp>
      <p:sp>
        <p:nvSpPr>
          <p:cNvPr id="5" name="Прямоугольник 4"/>
          <p:cNvSpPr/>
          <p:nvPr/>
        </p:nvSpPr>
        <p:spPr>
          <a:xfrm>
            <a:off x="539552" y="4509120"/>
            <a:ext cx="8064896" cy="1631216"/>
          </a:xfrm>
          <a:prstGeom prst="rect">
            <a:avLst/>
          </a:prstGeom>
        </p:spPr>
        <p:txBody>
          <a:bodyPr wrap="square">
            <a:spAutoFit/>
          </a:bodyPr>
          <a:lstStyle/>
          <a:p>
            <a:pPr algn="just"/>
            <a:r>
              <a:rPr lang="ru-RU" sz="2000" dirty="0" smtClean="0">
                <a:effectLst/>
                <a:latin typeface="Times New Roman"/>
                <a:ea typeface="Times New Roman"/>
              </a:rPr>
              <a:t>Мы хотим показать, как этого добиться на примере изучения исторической личности Ивана Третьего, человека, который  оказал существенный вклад в развитие нашего государства. При нем Русь стала называться Россией, был принят герб – двуглавый орел, свергнуто иго монголо-татар, объединены земли, построены храмы и др.</a:t>
            </a:r>
            <a:endParaRPr lang="ru-RU" sz="2000" dirty="0"/>
          </a:p>
        </p:txBody>
      </p:sp>
    </p:spTree>
    <p:extLst>
      <p:ext uri="{BB962C8B-B14F-4D97-AF65-F5344CB8AC3E}">
        <p14:creationId xmlns:p14="http://schemas.microsoft.com/office/powerpoint/2010/main" val="3124320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76672"/>
            <a:ext cx="8208912" cy="5832648"/>
          </a:xfrm>
        </p:spPr>
        <p:txBody>
          <a:bodyPr>
            <a:normAutofit fontScale="85000" lnSpcReduction="10000"/>
          </a:bodyPr>
          <a:lstStyle/>
          <a:p>
            <a:pPr indent="0" algn="just">
              <a:lnSpc>
                <a:spcPct val="150000"/>
              </a:lnSpc>
              <a:spcAft>
                <a:spcPts val="0"/>
              </a:spcAft>
              <a:buNone/>
            </a:pPr>
            <a:r>
              <a:rPr lang="ru-RU" sz="2400" dirty="0">
                <a:solidFill>
                  <a:schemeClr val="tx1"/>
                </a:solidFill>
                <a:latin typeface="Times New Roman"/>
                <a:ea typeface="Times New Roman"/>
                <a:cs typeface="Times New Roman"/>
              </a:rPr>
              <a:t>На II этапе</a:t>
            </a:r>
            <a:r>
              <a:rPr lang="ru-RU" sz="2400" b="1" dirty="0">
                <a:solidFill>
                  <a:schemeClr val="tx1"/>
                </a:solidFill>
                <a:latin typeface="Times New Roman"/>
                <a:ea typeface="Times New Roman"/>
                <a:cs typeface="Times New Roman"/>
              </a:rPr>
              <a:t>  </a:t>
            </a:r>
            <a:r>
              <a:rPr lang="ru-RU" sz="2400" dirty="0">
                <a:solidFill>
                  <a:schemeClr val="tx1"/>
                </a:solidFill>
                <a:latin typeface="Times New Roman"/>
                <a:ea typeface="Times New Roman"/>
                <a:cs typeface="Times New Roman"/>
              </a:rPr>
              <a:t>актуализации первичного опыта учащихся на этапе введения новой учебной информации стоят задачи:</a:t>
            </a:r>
            <a:endParaRPr lang="ru-RU" sz="1800" dirty="0">
              <a:solidFill>
                <a:schemeClr val="tx1"/>
              </a:solidFill>
              <a:latin typeface="Calibri"/>
              <a:ea typeface="Calibri"/>
              <a:cs typeface="Times New Roman"/>
            </a:endParaRPr>
          </a:p>
          <a:p>
            <a:pPr marL="342900" lvl="0" indent="-342900">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актуализировать опорные знания, необходимые при изучении новой темы;</a:t>
            </a:r>
            <a:endParaRPr lang="ru-RU" sz="1800" dirty="0">
              <a:solidFill>
                <a:schemeClr val="tx1"/>
              </a:solidFill>
              <a:latin typeface="Calibri"/>
              <a:ea typeface="Calibri"/>
              <a:cs typeface="Times New Roman"/>
            </a:endParaRPr>
          </a:p>
          <a:p>
            <a:pPr marL="342900" lvl="0" indent="-342900">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сообщить учащимся тему и цель урока;</a:t>
            </a:r>
            <a:endParaRPr lang="ru-RU" sz="1800" dirty="0">
              <a:solidFill>
                <a:schemeClr val="tx1"/>
              </a:solidFill>
              <a:latin typeface="Calibri"/>
              <a:ea typeface="Calibri"/>
              <a:cs typeface="Times New Roman"/>
            </a:endParaRPr>
          </a:p>
          <a:p>
            <a:pPr marL="342900" lvl="0" indent="-342900">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способствовать становлению личностного смысла учения;</a:t>
            </a:r>
            <a:endParaRPr lang="ru-RU" sz="1800" dirty="0">
              <a:solidFill>
                <a:schemeClr val="tx1"/>
              </a:solidFill>
              <a:latin typeface="Calibri"/>
              <a:ea typeface="Calibri"/>
              <a:cs typeface="Times New Roman"/>
            </a:endParaRPr>
          </a:p>
          <a:p>
            <a:pPr marL="342900" lvl="0" indent="-342900">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поставить задачи урока посредством выявления субъектного опыта ученика.</a:t>
            </a:r>
            <a:endParaRPr lang="ru-RU" sz="1800" dirty="0">
              <a:solidFill>
                <a:schemeClr val="tx1"/>
              </a:solidFill>
              <a:latin typeface="Calibri"/>
              <a:ea typeface="Calibri"/>
              <a:cs typeface="Times New Roman"/>
            </a:endParaRPr>
          </a:p>
          <a:p>
            <a:pPr marL="45720" indent="0" algn="just">
              <a:buNone/>
            </a:pPr>
            <a:r>
              <a:rPr lang="ru-RU" sz="2400" dirty="0" smtClean="0">
                <a:solidFill>
                  <a:schemeClr val="tx1"/>
                </a:solidFill>
                <a:latin typeface="Times New Roman"/>
                <a:ea typeface="Times New Roman"/>
              </a:rPr>
              <a:t>	На </a:t>
            </a:r>
            <a:r>
              <a:rPr lang="ru-RU" sz="2400" dirty="0">
                <a:solidFill>
                  <a:schemeClr val="tx1"/>
                </a:solidFill>
                <a:latin typeface="Times New Roman"/>
                <a:ea typeface="Times New Roman"/>
              </a:rPr>
              <a:t>этом этапе ученикам предложено вспомнить полученные знания по разделу из предыдущих уроков, восстановить хронологию событий от первого упоминания в летописи города Москвы до правления Ивана Третьего. Учащиеся погружаются в мир исторического прошлого, отвечая на вопросы учителя, составляя ленту времени по датам правления московских князей, упоминая об их вкладе  в историю развития московского </a:t>
            </a:r>
            <a:r>
              <a:rPr lang="ru-RU" sz="2400" dirty="0" smtClean="0">
                <a:solidFill>
                  <a:schemeClr val="tx1"/>
                </a:solidFill>
                <a:latin typeface="Times New Roman"/>
                <a:ea typeface="Times New Roman"/>
              </a:rPr>
              <a:t>княжества.</a:t>
            </a:r>
            <a:endParaRPr lang="ru-RU" dirty="0">
              <a:solidFill>
                <a:schemeClr val="tx1"/>
              </a:solidFill>
            </a:endParaRPr>
          </a:p>
        </p:txBody>
      </p:sp>
    </p:spTree>
    <p:extLst>
      <p:ext uri="{BB962C8B-B14F-4D97-AF65-F5344CB8AC3E}">
        <p14:creationId xmlns:p14="http://schemas.microsoft.com/office/powerpoint/2010/main" val="2928902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76672"/>
            <a:ext cx="8496944" cy="5832648"/>
          </a:xfrm>
        </p:spPr>
        <p:txBody>
          <a:bodyPr>
            <a:normAutofit fontScale="85000" lnSpcReduction="20000"/>
          </a:bodyPr>
          <a:lstStyle/>
          <a:p>
            <a:pPr indent="0">
              <a:lnSpc>
                <a:spcPct val="150000"/>
              </a:lnSpc>
              <a:spcAft>
                <a:spcPts val="0"/>
              </a:spcAft>
              <a:buNone/>
            </a:pPr>
            <a:r>
              <a:rPr lang="ru-RU" sz="2400" dirty="0">
                <a:solidFill>
                  <a:schemeClr val="tx1"/>
                </a:solidFill>
                <a:latin typeface="Times New Roman"/>
                <a:ea typeface="Times New Roman"/>
                <a:cs typeface="Times New Roman"/>
              </a:rPr>
              <a:t>На III этапе</a:t>
            </a:r>
            <a:r>
              <a:rPr lang="ru-RU" sz="2400" b="1" dirty="0">
                <a:solidFill>
                  <a:schemeClr val="tx1"/>
                </a:solidFill>
                <a:latin typeface="Times New Roman"/>
                <a:ea typeface="Times New Roman"/>
                <a:cs typeface="Times New Roman"/>
              </a:rPr>
              <a:t> </a:t>
            </a:r>
            <a:r>
              <a:rPr lang="ru-RU" sz="2400" dirty="0">
                <a:solidFill>
                  <a:schemeClr val="tx1"/>
                </a:solidFill>
                <a:latin typeface="Times New Roman"/>
                <a:ea typeface="Times New Roman"/>
                <a:cs typeface="Times New Roman"/>
              </a:rPr>
              <a:t>происходит  актуализация обогащаемого опыта на стадии освоения нового учебного  материала.</a:t>
            </a:r>
            <a:endParaRPr lang="ru-RU" sz="1800" dirty="0">
              <a:solidFill>
                <a:schemeClr val="tx1"/>
              </a:solidFill>
              <a:latin typeface="Calibri"/>
              <a:ea typeface="Calibri"/>
              <a:cs typeface="Times New Roman"/>
            </a:endParaRPr>
          </a:p>
          <a:p>
            <a:pPr marL="45720" indent="0">
              <a:lnSpc>
                <a:spcPct val="150000"/>
              </a:lnSpc>
              <a:spcAft>
                <a:spcPts val="0"/>
              </a:spcAft>
              <a:buNone/>
            </a:pPr>
            <a:r>
              <a:rPr lang="ru-RU" sz="2400" dirty="0">
                <a:solidFill>
                  <a:schemeClr val="tx1"/>
                </a:solidFill>
                <a:latin typeface="Times New Roman"/>
                <a:ea typeface="Times New Roman"/>
                <a:cs typeface="Times New Roman"/>
              </a:rPr>
              <a:t>Задачи: </a:t>
            </a:r>
            <a:endParaRPr lang="ru-RU" sz="1800" dirty="0">
              <a:solidFill>
                <a:schemeClr val="tx1"/>
              </a:solidFill>
              <a:latin typeface="Calibri"/>
              <a:ea typeface="Calibri"/>
              <a:cs typeface="Times New Roman"/>
            </a:endParaRPr>
          </a:p>
          <a:p>
            <a:pPr marL="45720" indent="0">
              <a:lnSpc>
                <a:spcPct val="150000"/>
              </a:lnSpc>
              <a:spcAft>
                <a:spcPts val="0"/>
              </a:spcAft>
              <a:buNone/>
            </a:pPr>
            <a:r>
              <a:rPr lang="ru-RU" sz="2400" dirty="0">
                <a:solidFill>
                  <a:schemeClr val="tx1"/>
                </a:solidFill>
                <a:latin typeface="Times New Roman"/>
                <a:ea typeface="Times New Roman"/>
                <a:cs typeface="Times New Roman"/>
              </a:rPr>
              <a:t>- познакомить учащихся с жизнью и деятельностью Ивана III, дать ей оценку, учить детей работать в группах.</a:t>
            </a:r>
            <a:endParaRPr lang="ru-RU" sz="1800" dirty="0">
              <a:solidFill>
                <a:schemeClr val="tx1"/>
              </a:solidFill>
              <a:latin typeface="Calibri"/>
              <a:ea typeface="Calibri"/>
              <a:cs typeface="Times New Roman"/>
            </a:endParaRPr>
          </a:p>
          <a:p>
            <a:pPr indent="0" algn="just">
              <a:lnSpc>
                <a:spcPct val="150000"/>
              </a:lnSpc>
              <a:spcAft>
                <a:spcPts val="0"/>
              </a:spcAft>
              <a:buNone/>
            </a:pPr>
            <a:r>
              <a:rPr lang="ru-RU" sz="2400" dirty="0">
                <a:solidFill>
                  <a:schemeClr val="tx1"/>
                </a:solidFill>
                <a:latin typeface="Times New Roman"/>
                <a:ea typeface="Times New Roman"/>
              </a:rPr>
              <a:t>Перед учащимися ставится проблемный вопрос, почему Ивана III величали «государем всея Руси»? Верные предположения учитель записывает на доске  (объединил земли Руси вокруг Москвы). Кто же из нас прав? Давайте проверим первое предположение: «Иван III объединил земли вокруг Москвы». Чтобы получить ответ, правы мы или нет, вы можете выбрать один из способов достижения цели: (самостоятельная работа с печатным материалом или  слушание сообщения руководителя группы). </a:t>
            </a:r>
            <a:endParaRPr lang="ru-RU" sz="2000" dirty="0">
              <a:solidFill>
                <a:schemeClr val="tx1"/>
              </a:solidFill>
              <a:latin typeface="Times New Roman"/>
              <a:ea typeface="Times New Roman"/>
            </a:endParaRPr>
          </a:p>
          <a:p>
            <a:pPr marL="45720" indent="0" algn="just">
              <a:buNone/>
            </a:pPr>
            <a:r>
              <a:rPr lang="ru-RU" sz="2400" dirty="0" smtClean="0">
                <a:solidFill>
                  <a:schemeClr val="tx1"/>
                </a:solidFill>
                <a:latin typeface="Calibri"/>
                <a:ea typeface="Calibri"/>
                <a:cs typeface="Times New Roman"/>
              </a:rPr>
              <a:t>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5503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8280920" cy="3633584"/>
          </a:xfrm>
        </p:spPr>
        <p:txBody>
          <a:bodyPr/>
          <a:lstStyle/>
          <a:p>
            <a:pPr marL="45720" lvl="0" indent="0" algn="just">
              <a:buClr>
                <a:srgbClr val="F14124">
                  <a:lumMod val="75000"/>
                </a:srgbClr>
              </a:buClr>
              <a:buNone/>
            </a:pPr>
            <a:r>
              <a:rPr lang="ru-RU" sz="1800" dirty="0" smtClean="0">
                <a:solidFill>
                  <a:prstClr val="black">
                    <a:lumMod val="75000"/>
                    <a:lumOff val="25000"/>
                  </a:prstClr>
                </a:solidFill>
                <a:latin typeface="Times New Roman" panose="02020603050405020304" pitchFamily="18" charset="0"/>
                <a:ea typeface="Calibri"/>
                <a:cs typeface="Times New Roman" panose="02020603050405020304" pitchFamily="18" charset="0"/>
              </a:rPr>
              <a:t>	</a:t>
            </a:r>
            <a:r>
              <a:rPr lang="ru-RU" sz="1800" dirty="0" smtClean="0">
                <a:solidFill>
                  <a:schemeClr val="tx1"/>
                </a:solidFill>
                <a:latin typeface="Times New Roman" panose="02020603050405020304" pitchFamily="18" charset="0"/>
                <a:ea typeface="Calibri"/>
                <a:cs typeface="Times New Roman" panose="02020603050405020304" pitchFamily="18" charset="0"/>
              </a:rPr>
              <a:t>Таким </a:t>
            </a:r>
            <a:r>
              <a:rPr lang="ru-RU" sz="1800" dirty="0">
                <a:solidFill>
                  <a:schemeClr val="tx1"/>
                </a:solidFill>
                <a:latin typeface="Times New Roman" panose="02020603050405020304" pitchFamily="18" charset="0"/>
                <a:ea typeface="Calibri"/>
                <a:cs typeface="Times New Roman" panose="02020603050405020304" pitchFamily="18" charset="0"/>
              </a:rPr>
              <a:t>способом учитель погружает учащихся в изучение исторических документов, дает возможность самим найти ответ на вопрос, провести анализ прочитанных текстов и сделать вывод на основе прочитанного. Учащиеся высказывают свои мнения и предположения о роли Ивана </a:t>
            </a:r>
            <a:r>
              <a:rPr lang="en-US" sz="1800" dirty="0">
                <a:solidFill>
                  <a:schemeClr val="tx1"/>
                </a:solidFill>
                <a:latin typeface="Times New Roman" panose="02020603050405020304" pitchFamily="18" charset="0"/>
                <a:ea typeface="Calibri"/>
                <a:cs typeface="Times New Roman" panose="02020603050405020304" pitchFamily="18" charset="0"/>
              </a:rPr>
              <a:t>III</a:t>
            </a:r>
            <a:r>
              <a:rPr lang="ru-RU" sz="1800" dirty="0">
                <a:solidFill>
                  <a:schemeClr val="tx1"/>
                </a:solidFill>
                <a:latin typeface="Times New Roman" panose="02020603050405020304" pitchFamily="18" charset="0"/>
                <a:ea typeface="Calibri"/>
                <a:cs typeface="Times New Roman" panose="02020603050405020304" pitchFamily="18" charset="0"/>
              </a:rPr>
              <a:t> для развития государства Российского. При обсуждении исторической личности учащиеся раскрывают вклад в историческое значение для земли русской. Для эмоционального настроя на этом этапе урока дети рассматривают репродукции картин «Иван III разрывает ханскую басму», «Стояние на реке Угре». Раскрывается значение печати и герба для государства Российского. Учащиеся имеют возможность сопоставить изображение символов, принятых Иваном </a:t>
            </a:r>
            <a:r>
              <a:rPr lang="en-US" sz="1800" dirty="0">
                <a:solidFill>
                  <a:schemeClr val="tx1"/>
                </a:solidFill>
                <a:latin typeface="Times New Roman" panose="02020603050405020304" pitchFamily="18" charset="0"/>
                <a:ea typeface="Calibri"/>
                <a:cs typeface="Times New Roman" panose="02020603050405020304" pitchFamily="18" charset="0"/>
              </a:rPr>
              <a:t>III</a:t>
            </a:r>
            <a:r>
              <a:rPr lang="ru-RU" sz="1800" dirty="0">
                <a:solidFill>
                  <a:schemeClr val="tx1"/>
                </a:solidFill>
                <a:latin typeface="Times New Roman" panose="02020603050405020304" pitchFamily="18" charset="0"/>
                <a:ea typeface="Calibri"/>
                <a:cs typeface="Times New Roman" panose="02020603050405020304" pitchFamily="18" charset="0"/>
              </a:rPr>
              <a:t> и современных символов нашего государства. Особую гордость за свою родину учащиеся испытывают при совершении виртуальной экскурсии по Москве XV </a:t>
            </a:r>
            <a:endParaRPr lang="ru-RU" sz="1800" dirty="0">
              <a:solidFill>
                <a:schemeClr val="tx1"/>
              </a:solidFill>
              <a:latin typeface="Times New Roman" panose="02020603050405020304" pitchFamily="18" charset="0"/>
              <a:cs typeface="Times New Roman" panose="02020603050405020304" pitchFamily="18" charset="0"/>
            </a:endParaRPr>
          </a:p>
          <a:p>
            <a:endParaRPr lang="ru-RU" dirty="0"/>
          </a:p>
        </p:txBody>
      </p:sp>
      <p:pic>
        <p:nvPicPr>
          <p:cNvPr id="2050" name="Picture 2" descr="C:\Users\User\Desktop\e0c272bc7c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149080"/>
            <a:ext cx="3339654" cy="250847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esktop\t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4149080"/>
            <a:ext cx="4410067" cy="2488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458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568952" cy="3873584"/>
          </a:xfrm>
        </p:spPr>
        <p:txBody>
          <a:bodyPr>
            <a:normAutofit fontScale="85000" lnSpcReduction="10000"/>
          </a:bodyPr>
          <a:lstStyle/>
          <a:p>
            <a:pPr indent="0" algn="just">
              <a:lnSpc>
                <a:spcPct val="150000"/>
              </a:lnSpc>
              <a:spcAft>
                <a:spcPts val="0"/>
              </a:spcAft>
              <a:buNone/>
            </a:pPr>
            <a:r>
              <a:rPr lang="ru-RU" sz="2400" dirty="0">
                <a:solidFill>
                  <a:schemeClr val="tx1"/>
                </a:solidFill>
                <a:latin typeface="Times New Roman"/>
                <a:ea typeface="Times New Roman"/>
              </a:rPr>
              <a:t>После воображаемой экскурсии </a:t>
            </a:r>
            <a:r>
              <a:rPr lang="ru-RU" sz="2400" dirty="0" smtClean="0">
                <a:solidFill>
                  <a:schemeClr val="tx1"/>
                </a:solidFill>
                <a:latin typeface="Times New Roman"/>
                <a:ea typeface="Times New Roman"/>
                <a:hlinkClick r:id="rId2" action="ppaction://hlinkpres?slideindex=1&amp;slidetitle="/>
              </a:rPr>
              <a:t>(см. презентацию «Иван </a:t>
            </a:r>
            <a:r>
              <a:rPr lang="en-US" sz="2400" dirty="0" smtClean="0">
                <a:solidFill>
                  <a:schemeClr val="tx1"/>
                </a:solidFill>
                <a:latin typeface="Times New Roman"/>
                <a:ea typeface="Times New Roman"/>
                <a:hlinkClick r:id="rId2" action="ppaction://hlinkpres?slideindex=1&amp;slidetitle="/>
              </a:rPr>
              <a:t>III</a:t>
            </a:r>
            <a:r>
              <a:rPr lang="ru-RU" sz="2400" dirty="0" smtClean="0">
                <a:solidFill>
                  <a:schemeClr val="tx1"/>
                </a:solidFill>
                <a:latin typeface="Times New Roman"/>
                <a:ea typeface="Times New Roman"/>
                <a:hlinkClick r:id="rId2" action="ppaction://hlinkpres?slideindex=1&amp;slidetitle="/>
              </a:rPr>
              <a:t>») </a:t>
            </a:r>
            <a:r>
              <a:rPr lang="ru-RU" sz="2400" dirty="0" smtClean="0">
                <a:solidFill>
                  <a:schemeClr val="tx1"/>
                </a:solidFill>
                <a:latin typeface="Times New Roman"/>
                <a:ea typeface="Times New Roman"/>
              </a:rPr>
              <a:t>учащиеся </a:t>
            </a:r>
            <a:r>
              <a:rPr lang="ru-RU" sz="2400" dirty="0">
                <a:solidFill>
                  <a:schemeClr val="tx1"/>
                </a:solidFill>
                <a:latin typeface="Times New Roman"/>
                <a:ea typeface="Times New Roman"/>
              </a:rPr>
              <a:t>с гордостью сообщают, какие изменения происходят в Москве в XV веке при правлении Ивана </a:t>
            </a:r>
            <a:r>
              <a:rPr lang="en-US" sz="2400" dirty="0">
                <a:solidFill>
                  <a:schemeClr val="tx1"/>
                </a:solidFill>
                <a:latin typeface="Times New Roman"/>
                <a:ea typeface="Times New Roman"/>
              </a:rPr>
              <a:t>III</a:t>
            </a:r>
            <a:r>
              <a:rPr lang="ru-RU" sz="2400" dirty="0">
                <a:solidFill>
                  <a:schemeClr val="tx1"/>
                </a:solidFill>
                <a:latin typeface="Times New Roman"/>
                <a:ea typeface="Times New Roman"/>
              </a:rPr>
              <a:t>. Все исторические участники   событий правления Ивана </a:t>
            </a:r>
            <a:r>
              <a:rPr lang="en-US" sz="2400" dirty="0">
                <a:solidFill>
                  <a:schemeClr val="tx1"/>
                </a:solidFill>
                <a:latin typeface="Times New Roman"/>
                <a:ea typeface="Times New Roman"/>
              </a:rPr>
              <a:t>III </a:t>
            </a:r>
            <a:r>
              <a:rPr lang="ru-RU" sz="2400" dirty="0">
                <a:solidFill>
                  <a:schemeClr val="tx1"/>
                </a:solidFill>
                <a:latin typeface="Times New Roman"/>
                <a:ea typeface="Times New Roman"/>
              </a:rPr>
              <a:t>- это наши предки, которые поднялись на защиту Родины, и все свои силы, талант, мужество беззаветно отдавали служению Отечеству. А мы, их потомки, являемся носителями исторических и патриотических традиций, и память о них дошла до нас, и не может быть предана забвению.</a:t>
            </a:r>
            <a:endParaRPr lang="ru-RU" sz="2000" dirty="0">
              <a:solidFill>
                <a:schemeClr val="tx1"/>
              </a:solidFill>
              <a:latin typeface="Times New Roman"/>
              <a:ea typeface="Times New Roman"/>
            </a:endParaRPr>
          </a:p>
          <a:p>
            <a:endParaRPr lang="ru-RU" dirty="0"/>
          </a:p>
        </p:txBody>
      </p:sp>
    </p:spTree>
    <p:extLst>
      <p:ext uri="{BB962C8B-B14F-4D97-AF65-F5344CB8AC3E}">
        <p14:creationId xmlns:p14="http://schemas.microsoft.com/office/powerpoint/2010/main" val="2524233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712968" cy="5976664"/>
          </a:xfrm>
        </p:spPr>
        <p:txBody>
          <a:bodyPr>
            <a:normAutofit fontScale="55000" lnSpcReduction="20000"/>
          </a:bodyPr>
          <a:lstStyle/>
          <a:p>
            <a:pPr indent="0" algn="just">
              <a:lnSpc>
                <a:spcPct val="150000"/>
              </a:lnSpc>
              <a:spcAft>
                <a:spcPts val="0"/>
              </a:spcAft>
              <a:buNone/>
            </a:pPr>
            <a:r>
              <a:rPr lang="ru-RU" sz="2400" dirty="0">
                <a:solidFill>
                  <a:schemeClr val="tx1"/>
                </a:solidFill>
                <a:latin typeface="Times New Roman"/>
                <a:ea typeface="Times New Roman"/>
                <a:cs typeface="Times New Roman"/>
              </a:rPr>
              <a:t>На этапе  актуализации закрепляемого опыта перед учащимися ставятся задачи: </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закрепить и систематизировать полученные знания учащихся, содействовать развитию умений обучающихся осуществлять выбор задания, роли с учетом своих возможностей. А также умения работать в статической паре.</a:t>
            </a:r>
            <a:endParaRPr lang="ru-RU" sz="2400" dirty="0">
              <a:solidFill>
                <a:schemeClr val="tx1"/>
              </a:solidFill>
              <a:latin typeface="Calibri"/>
              <a:ea typeface="Calibri"/>
              <a:cs typeface="Times New Roman"/>
            </a:endParaRPr>
          </a:p>
          <a:p>
            <a:pPr indent="0" algn="just">
              <a:lnSpc>
                <a:spcPct val="150000"/>
              </a:lnSpc>
              <a:spcAft>
                <a:spcPts val="0"/>
              </a:spcAft>
              <a:buNone/>
            </a:pPr>
            <a:r>
              <a:rPr lang="ru-RU" sz="2400" dirty="0">
                <a:solidFill>
                  <a:schemeClr val="tx1"/>
                </a:solidFill>
                <a:latin typeface="Times New Roman"/>
                <a:ea typeface="Times New Roman"/>
                <a:cs typeface="Times New Roman"/>
              </a:rPr>
              <a:t>Учитель подводит учащихся к  обобщению, полученного опыта. (Ребята, вот мы и побывали в Москве XV века. А как вы думаете, прав ли народ, сложивший такую поговорку: «Кто в Москве не бывал, красоты не видал?». А представьте такую ситуацию: у вас есть машина времени, которая может перенести в любую эпоху, в любую страну. Например, в Россию XV-XVI вв. </a:t>
            </a:r>
            <a:endParaRPr lang="ru-RU" sz="2400" dirty="0">
              <a:solidFill>
                <a:schemeClr val="tx1"/>
              </a:solidFill>
              <a:latin typeface="Calibri"/>
              <a:ea typeface="Calibri"/>
              <a:cs typeface="Times New Roman"/>
            </a:endParaRPr>
          </a:p>
          <a:p>
            <a:pPr marL="45720" indent="0" algn="just">
              <a:lnSpc>
                <a:spcPct val="150000"/>
              </a:lnSpc>
              <a:spcAft>
                <a:spcPts val="0"/>
              </a:spcAft>
              <a:buNone/>
            </a:pPr>
            <a:r>
              <a:rPr lang="ru-RU" sz="2400" dirty="0">
                <a:solidFill>
                  <a:schemeClr val="tx1"/>
                </a:solidFill>
                <a:latin typeface="Times New Roman"/>
                <a:ea typeface="Times New Roman"/>
                <a:cs typeface="Times New Roman"/>
              </a:rPr>
              <a:t>- Выберите, в какой роли вам хотелось бы находиться в период путешествия:</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smtClean="0">
                <a:solidFill>
                  <a:schemeClr val="tx1"/>
                </a:solidFill>
                <a:latin typeface="Times New Roman"/>
                <a:ea typeface="Times New Roman"/>
                <a:cs typeface="Times New Roman"/>
              </a:rPr>
              <a:t>историка</a:t>
            </a:r>
            <a:r>
              <a:rPr lang="ru-RU" sz="2400" dirty="0">
                <a:solidFill>
                  <a:schemeClr val="tx1"/>
                </a:solidFill>
                <a:latin typeface="Times New Roman"/>
                <a:ea typeface="Times New Roman"/>
                <a:cs typeface="Times New Roman"/>
              </a:rPr>
              <a:t>;</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ученика 4 класса;</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представителя той эпохи (крестьянина; ремесленника);</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иноземного купца.</a:t>
            </a:r>
            <a:endParaRPr lang="ru-RU" sz="2400" dirty="0">
              <a:solidFill>
                <a:schemeClr val="tx1"/>
              </a:solidFill>
              <a:latin typeface="Calibri"/>
              <a:ea typeface="Calibri"/>
              <a:cs typeface="Times New Roman"/>
            </a:endParaRPr>
          </a:p>
          <a:p>
            <a:pPr marL="45720" indent="0" algn="just">
              <a:lnSpc>
                <a:spcPct val="150000"/>
              </a:lnSpc>
              <a:spcAft>
                <a:spcPts val="0"/>
              </a:spcAft>
              <a:buNone/>
            </a:pPr>
            <a:r>
              <a:rPr lang="ru-RU" sz="2400" dirty="0">
                <a:solidFill>
                  <a:schemeClr val="tx1"/>
                </a:solidFill>
                <a:latin typeface="Times New Roman"/>
                <a:ea typeface="Times New Roman"/>
              </a:rPr>
              <a:t/>
            </a:r>
            <a:br>
              <a:rPr lang="ru-RU" sz="2400" dirty="0">
                <a:solidFill>
                  <a:schemeClr val="tx1"/>
                </a:solidFill>
                <a:latin typeface="Times New Roman"/>
                <a:ea typeface="Times New Roman"/>
              </a:rPr>
            </a:br>
            <a:r>
              <a:rPr lang="ru-RU" sz="2400" dirty="0">
                <a:solidFill>
                  <a:schemeClr val="tx1"/>
                </a:solidFill>
                <a:latin typeface="Times New Roman"/>
                <a:ea typeface="Times New Roman"/>
                <a:cs typeface="Times New Roman"/>
              </a:rPr>
              <a:t>По окончании путешествия составьте рассказ – отчет об увиденном. Включите в рассказ-отчет:</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цель вашего путешествия;</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название страны, ее символы;</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характеристику выдающихся личностей, с которыми не удалось встретиться в период путешествия;</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описание внешнего вида людей;</a:t>
            </a:r>
            <a:endParaRPr lang="ru-RU" sz="2400" dirty="0">
              <a:solidFill>
                <a:schemeClr val="tx1"/>
              </a:solidFill>
              <a:latin typeface="Calibri"/>
              <a:ea typeface="Calibri"/>
              <a:cs typeface="Times New Roman"/>
            </a:endParaRPr>
          </a:p>
          <a:p>
            <a:pPr marL="342900" lvl="0" indent="-342900" algn="just">
              <a:lnSpc>
                <a:spcPct val="150000"/>
              </a:lnSpc>
              <a:spcAft>
                <a:spcPts val="0"/>
              </a:spcAft>
              <a:buSzPts val="1000"/>
              <a:buFont typeface="Symbol"/>
              <a:buChar char=""/>
              <a:tabLst>
                <a:tab pos="457200" algn="l"/>
              </a:tabLst>
            </a:pPr>
            <a:r>
              <a:rPr lang="ru-RU" sz="2400" dirty="0">
                <a:solidFill>
                  <a:schemeClr val="tx1"/>
                </a:solidFill>
                <a:latin typeface="Times New Roman"/>
                <a:ea typeface="Times New Roman"/>
                <a:cs typeface="Times New Roman"/>
              </a:rPr>
              <a:t>архитектурные памятники данной эпохи</a:t>
            </a:r>
            <a:r>
              <a:rPr lang="ru-RU" sz="2400" dirty="0" smtClean="0">
                <a:solidFill>
                  <a:schemeClr val="tx1"/>
                </a:solidFill>
                <a:latin typeface="Times New Roman"/>
                <a:ea typeface="Times New Roman"/>
                <a:cs typeface="Times New Roman"/>
              </a:rPr>
              <a:t>.</a:t>
            </a:r>
            <a:endParaRPr lang="ru-RU" sz="2400" dirty="0">
              <a:solidFill>
                <a:schemeClr val="tx1"/>
              </a:solidFill>
              <a:latin typeface="Calibri"/>
              <a:ea typeface="Calibri"/>
              <a:cs typeface="Times New Roman"/>
            </a:endParaRPr>
          </a:p>
        </p:txBody>
      </p:sp>
    </p:spTree>
    <p:extLst>
      <p:ext uri="{BB962C8B-B14F-4D97-AF65-F5344CB8AC3E}">
        <p14:creationId xmlns:p14="http://schemas.microsoft.com/office/powerpoint/2010/main" val="16414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332656"/>
            <a:ext cx="8712968" cy="6192688"/>
          </a:xfrm>
        </p:spPr>
        <p:txBody>
          <a:bodyPr>
            <a:normAutofit fontScale="62500" lnSpcReduction="20000"/>
          </a:bodyPr>
          <a:lstStyle/>
          <a:p>
            <a:pPr lvl="0" indent="0" algn="just">
              <a:lnSpc>
                <a:spcPct val="150000"/>
              </a:lnSpc>
              <a:spcAft>
                <a:spcPts val="0"/>
              </a:spcAft>
              <a:buClr>
                <a:srgbClr val="F14124">
                  <a:lumMod val="75000"/>
                </a:srgbClr>
              </a:buClr>
              <a:buNone/>
            </a:pPr>
            <a:r>
              <a:rPr lang="ru-RU" sz="2400" dirty="0">
                <a:solidFill>
                  <a:schemeClr val="tx1"/>
                </a:solidFill>
                <a:latin typeface="Times New Roman"/>
                <a:ea typeface="Times New Roman"/>
                <a:cs typeface="Times New Roman"/>
              </a:rPr>
              <a:t>Урок заканчивается блиц-опросом,  рефлексией, самооценкой своих усилий и результатов, а также своего творчества и вклада в урок. Учитель может предложить завершить урок таким образом:</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r>
              <a:rPr lang="ru-RU" sz="2400" dirty="0">
                <a:solidFill>
                  <a:schemeClr val="tx1"/>
                </a:solidFill>
                <a:latin typeface="Times New Roman"/>
                <a:ea typeface="Times New Roman"/>
                <a:cs typeface="Times New Roman"/>
              </a:rPr>
              <a:t>-А теперь оцените свою работу. Продолжите предложения:</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r>
              <a:rPr lang="ru-RU" sz="2400" dirty="0">
                <a:solidFill>
                  <a:schemeClr val="tx1"/>
                </a:solidFill>
                <a:latin typeface="Times New Roman"/>
                <a:ea typeface="Times New Roman"/>
              </a:rPr>
              <a:t/>
            </a:r>
            <a:br>
              <a:rPr lang="ru-RU" sz="2400" dirty="0">
                <a:solidFill>
                  <a:schemeClr val="tx1"/>
                </a:solidFill>
                <a:latin typeface="Times New Roman"/>
                <a:ea typeface="Times New Roman"/>
              </a:rPr>
            </a:br>
            <a:r>
              <a:rPr lang="ru-RU" sz="2400" dirty="0">
                <a:solidFill>
                  <a:schemeClr val="tx1"/>
                </a:solidFill>
                <a:latin typeface="Times New Roman"/>
                <a:ea typeface="Times New Roman"/>
                <a:cs typeface="Times New Roman"/>
              </a:rPr>
              <a:t>* По данной теме я знал(а)…</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r>
              <a:rPr lang="ru-RU" sz="2400" dirty="0">
                <a:solidFill>
                  <a:schemeClr val="tx1"/>
                </a:solidFill>
                <a:latin typeface="Times New Roman"/>
                <a:ea typeface="Times New Roman"/>
                <a:cs typeface="Times New Roman"/>
              </a:rPr>
              <a:t>* Но я сегодня узнал(а)…</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r>
              <a:rPr lang="ru-RU" sz="2400" dirty="0">
                <a:solidFill>
                  <a:schemeClr val="tx1"/>
                </a:solidFill>
                <a:latin typeface="Times New Roman"/>
                <a:ea typeface="Times New Roman"/>
                <a:cs typeface="Times New Roman"/>
              </a:rPr>
              <a:t>* Сегодня я удивился …</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r>
              <a:rPr lang="ru-RU" sz="2400" dirty="0">
                <a:solidFill>
                  <a:schemeClr val="tx1"/>
                </a:solidFill>
                <a:latin typeface="Times New Roman"/>
                <a:ea typeface="Times New Roman"/>
                <a:cs typeface="Times New Roman"/>
              </a:rPr>
              <a:t>* Сегодня я научился…</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r>
              <a:rPr lang="ru-RU" sz="2400" dirty="0" smtClean="0">
                <a:solidFill>
                  <a:schemeClr val="tx1"/>
                </a:solidFill>
                <a:latin typeface="Times New Roman"/>
                <a:ea typeface="Times New Roman"/>
                <a:cs typeface="Times New Roman"/>
              </a:rPr>
              <a:t>* </a:t>
            </a:r>
            <a:r>
              <a:rPr lang="ru-RU" sz="2400" dirty="0">
                <a:solidFill>
                  <a:schemeClr val="tx1"/>
                </a:solidFill>
                <a:latin typeface="Times New Roman"/>
                <a:ea typeface="Times New Roman"/>
                <a:cs typeface="Times New Roman"/>
              </a:rPr>
              <a:t>Я бы поставил себе за работу на уроке оценку _______.</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r>
              <a:rPr lang="ru-RU" sz="2400" dirty="0">
                <a:solidFill>
                  <a:schemeClr val="tx1"/>
                </a:solidFill>
                <a:latin typeface="Times New Roman"/>
                <a:ea typeface="Times New Roman"/>
                <a:cs typeface="Times New Roman"/>
              </a:rPr>
              <a:t>* Я считаю, что дома мне надо …</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endParaRPr lang="ru-RU" sz="2400" dirty="0" smtClean="0">
              <a:solidFill>
                <a:schemeClr val="tx1"/>
              </a:solidFill>
              <a:latin typeface="Times New Roman"/>
              <a:ea typeface="Times New Roman"/>
              <a:cs typeface="Times New Roman"/>
            </a:endParaRPr>
          </a:p>
          <a:p>
            <a:pPr marL="45720" lvl="0" indent="0" algn="just">
              <a:lnSpc>
                <a:spcPct val="150000"/>
              </a:lnSpc>
              <a:spcAft>
                <a:spcPts val="0"/>
              </a:spcAft>
              <a:buClr>
                <a:srgbClr val="F14124">
                  <a:lumMod val="75000"/>
                </a:srgbClr>
              </a:buClr>
              <a:buNone/>
            </a:pPr>
            <a:r>
              <a:rPr lang="ru-RU" sz="2400" dirty="0" smtClean="0">
                <a:solidFill>
                  <a:schemeClr val="tx1"/>
                </a:solidFill>
                <a:latin typeface="Times New Roman"/>
                <a:ea typeface="Times New Roman"/>
                <a:cs typeface="Times New Roman"/>
              </a:rPr>
              <a:t>Домашнее </a:t>
            </a:r>
            <a:r>
              <a:rPr lang="ru-RU" sz="2400" dirty="0">
                <a:solidFill>
                  <a:schemeClr val="tx1"/>
                </a:solidFill>
                <a:latin typeface="Times New Roman"/>
                <a:ea typeface="Times New Roman"/>
                <a:cs typeface="Times New Roman"/>
              </a:rPr>
              <a:t>задание учащимся можно дать на выбор. </a:t>
            </a:r>
            <a:endParaRPr lang="ru-RU" sz="2400" dirty="0">
              <a:solidFill>
                <a:schemeClr val="tx1"/>
              </a:solidFill>
              <a:latin typeface="Calibri"/>
              <a:ea typeface="Calibri"/>
              <a:cs typeface="Times New Roman"/>
            </a:endParaRPr>
          </a:p>
          <a:p>
            <a:pPr marL="45720" lvl="0" indent="0" algn="just">
              <a:lnSpc>
                <a:spcPct val="150000"/>
              </a:lnSpc>
              <a:spcAft>
                <a:spcPts val="0"/>
              </a:spcAft>
              <a:buClr>
                <a:srgbClr val="F14124">
                  <a:lumMod val="75000"/>
                </a:srgbClr>
              </a:buClr>
              <a:buNone/>
            </a:pPr>
            <a:r>
              <a:rPr lang="ru-RU" sz="2400" dirty="0">
                <a:solidFill>
                  <a:schemeClr val="tx1"/>
                </a:solidFill>
                <a:latin typeface="Times New Roman"/>
                <a:ea typeface="Times New Roman"/>
                <a:cs typeface="Times New Roman"/>
              </a:rPr>
              <a:t>-  Ребята, познание прошлого можно продолжить дома. Выберите себе два задания, которые вам интересны:</a:t>
            </a:r>
            <a:endParaRPr lang="ru-RU" sz="2400" dirty="0">
              <a:solidFill>
                <a:schemeClr val="tx1"/>
              </a:solidFill>
              <a:latin typeface="Calibri"/>
              <a:ea typeface="Calibri"/>
              <a:cs typeface="Times New Roman"/>
            </a:endParaRPr>
          </a:p>
          <a:p>
            <a:pPr marL="342900" lvl="0" indent="-342900" algn="just">
              <a:lnSpc>
                <a:spcPct val="150000"/>
              </a:lnSpc>
              <a:spcAft>
                <a:spcPts val="0"/>
              </a:spcAft>
              <a:buClr>
                <a:srgbClr val="F14124">
                  <a:lumMod val="75000"/>
                </a:srgbClr>
              </a:buClr>
              <a:buSzPts val="1000"/>
              <a:buFont typeface="Symbol"/>
              <a:buChar char=""/>
              <a:tabLst>
                <a:tab pos="457200" algn="l"/>
              </a:tabLst>
            </a:pPr>
            <a:r>
              <a:rPr lang="ru-RU" sz="2400" dirty="0">
                <a:solidFill>
                  <a:schemeClr val="tx1"/>
                </a:solidFill>
                <a:latin typeface="Times New Roman"/>
                <a:ea typeface="Times New Roman"/>
                <a:cs typeface="Times New Roman"/>
              </a:rPr>
              <a:t>открыть ларец с историями стр. 79-80</a:t>
            </a:r>
            <a:endParaRPr lang="ru-RU" sz="2400" dirty="0">
              <a:solidFill>
                <a:schemeClr val="tx1"/>
              </a:solidFill>
              <a:latin typeface="Calibri"/>
              <a:ea typeface="Calibri"/>
              <a:cs typeface="Times New Roman"/>
            </a:endParaRPr>
          </a:p>
          <a:p>
            <a:pPr marL="342900" lvl="0" indent="-342900" algn="just">
              <a:lnSpc>
                <a:spcPct val="150000"/>
              </a:lnSpc>
              <a:spcAft>
                <a:spcPts val="0"/>
              </a:spcAft>
              <a:buClr>
                <a:srgbClr val="F14124">
                  <a:lumMod val="75000"/>
                </a:srgbClr>
              </a:buClr>
              <a:buSzPts val="1000"/>
              <a:buFont typeface="Symbol"/>
              <a:buChar char=""/>
              <a:tabLst>
                <a:tab pos="457200" algn="l"/>
              </a:tabLst>
            </a:pPr>
            <a:r>
              <a:rPr lang="ru-RU" sz="2400" dirty="0">
                <a:solidFill>
                  <a:schemeClr val="tx1"/>
                </a:solidFill>
                <a:latin typeface="Times New Roman"/>
                <a:ea typeface="Times New Roman"/>
                <a:cs typeface="Times New Roman"/>
              </a:rPr>
              <a:t>задания «Проверь себя» стр. 79</a:t>
            </a:r>
            <a:endParaRPr lang="ru-RU" sz="2400" dirty="0">
              <a:solidFill>
                <a:schemeClr val="tx1"/>
              </a:solidFill>
              <a:latin typeface="Calibri"/>
              <a:ea typeface="Calibri"/>
              <a:cs typeface="Times New Roman"/>
            </a:endParaRPr>
          </a:p>
          <a:p>
            <a:pPr marL="342900" lvl="0" indent="-342900" algn="just">
              <a:lnSpc>
                <a:spcPct val="150000"/>
              </a:lnSpc>
              <a:spcAft>
                <a:spcPts val="0"/>
              </a:spcAft>
              <a:buClr>
                <a:srgbClr val="F14124">
                  <a:lumMod val="75000"/>
                </a:srgbClr>
              </a:buClr>
              <a:buSzPts val="1000"/>
              <a:buFont typeface="Symbol"/>
              <a:buChar char=""/>
              <a:tabLst>
                <a:tab pos="457200" algn="l"/>
              </a:tabLst>
            </a:pPr>
            <a:r>
              <a:rPr lang="ru-RU" sz="2400" dirty="0">
                <a:solidFill>
                  <a:schemeClr val="tx1"/>
                </a:solidFill>
                <a:latin typeface="Times New Roman"/>
                <a:ea typeface="Times New Roman"/>
                <a:cs typeface="Times New Roman"/>
              </a:rPr>
              <a:t>подготовить сообщение об Успенском </a:t>
            </a:r>
            <a:r>
              <a:rPr lang="ru-RU" sz="2400" dirty="0" smtClean="0">
                <a:solidFill>
                  <a:schemeClr val="tx1"/>
                </a:solidFill>
                <a:latin typeface="Times New Roman"/>
                <a:ea typeface="Times New Roman"/>
                <a:cs typeface="Times New Roman"/>
              </a:rPr>
              <a:t>соборе</a:t>
            </a:r>
          </a:p>
          <a:p>
            <a:pPr marL="342900" indent="-342900" algn="just">
              <a:lnSpc>
                <a:spcPct val="150000"/>
              </a:lnSpc>
              <a:spcAft>
                <a:spcPts val="0"/>
              </a:spcAft>
              <a:buClr>
                <a:srgbClr val="F14124">
                  <a:lumMod val="75000"/>
                </a:srgbClr>
              </a:buClr>
              <a:buSzPts val="1000"/>
              <a:buFont typeface="Symbol"/>
              <a:buChar char=""/>
              <a:tabLst>
                <a:tab pos="457200" algn="l"/>
              </a:tabLst>
            </a:pPr>
            <a:r>
              <a:rPr lang="ru-RU" sz="2400" dirty="0">
                <a:solidFill>
                  <a:schemeClr val="tx1"/>
                </a:solidFill>
                <a:latin typeface="Times New Roman"/>
                <a:ea typeface="Times New Roman"/>
                <a:cs typeface="Times New Roman"/>
              </a:rPr>
              <a:t>описать рисунок на печати Ивана III стр. 80</a:t>
            </a:r>
            <a:endParaRPr lang="ru-RU" sz="2400" dirty="0">
              <a:solidFill>
                <a:schemeClr val="tx1"/>
              </a:solidFill>
              <a:latin typeface="Calibri"/>
              <a:ea typeface="Calibri"/>
              <a:cs typeface="Times New Roman"/>
            </a:endParaRPr>
          </a:p>
          <a:p>
            <a:pPr marL="342900" lvl="0" indent="-342900" algn="just">
              <a:lnSpc>
                <a:spcPct val="150000"/>
              </a:lnSpc>
              <a:spcAft>
                <a:spcPts val="0"/>
              </a:spcAft>
              <a:buClr>
                <a:srgbClr val="F14124">
                  <a:lumMod val="75000"/>
                </a:srgbClr>
              </a:buClr>
              <a:buSzPts val="1000"/>
              <a:buFont typeface="Symbol"/>
              <a:buChar char=""/>
              <a:tabLst>
                <a:tab pos="457200" algn="l"/>
              </a:tabLst>
            </a:pPr>
            <a:endParaRPr lang="ru-RU" sz="2400" dirty="0">
              <a:solidFill>
                <a:prstClr val="black">
                  <a:lumMod val="75000"/>
                  <a:lumOff val="25000"/>
                </a:prstClr>
              </a:solidFill>
              <a:latin typeface="Calibri"/>
              <a:ea typeface="Calibri"/>
              <a:cs typeface="Times New Roman"/>
            </a:endParaRPr>
          </a:p>
          <a:p>
            <a:pPr lvl="0">
              <a:buClr>
                <a:srgbClr val="F14124">
                  <a:lumMod val="75000"/>
                </a:srgbClr>
              </a:buClr>
            </a:pPr>
            <a:endParaRPr lang="ru-RU" sz="6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3582624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476672"/>
            <a:ext cx="8352928" cy="5724644"/>
          </a:xfrm>
          <a:prstGeom prst="rect">
            <a:avLst/>
          </a:prstGeom>
        </p:spPr>
        <p:txBody>
          <a:bodyPr wrap="square">
            <a:spAutoFit/>
          </a:bodyPr>
          <a:lstStyle/>
          <a:p>
            <a:pPr indent="449580" algn="just">
              <a:lnSpc>
                <a:spcPct val="150000"/>
              </a:lnSpc>
              <a:spcAft>
                <a:spcPts val="0"/>
              </a:spcAft>
            </a:pPr>
            <a:r>
              <a:rPr lang="ru-RU" b="1" dirty="0" smtClean="0">
                <a:solidFill>
                  <a:srgbClr val="FF0000"/>
                </a:solidFill>
                <a:effectLst/>
                <a:latin typeface="Times New Roman"/>
                <a:ea typeface="Calibri"/>
                <a:cs typeface="Times New Roman"/>
              </a:rPr>
              <a:t>Важная задача школы </a:t>
            </a:r>
            <a:r>
              <a:rPr lang="ru-RU" dirty="0" smtClean="0">
                <a:effectLst/>
                <a:latin typeface="Times New Roman"/>
                <a:ea typeface="Calibri"/>
                <a:cs typeface="Times New Roman"/>
              </a:rPr>
              <a:t>– воспитание патриотизма и гражданственности, так как именно в этом основа жизнеспособности любого общества и государства, преемственности поколений. В современной школе процесс воспитания направлен на формирование всесторонне развитой личности, у которой приоритетными являются духовно-нравственные качества. </a:t>
            </a:r>
          </a:p>
          <a:p>
            <a:pPr indent="449580" algn="just">
              <a:lnSpc>
                <a:spcPct val="150000"/>
              </a:lnSpc>
              <a:spcAft>
                <a:spcPts val="0"/>
              </a:spcAft>
            </a:pPr>
            <a:endParaRPr lang="ru-RU" sz="1400" dirty="0">
              <a:latin typeface="Times New Roman"/>
              <a:ea typeface="Calibri"/>
              <a:cs typeface="Times New Roman"/>
            </a:endParaRPr>
          </a:p>
          <a:p>
            <a:pPr indent="449580" algn="just">
              <a:lnSpc>
                <a:spcPct val="150000"/>
              </a:lnSpc>
              <a:spcAft>
                <a:spcPts val="0"/>
              </a:spcAft>
            </a:pPr>
            <a:endParaRPr lang="ru-RU" sz="1400" dirty="0" smtClean="0">
              <a:effectLst/>
              <a:latin typeface="Calibri"/>
              <a:ea typeface="Calibri"/>
              <a:cs typeface="Times New Roman"/>
            </a:endParaRPr>
          </a:p>
          <a:p>
            <a:pPr algn="just">
              <a:lnSpc>
                <a:spcPct val="150000"/>
              </a:lnSpc>
            </a:pPr>
            <a:r>
              <a:rPr lang="ru-RU" dirty="0" smtClean="0">
                <a:effectLst/>
                <a:latin typeface="Times New Roman"/>
                <a:ea typeface="Times New Roman"/>
              </a:rPr>
              <a:t>	В стандартах образования второго поколения категория «нравственная ценность» стала одной из центральных. Она включает в себя такие качества личности, как доброта, милосердие, мужество, скромность, справедливость, толерантность, любовь к Родине, патриотизм и гражданственность. Формирование нравственных качеств личности младшего школьника предполагает становление и формирование его отношения к коллективу, семье, труду, людям, которые его окружают, своим обязанностям, а самое главное, его отношение к Родине </a:t>
            </a:r>
            <a:endParaRPr lang="ru-RU" dirty="0"/>
          </a:p>
        </p:txBody>
      </p:sp>
    </p:spTree>
    <p:extLst>
      <p:ext uri="{BB962C8B-B14F-4D97-AF65-F5344CB8AC3E}">
        <p14:creationId xmlns:p14="http://schemas.microsoft.com/office/powerpoint/2010/main" val="1354015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424936" cy="6048672"/>
          </a:xfrm>
        </p:spPr>
        <p:txBody>
          <a:bodyPr>
            <a:normAutofit fontScale="92500" lnSpcReduction="10000"/>
          </a:bodyPr>
          <a:lstStyle/>
          <a:p>
            <a:pPr indent="449580" algn="just">
              <a:lnSpc>
                <a:spcPct val="150000"/>
              </a:lnSpc>
              <a:spcAft>
                <a:spcPts val="0"/>
              </a:spcAft>
            </a:pPr>
            <a:r>
              <a:rPr lang="ru-RU" sz="2400" dirty="0">
                <a:solidFill>
                  <a:schemeClr val="tx1"/>
                </a:solidFill>
                <a:latin typeface="Times New Roman"/>
                <a:ea typeface="Times New Roman"/>
                <a:cs typeface="Times New Roman"/>
              </a:rPr>
              <a:t>Актуальность данной темы заключается в том, что в настоящее время школьное патриотическое воспитание практически сошло, как говорится, «на нет». Этому за последние годы способствовало немало факторов: усиленное насаждение СМИ мнения об ошибочном пути развития России, отсутствие общей государственной, базовой идеологии. </a:t>
            </a:r>
            <a:endParaRPr lang="ru-RU" sz="1800" dirty="0">
              <a:solidFill>
                <a:schemeClr val="tx1"/>
              </a:solidFill>
              <a:latin typeface="Calibri"/>
              <a:ea typeface="Calibri"/>
              <a:cs typeface="Times New Roman"/>
            </a:endParaRPr>
          </a:p>
          <a:p>
            <a:pPr algn="just"/>
            <a:r>
              <a:rPr lang="ru-RU" sz="2400" b="1" dirty="0">
                <a:solidFill>
                  <a:schemeClr val="tx1"/>
                </a:solidFill>
                <a:latin typeface="Times New Roman"/>
                <a:ea typeface="Times New Roman"/>
              </a:rPr>
              <a:t>Проблема исследования</a:t>
            </a:r>
            <a:r>
              <a:rPr lang="ru-RU" sz="2400" dirty="0">
                <a:solidFill>
                  <a:schemeClr val="tx1"/>
                </a:solidFill>
                <a:latin typeface="Times New Roman"/>
                <a:ea typeface="Times New Roman"/>
              </a:rPr>
              <a:t>. Патриотическая воспитанность человека российского общества должна быть одной из самых важных задач обучения. Однако наблюдения за опытом работы школы убеждают в том, что значительная часть учителей слабо осведомлена о функциях учебных предметов в формировании данного качества личности. Вследствие этого воспитание патриотизма и гражданственности  используются в учебном процессе без должной системы, без учета возрастных особенностей школьников. </a:t>
            </a:r>
            <a:endParaRPr lang="ru-RU" dirty="0">
              <a:solidFill>
                <a:schemeClr val="tx1"/>
              </a:solidFill>
            </a:endParaRPr>
          </a:p>
        </p:txBody>
      </p:sp>
    </p:spTree>
    <p:extLst>
      <p:ext uri="{BB962C8B-B14F-4D97-AF65-F5344CB8AC3E}">
        <p14:creationId xmlns:p14="http://schemas.microsoft.com/office/powerpoint/2010/main" val="1866364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731520"/>
            <a:ext cx="8352928" cy="5721816"/>
          </a:xfrm>
        </p:spPr>
        <p:txBody>
          <a:bodyPr>
            <a:normAutofit/>
          </a:bodyPr>
          <a:lstStyle/>
          <a:p>
            <a:pPr indent="449580" algn="just">
              <a:lnSpc>
                <a:spcPct val="150000"/>
              </a:lnSpc>
              <a:spcAft>
                <a:spcPts val="0"/>
              </a:spcAft>
            </a:pPr>
            <a:r>
              <a:rPr lang="ru-RU" sz="2400" b="1" dirty="0">
                <a:solidFill>
                  <a:srgbClr val="FF0000"/>
                </a:solidFill>
                <a:latin typeface="Times New Roman"/>
                <a:ea typeface="Times New Roman"/>
                <a:cs typeface="Times New Roman"/>
              </a:rPr>
              <a:t>Цель исследования</a:t>
            </a:r>
            <a:r>
              <a:rPr lang="ru-RU" sz="2400" dirty="0">
                <a:latin typeface="Times New Roman"/>
                <a:ea typeface="Times New Roman"/>
                <a:cs typeface="Times New Roman"/>
              </a:rPr>
              <a:t>: </a:t>
            </a:r>
            <a:r>
              <a:rPr lang="ru-RU" sz="2400" dirty="0">
                <a:solidFill>
                  <a:schemeClr val="tx1"/>
                </a:solidFill>
                <a:latin typeface="Times New Roman"/>
                <a:ea typeface="Times New Roman"/>
                <a:cs typeface="Times New Roman"/>
              </a:rPr>
              <a:t>изучение особенностей воспитания патриотизма и гражданственности в начальной школе. </a:t>
            </a:r>
            <a:endParaRPr lang="ru-RU" sz="1800" dirty="0">
              <a:solidFill>
                <a:schemeClr val="tx1"/>
              </a:solidFill>
              <a:latin typeface="Calibri"/>
              <a:ea typeface="Calibri"/>
              <a:cs typeface="Times New Roman"/>
            </a:endParaRPr>
          </a:p>
          <a:p>
            <a:pPr indent="449580" algn="just">
              <a:lnSpc>
                <a:spcPct val="150000"/>
              </a:lnSpc>
              <a:spcAft>
                <a:spcPts val="0"/>
              </a:spcAft>
            </a:pPr>
            <a:r>
              <a:rPr lang="ru-RU" sz="2400" b="1" dirty="0">
                <a:solidFill>
                  <a:srgbClr val="FF0000"/>
                </a:solidFill>
                <a:latin typeface="Times New Roman"/>
                <a:ea typeface="Times New Roman"/>
                <a:cs typeface="Times New Roman"/>
              </a:rPr>
              <a:t>Объект исследования</a:t>
            </a:r>
            <a:r>
              <a:rPr lang="ru-RU" sz="2400" dirty="0">
                <a:latin typeface="Times New Roman"/>
                <a:ea typeface="Times New Roman"/>
                <a:cs typeface="Times New Roman"/>
              </a:rPr>
              <a:t>: </a:t>
            </a:r>
            <a:r>
              <a:rPr lang="ru-RU" sz="2400" dirty="0">
                <a:solidFill>
                  <a:schemeClr val="tx1"/>
                </a:solidFill>
                <a:latin typeface="Times New Roman"/>
                <a:ea typeface="Times New Roman"/>
                <a:cs typeface="Times New Roman"/>
              </a:rPr>
              <a:t>воспитание патриотизма и гражданственности младших школьников на уроках окружающего мира</a:t>
            </a:r>
            <a:endParaRPr lang="ru-RU" sz="1800" dirty="0">
              <a:solidFill>
                <a:schemeClr val="tx1"/>
              </a:solidFill>
              <a:latin typeface="Calibri"/>
              <a:ea typeface="Calibri"/>
              <a:cs typeface="Times New Roman"/>
            </a:endParaRPr>
          </a:p>
          <a:p>
            <a:pPr indent="449580" algn="just">
              <a:lnSpc>
                <a:spcPct val="150000"/>
              </a:lnSpc>
              <a:spcAft>
                <a:spcPts val="0"/>
              </a:spcAft>
            </a:pPr>
            <a:r>
              <a:rPr lang="ru-RU" sz="2400" b="1" dirty="0">
                <a:solidFill>
                  <a:srgbClr val="FF0000"/>
                </a:solidFill>
                <a:latin typeface="Times New Roman"/>
                <a:ea typeface="Times New Roman"/>
                <a:cs typeface="Times New Roman"/>
              </a:rPr>
              <a:t>Предмет исследования</a:t>
            </a:r>
            <a:r>
              <a:rPr lang="ru-RU" sz="2400" b="1" dirty="0">
                <a:latin typeface="Times New Roman"/>
                <a:ea typeface="Times New Roman"/>
                <a:cs typeface="Times New Roman"/>
              </a:rPr>
              <a:t> </a:t>
            </a:r>
            <a:r>
              <a:rPr lang="ru-RU" sz="2400" dirty="0">
                <a:latin typeface="Times New Roman"/>
                <a:ea typeface="Times New Roman"/>
                <a:cs typeface="Times New Roman"/>
              </a:rPr>
              <a:t>– </a:t>
            </a:r>
            <a:r>
              <a:rPr lang="ru-RU" sz="2400" dirty="0">
                <a:solidFill>
                  <a:schemeClr val="tx1"/>
                </a:solidFill>
                <a:latin typeface="Times New Roman"/>
                <a:ea typeface="Times New Roman"/>
                <a:cs typeface="Times New Roman"/>
              </a:rPr>
              <a:t>процесс патриотического и гражданственного воспитания в системе работы учителя начальных классов на уроках окружающего мира.</a:t>
            </a:r>
            <a:endParaRPr lang="ru-RU" sz="1800" dirty="0">
              <a:solidFill>
                <a:schemeClr val="tx1"/>
              </a:solidFill>
              <a:effectLst/>
              <a:latin typeface="Calibri"/>
              <a:ea typeface="Calibri"/>
              <a:cs typeface="Times New Roman"/>
            </a:endParaRPr>
          </a:p>
        </p:txBody>
      </p:sp>
    </p:spTree>
    <p:extLst>
      <p:ext uri="{BB962C8B-B14F-4D97-AF65-F5344CB8AC3E}">
        <p14:creationId xmlns:p14="http://schemas.microsoft.com/office/powerpoint/2010/main" val="334966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183978"/>
            <a:ext cx="8568952" cy="2317030"/>
          </a:xfrm>
        </p:spPr>
        <p:txBody>
          <a:bodyPr>
            <a:noAutofit/>
          </a:bodyPr>
          <a:lstStyle/>
          <a:p>
            <a:pPr marL="45720" indent="0" algn="just">
              <a:buNone/>
            </a:pPr>
            <a:r>
              <a:rPr lang="ru-RU" sz="2400" dirty="0">
                <a:solidFill>
                  <a:schemeClr val="tx1"/>
                </a:solidFill>
                <a:latin typeface="Times New Roman"/>
                <a:ea typeface="Times New Roman"/>
              </a:rPr>
              <a:t>Достаточно полно раскрыто содержание данного понятия в монографии доктора психологических наук, И.Е. Кравцова: </a:t>
            </a:r>
            <a:r>
              <a:rPr lang="ru-RU" sz="2400" dirty="0">
                <a:solidFill>
                  <a:schemeClr val="accent6">
                    <a:lumMod val="75000"/>
                  </a:schemeClr>
                </a:solidFill>
                <a:latin typeface="Times New Roman"/>
                <a:ea typeface="Times New Roman"/>
              </a:rPr>
              <a:t>«Патриотизм - это любовь к своему отечеству; к родным местам "земле отцов", к родному языку, к передовой культуре и традициям, к продуктам труда своего народа, к прогрессивному общественному и государственному строю. Патриотизм - это беззаветная преданность своей Родине, готовность защищать ее независимость» </a:t>
            </a:r>
            <a:endParaRPr lang="ru-RU" sz="2400" dirty="0">
              <a:solidFill>
                <a:schemeClr val="accent6">
                  <a:lumMod val="75000"/>
                </a:schemeClr>
              </a:solidFill>
            </a:endParaRPr>
          </a:p>
        </p:txBody>
      </p:sp>
      <p:sp>
        <p:nvSpPr>
          <p:cNvPr id="4" name="Прямоугольник 3"/>
          <p:cNvSpPr/>
          <p:nvPr/>
        </p:nvSpPr>
        <p:spPr>
          <a:xfrm>
            <a:off x="705934" y="4365104"/>
            <a:ext cx="8208912" cy="1938992"/>
          </a:xfrm>
          <a:prstGeom prst="rect">
            <a:avLst/>
          </a:prstGeom>
        </p:spPr>
        <p:txBody>
          <a:bodyPr wrap="square">
            <a:spAutoFit/>
          </a:bodyPr>
          <a:lstStyle/>
          <a:p>
            <a:pPr algn="just"/>
            <a:r>
              <a:rPr lang="ru-RU" sz="2400" dirty="0" smtClean="0">
                <a:effectLst/>
                <a:latin typeface="Times New Roman"/>
                <a:ea typeface="Times New Roman"/>
              </a:rPr>
              <a:t>Как пишет кандидат экономических наук, доцент, А.В. Усова, </a:t>
            </a:r>
            <a:r>
              <a:rPr lang="ru-RU" sz="2400" dirty="0" smtClean="0">
                <a:solidFill>
                  <a:srgbClr val="002060"/>
                </a:solidFill>
                <a:effectLst/>
                <a:latin typeface="Times New Roman"/>
                <a:ea typeface="Times New Roman"/>
              </a:rPr>
              <a:t>"если мы хотим сохранить свою страну, если мы хотим возродить прежнее величие своей Родины, нам необходимо коренным образом пересмотреть свое отношение к воспитанию школьной и студенческой молодежи". </a:t>
            </a:r>
            <a:endParaRPr lang="ru-RU" sz="2400" dirty="0">
              <a:solidFill>
                <a:srgbClr val="002060"/>
              </a:solidFill>
            </a:endParaRPr>
          </a:p>
        </p:txBody>
      </p:sp>
      <p:sp>
        <p:nvSpPr>
          <p:cNvPr id="5" name="Прямоугольник 4"/>
          <p:cNvSpPr/>
          <p:nvPr/>
        </p:nvSpPr>
        <p:spPr>
          <a:xfrm>
            <a:off x="611560" y="260648"/>
            <a:ext cx="8280920" cy="923330"/>
          </a:xfrm>
          <a:prstGeom prst="rect">
            <a:avLst/>
          </a:prstGeom>
        </p:spPr>
        <p:txBody>
          <a:bodyPr wrap="square">
            <a:spAutoFit/>
          </a:bodyPr>
          <a:lstStyle/>
          <a:p>
            <a:pPr indent="449580" algn="just">
              <a:lnSpc>
                <a:spcPct val="150000"/>
              </a:lnSpc>
              <a:spcAft>
                <a:spcPts val="0"/>
              </a:spcAft>
            </a:pPr>
            <a:r>
              <a:rPr lang="ru-RU" b="1" dirty="0" smtClean="0">
                <a:effectLst/>
                <a:latin typeface="Times New Roman"/>
                <a:ea typeface="Times New Roman"/>
                <a:cs typeface="Times New Roman"/>
              </a:rPr>
              <a:t>1.История возникновения и развития понятия патриотического воспитания</a:t>
            </a:r>
            <a:endParaRPr lang="ru-RU" sz="1400" dirty="0">
              <a:effectLst/>
              <a:latin typeface="Calibri"/>
              <a:ea typeface="Calibri"/>
              <a:cs typeface="Times New Roman"/>
            </a:endParaRPr>
          </a:p>
        </p:txBody>
      </p:sp>
    </p:spTree>
    <p:extLst>
      <p:ext uri="{BB962C8B-B14F-4D97-AF65-F5344CB8AC3E}">
        <p14:creationId xmlns:p14="http://schemas.microsoft.com/office/powerpoint/2010/main" val="3861323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814646"/>
            <a:ext cx="8352928" cy="5638690"/>
          </a:xfrm>
        </p:spPr>
        <p:txBody>
          <a:bodyPr>
            <a:noAutofit/>
          </a:bodyPr>
          <a:lstStyle/>
          <a:p>
            <a:pPr indent="449580" algn="just">
              <a:spcAft>
                <a:spcPts val="0"/>
              </a:spcAft>
            </a:pPr>
            <a:r>
              <a:rPr lang="ru-RU" sz="1800" dirty="0" smtClean="0">
                <a:solidFill>
                  <a:schemeClr val="tx1"/>
                </a:solidFill>
                <a:latin typeface="Times New Roman"/>
                <a:ea typeface="Times New Roman"/>
                <a:cs typeface="Times New Roman"/>
              </a:rPr>
              <a:t>Сегодня патриотическое воспитание - это систематическая деятельность педагогов по формированию у юных граждан патриотического сознания, ценностей, чувства верности своему Отечеству, а его основная цель – формирование духовно и физически здорового человека, неразрывно связывающего свою судьбу с будущим родного края и страны, способного встать на защиту государственных интересов. Достижение указанной цели осуществляется через решение следующих задач:</a:t>
            </a:r>
            <a:endParaRPr lang="ru-RU" sz="1800" dirty="0" smtClean="0">
              <a:solidFill>
                <a:schemeClr val="tx1"/>
              </a:solidFill>
              <a:latin typeface="Calibri"/>
              <a:ea typeface="Calibri"/>
              <a:cs typeface="Times New Roman"/>
            </a:endParaRPr>
          </a:p>
          <a:p>
            <a:pPr marL="342900" lvl="0" indent="-342900" algn="just">
              <a:lnSpc>
                <a:spcPct val="150000"/>
              </a:lnSpc>
              <a:spcAft>
                <a:spcPts val="0"/>
              </a:spcAft>
              <a:buFont typeface="Wingdings"/>
              <a:buChar char=""/>
            </a:pPr>
            <a:r>
              <a:rPr lang="ru-RU" sz="1800" dirty="0" smtClean="0">
                <a:solidFill>
                  <a:schemeClr val="tx1"/>
                </a:solidFill>
                <a:latin typeface="Times New Roman"/>
                <a:ea typeface="Times New Roman"/>
              </a:rPr>
              <a:t>развитие личности, обладающей качествами гражданина – патриота Родины, способной успешно выполнять гражданские обязанности в мирное и военное время;</a:t>
            </a:r>
            <a:endParaRPr lang="ru-RU" sz="1800" dirty="0" smtClean="0">
              <a:solidFill>
                <a:schemeClr val="tx1"/>
              </a:solidFill>
            </a:endParaRPr>
          </a:p>
          <a:p>
            <a:pPr marL="342900" lvl="0" indent="-342900" algn="just">
              <a:lnSpc>
                <a:spcPct val="150000"/>
              </a:lnSpc>
              <a:spcAft>
                <a:spcPts val="0"/>
              </a:spcAft>
              <a:buFont typeface="Wingdings"/>
              <a:buChar char=""/>
            </a:pPr>
            <a:r>
              <a:rPr lang="ru-RU" sz="1800" dirty="0" smtClean="0">
                <a:solidFill>
                  <a:schemeClr val="tx1"/>
                </a:solidFill>
                <a:latin typeface="Times New Roman"/>
                <a:ea typeface="Times New Roman"/>
              </a:rPr>
              <a:t>расширение знаний о родном крае, городе, воспитание гордости за его героическое прошлое, историческое и культурное наследие;</a:t>
            </a:r>
            <a:endParaRPr lang="ru-RU" sz="1800" dirty="0" smtClean="0">
              <a:solidFill>
                <a:schemeClr val="tx1"/>
              </a:solidFill>
            </a:endParaRPr>
          </a:p>
          <a:p>
            <a:pPr marL="342900" lvl="0" indent="-342900" algn="just">
              <a:lnSpc>
                <a:spcPct val="150000"/>
              </a:lnSpc>
              <a:spcAft>
                <a:spcPts val="0"/>
              </a:spcAft>
              <a:buFont typeface="Wingdings"/>
              <a:buChar char=""/>
            </a:pPr>
            <a:r>
              <a:rPr lang="ru-RU" sz="1800" dirty="0" smtClean="0">
                <a:solidFill>
                  <a:schemeClr val="tx1"/>
                </a:solidFill>
                <a:latin typeface="Times New Roman"/>
                <a:ea typeface="Times New Roman"/>
              </a:rPr>
              <a:t>изучение живой национальной культуры, народного искусства;</a:t>
            </a:r>
            <a:endParaRPr lang="ru-RU" sz="1800" dirty="0" smtClean="0">
              <a:solidFill>
                <a:schemeClr val="tx1"/>
              </a:solidFill>
            </a:endParaRPr>
          </a:p>
          <a:p>
            <a:pPr marL="342900" lvl="0" indent="-342900" algn="just">
              <a:lnSpc>
                <a:spcPct val="150000"/>
              </a:lnSpc>
              <a:spcAft>
                <a:spcPts val="0"/>
              </a:spcAft>
              <a:buFont typeface="Wingdings"/>
              <a:buChar char=""/>
            </a:pPr>
            <a:r>
              <a:rPr lang="ru-RU" sz="1800" dirty="0" smtClean="0">
                <a:solidFill>
                  <a:schemeClr val="tx1"/>
                </a:solidFill>
                <a:latin typeface="Times New Roman"/>
                <a:ea typeface="Times New Roman"/>
              </a:rPr>
              <a:t>привитие учащимся чувства глубокого уважения и почтения к символам РФ и др.</a:t>
            </a:r>
            <a:endParaRPr lang="ru-RU" sz="1800" dirty="0" smtClean="0">
              <a:solidFill>
                <a:schemeClr val="tx1"/>
              </a:solidFill>
            </a:endParaRPr>
          </a:p>
          <a:p>
            <a:endParaRPr lang="ru-RU" sz="1800" dirty="0"/>
          </a:p>
        </p:txBody>
      </p:sp>
      <p:sp>
        <p:nvSpPr>
          <p:cNvPr id="4" name="Прямоугольник 3"/>
          <p:cNvSpPr/>
          <p:nvPr/>
        </p:nvSpPr>
        <p:spPr>
          <a:xfrm>
            <a:off x="611560" y="260648"/>
            <a:ext cx="8208912" cy="553998"/>
          </a:xfrm>
          <a:prstGeom prst="rect">
            <a:avLst/>
          </a:prstGeom>
        </p:spPr>
        <p:txBody>
          <a:bodyPr wrap="square">
            <a:spAutoFit/>
          </a:bodyPr>
          <a:lstStyle/>
          <a:p>
            <a:pPr marL="228600" lvl="0" algn="just">
              <a:lnSpc>
                <a:spcPct val="150000"/>
              </a:lnSpc>
              <a:spcBef>
                <a:spcPct val="20000"/>
              </a:spcBef>
              <a:buClr>
                <a:srgbClr val="F14124">
                  <a:lumMod val="75000"/>
                </a:srgbClr>
              </a:buClr>
              <a:buSzPct val="130000"/>
            </a:pPr>
            <a:r>
              <a:rPr lang="ru-RU" sz="2000" b="1" dirty="0">
                <a:solidFill>
                  <a:prstClr val="black"/>
                </a:solidFill>
                <a:latin typeface="Times New Roman"/>
                <a:ea typeface="Times New Roman"/>
              </a:rPr>
              <a:t>2. Задачи и принципы патриотического воспитания</a:t>
            </a:r>
            <a:endParaRPr lang="ru-RU" sz="2000" dirty="0">
              <a:solidFill>
                <a:prstClr val="black"/>
              </a:solidFill>
            </a:endParaRPr>
          </a:p>
        </p:txBody>
      </p:sp>
    </p:spTree>
    <p:extLst>
      <p:ext uri="{BB962C8B-B14F-4D97-AF65-F5344CB8AC3E}">
        <p14:creationId xmlns:p14="http://schemas.microsoft.com/office/powerpoint/2010/main" val="1015892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16632"/>
            <a:ext cx="8424936" cy="923330"/>
          </a:xfrm>
          <a:prstGeom prst="rect">
            <a:avLst/>
          </a:prstGeom>
        </p:spPr>
        <p:txBody>
          <a:bodyPr wrap="square">
            <a:spAutoFit/>
          </a:bodyPr>
          <a:lstStyle/>
          <a:p>
            <a:pPr algn="just">
              <a:lnSpc>
                <a:spcPct val="150000"/>
              </a:lnSpc>
              <a:spcAft>
                <a:spcPts val="0"/>
              </a:spcAft>
            </a:pPr>
            <a:r>
              <a:rPr lang="ru-RU" b="1" dirty="0" smtClean="0">
                <a:effectLst/>
                <a:latin typeface="Times New Roman"/>
                <a:ea typeface="Times New Roman"/>
              </a:rPr>
              <a:t>3. Формы и методы патриотического и гражданственного воспитания младших школьников</a:t>
            </a:r>
            <a:endParaRPr lang="ru-RU" dirty="0">
              <a:effectLst/>
            </a:endParaRPr>
          </a:p>
        </p:txBody>
      </p:sp>
      <p:sp>
        <p:nvSpPr>
          <p:cNvPr id="5" name="Прямоугольник 4"/>
          <p:cNvSpPr/>
          <p:nvPr/>
        </p:nvSpPr>
        <p:spPr>
          <a:xfrm>
            <a:off x="539552" y="836712"/>
            <a:ext cx="8280920" cy="5493812"/>
          </a:xfrm>
          <a:prstGeom prst="rect">
            <a:avLst/>
          </a:prstGeom>
        </p:spPr>
        <p:txBody>
          <a:bodyPr wrap="square">
            <a:spAutoFit/>
          </a:bodyPr>
          <a:lstStyle/>
          <a:p>
            <a:pPr algn="just">
              <a:lnSpc>
                <a:spcPct val="150000"/>
              </a:lnSpc>
              <a:spcAft>
                <a:spcPts val="0"/>
              </a:spcAft>
              <a:tabLst>
                <a:tab pos="5941060" algn="l"/>
              </a:tabLst>
            </a:pPr>
            <a:r>
              <a:rPr lang="ru-RU" dirty="0" smtClean="0">
                <a:effectLst/>
                <a:latin typeface="Times New Roman"/>
                <a:ea typeface="Times New Roman"/>
                <a:cs typeface="Times New Roman"/>
              </a:rPr>
              <a:t>Воспитанию гражданственности и патриотизма младших школьников способствуют следующие формы работы с ними:</a:t>
            </a:r>
            <a:endParaRPr lang="ru-RU" sz="1400" dirty="0" smtClean="0">
              <a:effectLst/>
              <a:latin typeface="Calibri"/>
              <a:ea typeface="Calibri"/>
              <a:cs typeface="Times New Roman"/>
            </a:endParaRPr>
          </a:p>
          <a:p>
            <a:pPr marL="342900" lvl="0" indent="-342900">
              <a:lnSpc>
                <a:spcPct val="150000"/>
              </a:lnSpc>
              <a:spcAft>
                <a:spcPts val="0"/>
              </a:spcAft>
              <a:buFont typeface="Symbol"/>
              <a:buChar char=""/>
            </a:pPr>
            <a:r>
              <a:rPr lang="ru-RU" dirty="0" smtClean="0">
                <a:effectLst/>
                <a:latin typeface="Times New Roman"/>
                <a:ea typeface="Times New Roman"/>
                <a:cs typeface="Times New Roman"/>
              </a:rPr>
              <a:t>празднование общегосударственных праздников, связанных с героическим прошлым России;</a:t>
            </a:r>
            <a:endParaRPr lang="ru-RU" sz="1400" dirty="0" smtClean="0">
              <a:effectLst/>
              <a:latin typeface="Calibri"/>
              <a:ea typeface="Times New Roman"/>
              <a:cs typeface="Times New Roman"/>
            </a:endParaRPr>
          </a:p>
          <a:p>
            <a:pPr marL="342900" lvl="0" indent="-342900" algn="just">
              <a:lnSpc>
                <a:spcPct val="150000"/>
              </a:lnSpc>
              <a:spcAft>
                <a:spcPts val="0"/>
              </a:spcAft>
              <a:buFont typeface="Symbol"/>
              <a:buChar char=""/>
            </a:pPr>
            <a:r>
              <a:rPr lang="ru-RU" dirty="0" smtClean="0">
                <a:effectLst/>
                <a:latin typeface="Times New Roman"/>
                <a:ea typeface="Times New Roman"/>
                <a:cs typeface="Times New Roman"/>
              </a:rPr>
              <a:t>проведение встреч с ветеранами Великой Отечественной войны и тружениками тыла;</a:t>
            </a:r>
            <a:endParaRPr lang="ru-RU" sz="1400" dirty="0" smtClean="0">
              <a:effectLst/>
              <a:latin typeface="Calibri"/>
              <a:ea typeface="Times New Roman"/>
              <a:cs typeface="Times New Roman"/>
            </a:endParaRPr>
          </a:p>
          <a:p>
            <a:pPr marL="342900" lvl="0" indent="-342900" algn="just">
              <a:lnSpc>
                <a:spcPct val="150000"/>
              </a:lnSpc>
              <a:spcAft>
                <a:spcPts val="0"/>
              </a:spcAft>
              <a:buFont typeface="Symbol"/>
              <a:buChar char=""/>
              <a:tabLst>
                <a:tab pos="450215" algn="l"/>
              </a:tabLst>
            </a:pPr>
            <a:r>
              <a:rPr lang="ru-RU" dirty="0" smtClean="0">
                <a:effectLst/>
                <a:latin typeface="Times New Roman"/>
                <a:ea typeface="Times New Roman"/>
                <a:cs typeface="Times New Roman"/>
              </a:rPr>
              <a:t> экскурсии в школьный музей;</a:t>
            </a:r>
            <a:endParaRPr lang="ru-RU" sz="1400" dirty="0" smtClean="0">
              <a:effectLst/>
              <a:latin typeface="Calibri"/>
              <a:ea typeface="Times New Roman"/>
              <a:cs typeface="Times New Roman"/>
            </a:endParaRPr>
          </a:p>
          <a:p>
            <a:pPr marL="342900" lvl="0" indent="-342900" algn="just">
              <a:lnSpc>
                <a:spcPct val="150000"/>
              </a:lnSpc>
              <a:spcAft>
                <a:spcPts val="0"/>
              </a:spcAft>
              <a:buFont typeface="Symbol"/>
              <a:buChar char=""/>
            </a:pPr>
            <a:r>
              <a:rPr lang="ru-RU" dirty="0" smtClean="0">
                <a:effectLst/>
                <a:latin typeface="Times New Roman"/>
                <a:ea typeface="Times New Roman"/>
                <a:cs typeface="Times New Roman"/>
              </a:rPr>
              <a:t>   участие в охране памятников истории и культуры родного города;</a:t>
            </a:r>
            <a:endParaRPr lang="ru-RU" sz="1400" dirty="0" smtClean="0">
              <a:effectLst/>
              <a:latin typeface="Calibri"/>
              <a:ea typeface="Times New Roman"/>
              <a:cs typeface="Times New Roman"/>
            </a:endParaRPr>
          </a:p>
          <a:p>
            <a:pPr marL="342900" lvl="0" indent="-342900" algn="just">
              <a:lnSpc>
                <a:spcPct val="150000"/>
              </a:lnSpc>
              <a:spcAft>
                <a:spcPts val="0"/>
              </a:spcAft>
              <a:buFont typeface="Symbol"/>
              <a:buChar char=""/>
            </a:pPr>
            <a:r>
              <a:rPr lang="ru-RU" dirty="0" smtClean="0">
                <a:effectLst/>
                <a:latin typeface="Times New Roman"/>
                <a:ea typeface="Times New Roman"/>
                <a:cs typeface="Times New Roman"/>
              </a:rPr>
              <a:t>проведение недели памяти героев Советского Союза и России;</a:t>
            </a:r>
            <a:endParaRPr lang="ru-RU" sz="1400" dirty="0" smtClean="0">
              <a:effectLst/>
              <a:latin typeface="Calibri"/>
              <a:ea typeface="Times New Roman"/>
              <a:cs typeface="Times New Roman"/>
            </a:endParaRPr>
          </a:p>
          <a:p>
            <a:pPr marL="342900" lvl="0" indent="-342900" algn="just">
              <a:lnSpc>
                <a:spcPct val="150000"/>
              </a:lnSpc>
              <a:spcAft>
                <a:spcPts val="0"/>
              </a:spcAft>
              <a:buFont typeface="Symbol"/>
              <a:buChar char=""/>
              <a:tabLst>
                <a:tab pos="450215" algn="l"/>
              </a:tabLst>
            </a:pPr>
            <a:r>
              <a:rPr lang="ru-RU" dirty="0" smtClean="0">
                <a:effectLst/>
                <a:latin typeface="Times New Roman"/>
                <a:ea typeface="Times New Roman"/>
                <a:cs typeface="Times New Roman"/>
              </a:rPr>
              <a:t>проведение тематических классных часов;</a:t>
            </a:r>
            <a:endParaRPr lang="ru-RU" sz="1400" dirty="0" smtClean="0">
              <a:effectLst/>
              <a:latin typeface="Calibri"/>
              <a:ea typeface="Times New Roman"/>
              <a:cs typeface="Times New Roman"/>
            </a:endParaRPr>
          </a:p>
          <a:p>
            <a:pPr marL="342900" lvl="0" indent="-342900" algn="just">
              <a:lnSpc>
                <a:spcPct val="150000"/>
              </a:lnSpc>
              <a:spcAft>
                <a:spcPts val="0"/>
              </a:spcAft>
              <a:buFont typeface="Symbol"/>
              <a:buChar char=""/>
              <a:tabLst>
                <a:tab pos="450215" algn="l"/>
              </a:tabLst>
            </a:pPr>
            <a:r>
              <a:rPr lang="ru-RU" dirty="0" smtClean="0">
                <a:effectLst/>
                <a:latin typeface="Times New Roman"/>
                <a:ea typeface="Times New Roman"/>
                <a:cs typeface="Times New Roman"/>
              </a:rPr>
              <a:t>проведение и организация военно-патриотических игр;</a:t>
            </a:r>
            <a:endParaRPr lang="ru-RU" sz="1400" dirty="0" smtClean="0">
              <a:effectLst/>
              <a:latin typeface="Calibri"/>
              <a:ea typeface="Times New Roman"/>
              <a:cs typeface="Times New Roman"/>
            </a:endParaRPr>
          </a:p>
          <a:p>
            <a:pPr marL="342900" lvl="0" indent="-342900" algn="just">
              <a:lnSpc>
                <a:spcPct val="150000"/>
              </a:lnSpc>
              <a:spcAft>
                <a:spcPts val="0"/>
              </a:spcAft>
              <a:buFont typeface="Symbol"/>
              <a:buChar char=""/>
              <a:tabLst>
                <a:tab pos="450215" algn="l"/>
              </a:tabLst>
            </a:pPr>
            <a:r>
              <a:rPr lang="ru-RU" dirty="0" smtClean="0">
                <a:effectLst/>
                <a:latin typeface="Times New Roman"/>
                <a:ea typeface="Times New Roman"/>
                <a:cs typeface="Times New Roman"/>
              </a:rPr>
              <a:t>участие в конкурсах, связанных с прошлым нашей Родины;</a:t>
            </a:r>
            <a:endParaRPr lang="ru-RU" sz="1400" dirty="0" smtClean="0">
              <a:effectLst/>
              <a:latin typeface="Calibri"/>
              <a:ea typeface="Times New Roman"/>
              <a:cs typeface="Times New Roman"/>
            </a:endParaRPr>
          </a:p>
          <a:p>
            <a:pPr marL="342900" lvl="0" indent="-342900" algn="just">
              <a:lnSpc>
                <a:spcPct val="150000"/>
              </a:lnSpc>
              <a:spcAft>
                <a:spcPts val="0"/>
              </a:spcAft>
              <a:buFont typeface="Symbol"/>
              <a:buChar char=""/>
              <a:tabLst>
                <a:tab pos="450215" algn="l"/>
              </a:tabLst>
            </a:pPr>
            <a:r>
              <a:rPr lang="ru-RU" dirty="0" smtClean="0">
                <a:effectLst/>
                <a:latin typeface="Times New Roman"/>
                <a:ea typeface="Times New Roman"/>
                <a:cs typeface="Times New Roman"/>
              </a:rPr>
              <a:t>краеведческая деятельность</a:t>
            </a:r>
            <a:endParaRPr lang="ru-RU" sz="1400" dirty="0" smtClean="0">
              <a:effectLst/>
              <a:latin typeface="Calibri"/>
              <a:ea typeface="Times New Roman"/>
              <a:cs typeface="Times New Roman"/>
            </a:endParaRPr>
          </a:p>
        </p:txBody>
      </p:sp>
    </p:spTree>
    <p:extLst>
      <p:ext uri="{BB962C8B-B14F-4D97-AF65-F5344CB8AC3E}">
        <p14:creationId xmlns:p14="http://schemas.microsoft.com/office/powerpoint/2010/main" val="3256479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731520"/>
            <a:ext cx="8496944" cy="5073744"/>
          </a:xfrm>
        </p:spPr>
        <p:txBody>
          <a:bodyPr>
            <a:normAutofit lnSpcReduction="10000"/>
          </a:bodyPr>
          <a:lstStyle/>
          <a:p>
            <a:pPr marL="0" lvl="0" indent="0" algn="just">
              <a:lnSpc>
                <a:spcPct val="150000"/>
              </a:lnSpc>
              <a:spcBef>
                <a:spcPts val="0"/>
              </a:spcBef>
              <a:spcAft>
                <a:spcPts val="0"/>
              </a:spcAft>
              <a:buClrTx/>
              <a:buSzTx/>
              <a:buNone/>
            </a:pPr>
            <a:r>
              <a:rPr lang="ru-RU" sz="2400" dirty="0">
                <a:solidFill>
                  <a:prstClr val="black"/>
                </a:solidFill>
                <a:latin typeface="Times New Roman"/>
                <a:ea typeface="Times New Roman"/>
                <a:cs typeface="Times New Roman"/>
              </a:rPr>
              <a:t> На уроках можно использовать следующие формы </a:t>
            </a:r>
            <a:r>
              <a:rPr lang="ru-RU" sz="2400" dirty="0" smtClean="0">
                <a:solidFill>
                  <a:prstClr val="black"/>
                </a:solidFill>
                <a:latin typeface="Times New Roman"/>
                <a:ea typeface="Times New Roman"/>
                <a:cs typeface="Times New Roman"/>
              </a:rPr>
              <a:t>работы:</a:t>
            </a:r>
            <a:endParaRPr lang="ru-RU" sz="2400" dirty="0">
              <a:solidFill>
                <a:prstClr val="black"/>
              </a:solidFill>
              <a:latin typeface="Calibri"/>
              <a:ea typeface="Calibri"/>
              <a:cs typeface="Times New Roman"/>
            </a:endParaRPr>
          </a:p>
          <a:p>
            <a:pPr marL="342900" lvl="0" indent="-342900" algn="just">
              <a:lnSpc>
                <a:spcPct val="150000"/>
              </a:lnSpc>
              <a:spcBef>
                <a:spcPts val="0"/>
              </a:spcBef>
              <a:spcAft>
                <a:spcPts val="0"/>
              </a:spcAft>
              <a:buClrTx/>
              <a:buSzTx/>
              <a:buFont typeface="Symbol"/>
              <a:buChar char=""/>
            </a:pPr>
            <a:r>
              <a:rPr lang="ru-RU" sz="2400" dirty="0" smtClean="0">
                <a:solidFill>
                  <a:prstClr val="black"/>
                </a:solidFill>
                <a:latin typeface="Times New Roman"/>
                <a:ea typeface="Times New Roman"/>
                <a:cs typeface="Times New Roman"/>
              </a:rPr>
              <a:t>Визуальные </a:t>
            </a:r>
            <a:r>
              <a:rPr lang="ru-RU" sz="2400" dirty="0">
                <a:solidFill>
                  <a:prstClr val="black"/>
                </a:solidFill>
                <a:latin typeface="Times New Roman"/>
                <a:ea typeface="Times New Roman"/>
                <a:cs typeface="Times New Roman"/>
              </a:rPr>
              <a:t>источники </a:t>
            </a:r>
            <a:endParaRPr lang="ru-RU" sz="2400" dirty="0">
              <a:solidFill>
                <a:prstClr val="black"/>
              </a:solidFill>
              <a:latin typeface="Calibri"/>
              <a:ea typeface="Times New Roman"/>
              <a:cs typeface="Times New Roman"/>
            </a:endParaRPr>
          </a:p>
          <a:p>
            <a:pPr marL="342900" lvl="0" indent="-342900" algn="just">
              <a:lnSpc>
                <a:spcPct val="150000"/>
              </a:lnSpc>
              <a:spcBef>
                <a:spcPts val="0"/>
              </a:spcBef>
              <a:spcAft>
                <a:spcPts val="0"/>
              </a:spcAft>
              <a:buClrTx/>
              <a:buSzTx/>
              <a:buFont typeface="Symbol"/>
              <a:buChar char=""/>
            </a:pPr>
            <a:r>
              <a:rPr lang="ru-RU" sz="2400" dirty="0">
                <a:solidFill>
                  <a:prstClr val="black"/>
                </a:solidFill>
                <a:latin typeface="Times New Roman"/>
                <a:ea typeface="Times New Roman"/>
                <a:cs typeface="Times New Roman"/>
              </a:rPr>
              <a:t>Изображение</a:t>
            </a:r>
            <a:endParaRPr lang="ru-RU" sz="2400" dirty="0">
              <a:solidFill>
                <a:prstClr val="black"/>
              </a:solidFill>
              <a:latin typeface="Calibri"/>
              <a:ea typeface="Times New Roman"/>
              <a:cs typeface="Times New Roman"/>
            </a:endParaRPr>
          </a:p>
          <a:p>
            <a:pPr marL="342900" lvl="0" indent="-342900" algn="just">
              <a:lnSpc>
                <a:spcPct val="150000"/>
              </a:lnSpc>
              <a:spcBef>
                <a:spcPts val="0"/>
              </a:spcBef>
              <a:spcAft>
                <a:spcPts val="0"/>
              </a:spcAft>
              <a:buClrTx/>
              <a:buSzTx/>
              <a:buFont typeface="Symbol"/>
              <a:buChar char=""/>
            </a:pPr>
            <a:r>
              <a:rPr lang="ru-RU" sz="2400" dirty="0">
                <a:solidFill>
                  <a:prstClr val="black"/>
                </a:solidFill>
                <a:latin typeface="Times New Roman"/>
                <a:ea typeface="Times New Roman"/>
                <a:cs typeface="Times New Roman"/>
              </a:rPr>
              <a:t>Исторические документы.</a:t>
            </a:r>
            <a:endParaRPr lang="ru-RU" sz="2400" dirty="0">
              <a:solidFill>
                <a:prstClr val="black"/>
              </a:solidFill>
              <a:latin typeface="Calibri"/>
              <a:ea typeface="Times New Roman"/>
              <a:cs typeface="Times New Roman"/>
            </a:endParaRPr>
          </a:p>
          <a:p>
            <a:pPr marL="342900" lvl="0" indent="-342900" algn="just">
              <a:lnSpc>
                <a:spcPct val="150000"/>
              </a:lnSpc>
              <a:spcBef>
                <a:spcPts val="0"/>
              </a:spcBef>
              <a:spcAft>
                <a:spcPts val="0"/>
              </a:spcAft>
              <a:buClrTx/>
              <a:buSzTx/>
              <a:buFont typeface="Symbol"/>
              <a:buChar char=""/>
            </a:pPr>
            <a:r>
              <a:rPr lang="ru-RU" sz="2400" dirty="0">
                <a:solidFill>
                  <a:prstClr val="black"/>
                </a:solidFill>
                <a:latin typeface="Times New Roman"/>
                <a:ea typeface="Times New Roman"/>
                <a:cs typeface="Times New Roman"/>
              </a:rPr>
              <a:t>Технологический приём «вживание в образ»</a:t>
            </a:r>
            <a:endParaRPr lang="ru-RU" sz="2400" dirty="0">
              <a:solidFill>
                <a:prstClr val="black"/>
              </a:solidFill>
              <a:latin typeface="Calibri"/>
              <a:ea typeface="Times New Roman"/>
              <a:cs typeface="Times New Roman"/>
            </a:endParaRPr>
          </a:p>
          <a:p>
            <a:pPr marL="342900" lvl="0" indent="-342900" algn="just">
              <a:lnSpc>
                <a:spcPct val="150000"/>
              </a:lnSpc>
              <a:spcBef>
                <a:spcPts val="0"/>
              </a:spcBef>
              <a:spcAft>
                <a:spcPts val="0"/>
              </a:spcAft>
              <a:buClrTx/>
              <a:buSzTx/>
              <a:buFont typeface="Symbol"/>
              <a:buChar char=""/>
            </a:pPr>
            <a:r>
              <a:rPr lang="ru-RU" sz="2400" dirty="0">
                <a:solidFill>
                  <a:prstClr val="black"/>
                </a:solidFill>
                <a:latin typeface="Times New Roman"/>
                <a:ea typeface="Times New Roman"/>
                <a:cs typeface="Times New Roman"/>
              </a:rPr>
              <a:t>Кинофрагменты</a:t>
            </a:r>
            <a:endParaRPr lang="ru-RU" sz="2400" dirty="0">
              <a:solidFill>
                <a:prstClr val="black"/>
              </a:solidFill>
              <a:latin typeface="Calibri"/>
              <a:ea typeface="Times New Roman"/>
              <a:cs typeface="Times New Roman"/>
            </a:endParaRPr>
          </a:p>
          <a:p>
            <a:pPr marL="342900" lvl="0" indent="-342900" algn="just">
              <a:lnSpc>
                <a:spcPct val="150000"/>
              </a:lnSpc>
              <a:spcBef>
                <a:spcPts val="0"/>
              </a:spcBef>
              <a:spcAft>
                <a:spcPts val="0"/>
              </a:spcAft>
              <a:buClrTx/>
              <a:buSzTx/>
              <a:buFont typeface="Symbol"/>
              <a:buChar char=""/>
            </a:pPr>
            <a:r>
              <a:rPr lang="ru-RU" sz="2400" dirty="0">
                <a:solidFill>
                  <a:prstClr val="black"/>
                </a:solidFill>
                <a:latin typeface="Times New Roman"/>
                <a:ea typeface="Times New Roman"/>
                <a:cs typeface="Times New Roman"/>
              </a:rPr>
              <a:t>Немое кино</a:t>
            </a:r>
            <a:endParaRPr lang="ru-RU" sz="2400" dirty="0">
              <a:solidFill>
                <a:prstClr val="black"/>
              </a:solidFill>
              <a:latin typeface="Calibri"/>
              <a:ea typeface="Times New Roman"/>
              <a:cs typeface="Times New Roman"/>
            </a:endParaRPr>
          </a:p>
          <a:p>
            <a:pPr marL="342900" lvl="0" indent="-342900" algn="just">
              <a:lnSpc>
                <a:spcPct val="150000"/>
              </a:lnSpc>
              <a:spcBef>
                <a:spcPts val="0"/>
              </a:spcBef>
              <a:spcAft>
                <a:spcPts val="1000"/>
              </a:spcAft>
              <a:buClrTx/>
              <a:buSzTx/>
              <a:buFont typeface="Symbol"/>
              <a:buChar char=""/>
            </a:pPr>
            <a:r>
              <a:rPr lang="ru-RU" sz="2400" dirty="0">
                <a:solidFill>
                  <a:prstClr val="black"/>
                </a:solidFill>
                <a:latin typeface="Times New Roman"/>
                <a:ea typeface="Times New Roman"/>
                <a:cs typeface="Times New Roman"/>
              </a:rPr>
              <a:t>Игровые формы работы</a:t>
            </a:r>
            <a:endParaRPr lang="ru-RU" sz="2400" dirty="0">
              <a:solidFill>
                <a:prstClr val="black"/>
              </a:solidFill>
              <a:latin typeface="Calibri"/>
              <a:ea typeface="Times New Roman"/>
              <a:cs typeface="Times New Roman"/>
            </a:endParaRPr>
          </a:p>
          <a:p>
            <a:pPr marL="0" lvl="0" indent="0">
              <a:spcBef>
                <a:spcPts val="0"/>
              </a:spcBef>
              <a:spcAft>
                <a:spcPts val="0"/>
              </a:spcAft>
              <a:buClrTx/>
              <a:buSzTx/>
              <a:buNone/>
            </a:pPr>
            <a:r>
              <a:rPr lang="ru-RU" sz="1800" b="1" dirty="0">
                <a:solidFill>
                  <a:prstClr val="black"/>
                </a:solidFill>
                <a:latin typeface="Times New Roman"/>
                <a:ea typeface="Times New Roman"/>
              </a:rPr>
              <a:t/>
            </a:r>
            <a:br>
              <a:rPr lang="ru-RU" sz="1800" b="1" dirty="0">
                <a:solidFill>
                  <a:prstClr val="black"/>
                </a:solidFill>
                <a:latin typeface="Times New Roman"/>
                <a:ea typeface="Times New Roman"/>
              </a:rPr>
            </a:br>
            <a:endParaRPr lang="ru-RU" dirty="0"/>
          </a:p>
        </p:txBody>
      </p:sp>
    </p:spTree>
    <p:extLst>
      <p:ext uri="{BB962C8B-B14F-4D97-AF65-F5344CB8AC3E}">
        <p14:creationId xmlns:p14="http://schemas.microsoft.com/office/powerpoint/2010/main" val="1246466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712968" cy="923330"/>
          </a:xfrm>
          <a:prstGeom prst="rect">
            <a:avLst/>
          </a:prstGeom>
        </p:spPr>
        <p:txBody>
          <a:bodyPr wrap="square">
            <a:spAutoFit/>
          </a:bodyPr>
          <a:lstStyle/>
          <a:p>
            <a:pPr algn="just">
              <a:lnSpc>
                <a:spcPct val="150000"/>
              </a:lnSpc>
            </a:pPr>
            <a:r>
              <a:rPr lang="ru-RU" b="1" dirty="0" smtClean="0">
                <a:effectLst/>
                <a:latin typeface="Times New Roman"/>
                <a:ea typeface="Times New Roman"/>
              </a:rPr>
              <a:t>4. Обобщение педагогического опыта по патриотическому и гражданственному воспитанию на уроках окружающего мира в 4 классе</a:t>
            </a:r>
            <a:endParaRPr lang="ru-RU" sz="1600" dirty="0">
              <a:effectLst/>
              <a:latin typeface="Times New Roman"/>
              <a:ea typeface="Times New Roman"/>
            </a:endParaRPr>
          </a:p>
        </p:txBody>
      </p:sp>
      <p:sp>
        <p:nvSpPr>
          <p:cNvPr id="5" name="Прямоугольник 4"/>
          <p:cNvSpPr/>
          <p:nvPr/>
        </p:nvSpPr>
        <p:spPr>
          <a:xfrm>
            <a:off x="395536" y="1268760"/>
            <a:ext cx="8496944" cy="5078313"/>
          </a:xfrm>
          <a:prstGeom prst="rect">
            <a:avLst/>
          </a:prstGeom>
        </p:spPr>
        <p:txBody>
          <a:bodyPr wrap="square">
            <a:spAutoFit/>
          </a:bodyPr>
          <a:lstStyle/>
          <a:p>
            <a:pPr indent="449580" algn="just">
              <a:lnSpc>
                <a:spcPct val="150000"/>
              </a:lnSpc>
              <a:spcAft>
                <a:spcPts val="0"/>
              </a:spcAft>
            </a:pPr>
            <a:r>
              <a:rPr lang="ru-RU" dirty="0" smtClean="0">
                <a:effectLst/>
                <a:latin typeface="Times New Roman"/>
                <a:ea typeface="Times New Roman"/>
                <a:cs typeface="Times New Roman"/>
              </a:rPr>
              <a:t>Патриотическое воспитание – одно из важных направлений нравственного воспитания</a:t>
            </a:r>
            <a:r>
              <a:rPr lang="ru-RU" dirty="0">
                <a:latin typeface="Times New Roman"/>
                <a:ea typeface="Times New Roman"/>
                <a:cs typeface="Times New Roman"/>
              </a:rPr>
              <a:t>,</a:t>
            </a:r>
            <a:r>
              <a:rPr lang="ru-RU" dirty="0" smtClean="0">
                <a:effectLst/>
                <a:latin typeface="Times New Roman"/>
                <a:ea typeface="Times New Roman"/>
                <a:cs typeface="Times New Roman"/>
              </a:rPr>
              <a:t> это синтез духовно-нравственных, гражданских и мировоззренческих качеств личности, которые проявляются в любви к Родине, своему дому и семье, в стремлении и умении беречь и приумножать лучшие традиции, ценности своего народа, своей национальной культуры, своей земли. </a:t>
            </a:r>
            <a:endParaRPr lang="ru-RU" sz="1400" dirty="0" smtClean="0">
              <a:effectLst/>
              <a:latin typeface="Calibri"/>
              <a:ea typeface="Calibri"/>
              <a:cs typeface="Times New Roman"/>
            </a:endParaRPr>
          </a:p>
          <a:p>
            <a:pPr indent="449580" algn="just">
              <a:lnSpc>
                <a:spcPct val="150000"/>
              </a:lnSpc>
              <a:spcAft>
                <a:spcPts val="0"/>
              </a:spcAft>
            </a:pPr>
            <a:r>
              <a:rPr lang="ru-RU" dirty="0" smtClean="0">
                <a:effectLst/>
                <a:latin typeface="Times New Roman"/>
                <a:ea typeface="Times New Roman"/>
                <a:cs typeface="Times New Roman"/>
              </a:rPr>
              <a:t>Немаловажная роль в воспитании этих качеств принадлежит урокам по предмету «Окружающий мир». Курс «Окружающий мир» автора А.А. Плешакова в  4 классе представлен одним из  разделов: «Страницы истории России». Данный раздел знакомит учащихся с жизнью древних славян, способствует осознанию роли важных исторических событий в истории России, проявлению интереса к поисковой и исследовательской деятельности. Учит осознавать ценность человеческой жизни, испытывать чувство гордости за национальные свершения, открытия, победы.</a:t>
            </a:r>
            <a:endParaRPr lang="ru-RU" dirty="0"/>
          </a:p>
        </p:txBody>
      </p:sp>
    </p:spTree>
    <p:extLst>
      <p:ext uri="{BB962C8B-B14F-4D97-AF65-F5344CB8AC3E}">
        <p14:creationId xmlns:p14="http://schemas.microsoft.com/office/powerpoint/2010/main" val="1446097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TotalTime>
  <Words>1373</Words>
  <Application>Microsoft Office PowerPoint</Application>
  <PresentationFormat>Экран (4:3)</PresentationFormat>
  <Paragraphs>107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5</cp:revision>
  <dcterms:created xsi:type="dcterms:W3CDTF">2014-10-16T17:18:04Z</dcterms:created>
  <dcterms:modified xsi:type="dcterms:W3CDTF">2014-10-16T18:00:50Z</dcterms:modified>
</cp:coreProperties>
</file>