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4" r:id="rId2"/>
    <p:sldId id="268" r:id="rId3"/>
    <p:sldId id="271" r:id="rId4"/>
    <p:sldId id="269" r:id="rId5"/>
    <p:sldId id="265" r:id="rId6"/>
    <p:sldId id="283" r:id="rId7"/>
    <p:sldId id="284" r:id="rId8"/>
    <p:sldId id="270" r:id="rId9"/>
    <p:sldId id="277" r:id="rId10"/>
    <p:sldId id="282" r:id="rId11"/>
    <p:sldId id="278" r:id="rId12"/>
    <p:sldId id="286" r:id="rId13"/>
    <p:sldId id="287" r:id="rId14"/>
    <p:sldId id="267" r:id="rId15"/>
    <p:sldId id="288" r:id="rId16"/>
    <p:sldId id="289" r:id="rId17"/>
    <p:sldId id="294" r:id="rId18"/>
    <p:sldId id="297" r:id="rId19"/>
    <p:sldId id="298" r:id="rId20"/>
    <p:sldId id="291" r:id="rId21"/>
    <p:sldId id="299" r:id="rId22"/>
    <p:sldId id="300" r:id="rId23"/>
    <p:sldId id="293" r:id="rId24"/>
    <p:sldId id="292" r:id="rId25"/>
    <p:sldId id="285" r:id="rId26"/>
    <p:sldId id="295" r:id="rId27"/>
    <p:sldId id="258" r:id="rId28"/>
    <p:sldId id="261" r:id="rId29"/>
    <p:sldId id="296" r:id="rId30"/>
    <p:sldId id="25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00"/>
    <a:srgbClr val="CC0066"/>
    <a:srgbClr val="FF9900"/>
    <a:srgbClr val="CC3300"/>
    <a:srgbClr val="660033"/>
    <a:srgbClr val="D60093"/>
    <a:srgbClr val="3333CC"/>
    <a:srgbClr val="16F691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6" autoAdjust="0"/>
    <p:restoredTop sz="94660" autoAdjust="0"/>
  </p:normalViewPr>
  <p:slideViewPr>
    <p:cSldViewPr>
      <p:cViewPr>
        <p:scale>
          <a:sx n="66" d="100"/>
          <a:sy n="66" d="100"/>
        </p:scale>
        <p:origin x="-135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418A5-8B97-4515-9853-AF6D1E637B09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3DA10-9A2C-46E8-9457-612583502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5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3DA10-9A2C-46E8-9457-61258350276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01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1145-5DAC-4FED-8355-851EBC3D4599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0447-FF62-4127-A1E5-504EE6ACA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5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1145-5DAC-4FED-8355-851EBC3D4599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0447-FF62-4127-A1E5-504EE6ACA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61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1145-5DAC-4FED-8355-851EBC3D4599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0447-FF62-4127-A1E5-504EE6ACA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72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1145-5DAC-4FED-8355-851EBC3D4599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0447-FF62-4127-A1E5-504EE6ACA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73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1145-5DAC-4FED-8355-851EBC3D4599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0447-FF62-4127-A1E5-504EE6ACA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42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1145-5DAC-4FED-8355-851EBC3D4599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0447-FF62-4127-A1E5-504EE6ACA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91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1145-5DAC-4FED-8355-851EBC3D4599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0447-FF62-4127-A1E5-504EE6ACA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1145-5DAC-4FED-8355-851EBC3D4599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0447-FF62-4127-A1E5-504EE6ACA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7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1145-5DAC-4FED-8355-851EBC3D4599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0447-FF62-4127-A1E5-504EE6ACA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1145-5DAC-4FED-8355-851EBC3D4599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0447-FF62-4127-A1E5-504EE6ACA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5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1145-5DAC-4FED-8355-851EBC3D4599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0447-FF62-4127-A1E5-504EE6ACA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46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B1145-5DAC-4FED-8355-851EBC3D4599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A0447-FF62-4127-A1E5-504EE6ACA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03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124744"/>
            <a:ext cx="7073475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НАШ 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«КОСМИЧЕСКИЙ </a:t>
            </a:r>
            <a:b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КОРАБЛЬ» - 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ЗЕМЛЯ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689607"/>
            <a:ext cx="7590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Презентация к уроку по  окружающему  миру. 2 класс. </a:t>
            </a:r>
          </a:p>
          <a:p>
            <a:r>
              <a:rPr lang="ru-RU" sz="2400" b="1" dirty="0" smtClean="0"/>
              <a:t>                            Учитель Кожанова Е. Ю.  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Санкт-Петербург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8277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лонение солнца в течение год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76672"/>
            <a:ext cx="8606043" cy="59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488668"/>
            <a:ext cx="6530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Зимой дни становятся короче. Самый короткий день 22 декабря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1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ld.rgo.ru/wp-content/uploads/2010/09/Sun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6409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3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58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068960"/>
            <a:ext cx="51125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Компас нужен для  определения …</a:t>
            </a:r>
          </a:p>
          <a:p>
            <a:r>
              <a:rPr lang="ru-RU" sz="4400" b="1" dirty="0">
                <a:solidFill>
                  <a:srgbClr val="FF0000"/>
                </a:solidFill>
              </a:rPr>
              <a:t>времени</a:t>
            </a:r>
          </a:p>
          <a:p>
            <a:r>
              <a:rPr lang="ru-RU" sz="4400" b="1" dirty="0">
                <a:solidFill>
                  <a:srgbClr val="00B050"/>
                </a:solidFill>
              </a:rPr>
              <a:t>направления</a:t>
            </a:r>
          </a:p>
          <a:p>
            <a:r>
              <a:rPr lang="ru-RU" sz="4400" b="1" dirty="0">
                <a:solidFill>
                  <a:srgbClr val="0070C0"/>
                </a:solidFill>
              </a:rPr>
              <a:t>длины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599210"/>
            <a:ext cx="3384376" cy="270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472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Ось вращения Земли направлена на Полярную звезду.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4" descr="p4_2_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52" y="1714488"/>
            <a:ext cx="6286544" cy="4714909"/>
          </a:xfrm>
          <a:noFill/>
        </p:spPr>
      </p:pic>
    </p:spTree>
    <p:extLst>
      <p:ext uri="{BB962C8B-B14F-4D97-AF65-F5344CB8AC3E}">
        <p14:creationId xmlns:p14="http://schemas.microsoft.com/office/powerpoint/2010/main" val="20388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"/>
          <a:stretch>
            <a:fillRect/>
          </a:stretch>
        </p:blipFill>
        <p:spPr bwMode="auto">
          <a:xfrm>
            <a:off x="107504" y="1124744"/>
            <a:ext cx="8856983" cy="508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03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2160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u="sng" dirty="0" smtClean="0"/>
              <a:t>Определение сторон горизонта</a:t>
            </a:r>
            <a:br>
              <a:rPr lang="ru-RU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D60093"/>
                </a:solidFill>
              </a:rPr>
              <a:t>Восток</a:t>
            </a:r>
            <a:r>
              <a:rPr lang="ru-RU" dirty="0" smtClean="0">
                <a:solidFill>
                  <a:srgbClr val="D60093"/>
                </a:solidFill>
              </a:rPr>
              <a:t> </a:t>
            </a:r>
            <a:r>
              <a:rPr lang="ru-RU" dirty="0" smtClean="0"/>
              <a:t>там, где солнце </a:t>
            </a:r>
            <a:r>
              <a:rPr lang="ru-RU" b="1" dirty="0" smtClean="0">
                <a:solidFill>
                  <a:srgbClr val="CC0066"/>
                </a:solidFill>
              </a:rPr>
              <a:t>восходит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3333CC"/>
                </a:solidFill>
              </a:rPr>
              <a:t>запад</a:t>
            </a:r>
            <a:r>
              <a:rPr lang="ru-RU" dirty="0" smtClean="0"/>
              <a:t> там, где солнце </a:t>
            </a:r>
            <a:r>
              <a:rPr lang="ru-RU" b="1" dirty="0" smtClean="0">
                <a:solidFill>
                  <a:srgbClr val="3333CC"/>
                </a:solidFill>
              </a:rPr>
              <a:t>заходит.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005064"/>
            <a:ext cx="3690985" cy="228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4005064"/>
            <a:ext cx="3500462" cy="233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212976"/>
            <a:ext cx="295232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Восток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292080" y="3212976"/>
            <a:ext cx="295232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Запад</a:t>
            </a:r>
          </a:p>
        </p:txBody>
      </p:sp>
    </p:spTree>
    <p:extLst>
      <p:ext uri="{BB962C8B-B14F-4D97-AF65-F5344CB8AC3E}">
        <p14:creationId xmlns:p14="http://schemas.microsoft.com/office/powerpoint/2010/main" val="330153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643866" cy="285752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Тень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отдельно стоящего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дерева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в полдень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всегда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направлена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на север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r="15842" b="2969"/>
          <a:stretch>
            <a:fillRect/>
          </a:stretch>
        </p:blipFill>
        <p:spPr bwMode="auto">
          <a:xfrm>
            <a:off x="899592" y="3571875"/>
            <a:ext cx="7488832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829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60" y="764704"/>
            <a:ext cx="8329642" cy="1357322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r>
              <a:rPr lang="ru-RU" sz="2000" dirty="0"/>
              <a:t>Где находится  солнце в  полдень?</a:t>
            </a:r>
            <a:br>
              <a:rPr lang="ru-RU" sz="2000" dirty="0"/>
            </a:br>
            <a:r>
              <a:rPr lang="ru-RU" sz="2000" dirty="0"/>
              <a:t>юг</a:t>
            </a:r>
            <a:br>
              <a:rPr lang="ru-RU" sz="2000" dirty="0"/>
            </a:br>
            <a:r>
              <a:rPr lang="ru-RU" sz="2000" dirty="0"/>
              <a:t>запад</a:t>
            </a:r>
            <a:br>
              <a:rPr lang="ru-RU" sz="2000" dirty="0"/>
            </a:br>
            <a:r>
              <a:rPr lang="ru-RU" sz="2000" dirty="0"/>
              <a:t>восток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Снег на  крышах домов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оттаивает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быстрее с южной   стороны 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50" b="787"/>
          <a:stretch>
            <a:fillRect/>
          </a:stretch>
        </p:blipFill>
        <p:spPr bwMode="auto">
          <a:xfrm>
            <a:off x="1887959" y="3130550"/>
            <a:ext cx="5357813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398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358246" cy="178595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	С </a:t>
            </a:r>
            <a:r>
              <a:rPr lang="ru-RU" sz="3200" dirty="0" smtClean="0">
                <a:solidFill>
                  <a:srgbClr val="00421E"/>
                </a:solidFill>
                <a:effectLst/>
              </a:rPr>
              <a:t>северной </a:t>
            </a:r>
            <a:r>
              <a:rPr lang="ru-RU" sz="3200" b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стороны деревьев  ветви короче, </a:t>
            </a:r>
            <a:r>
              <a:rPr sz="3200" b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/>
            </a:r>
            <a:br>
              <a:rPr sz="3200" b="0" dirty="0" smtClean="0">
                <a:solidFill>
                  <a:schemeClr val="accent2">
                    <a:lumMod val="75000"/>
                  </a:schemeClr>
                </a:solidFill>
                <a:effectLst/>
              </a:rPr>
            </a:br>
            <a:r>
              <a:rPr lang="ru-RU" sz="3200" b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а на стволе может быть лишайник.</a:t>
            </a:r>
            <a:r>
              <a:rPr sz="3200" b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ru-RU" sz="3200" b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br>
              <a:rPr lang="ru-RU" sz="3200" b="0" dirty="0" smtClean="0">
                <a:solidFill>
                  <a:schemeClr val="accent2">
                    <a:lumMod val="75000"/>
                  </a:schemeClr>
                </a:solidFill>
                <a:effectLst/>
              </a:rPr>
            </a:br>
            <a:r>
              <a:rPr lang="ru-RU" sz="3200" b="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	Толщина годичных колец спиленного дерева с северной стороны меньше, чем с южной.</a:t>
            </a:r>
            <a:endParaRPr lang="ru-RU" sz="3200" b="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>
          <a:xfrm flipV="1">
            <a:off x="722313" y="4714875"/>
            <a:ext cx="7772400" cy="2143125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6"/>
          <a:stretch>
            <a:fillRect/>
          </a:stretch>
        </p:blipFill>
        <p:spPr bwMode="auto">
          <a:xfrm>
            <a:off x="560388" y="3214688"/>
            <a:ext cx="29400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" b="8696"/>
          <a:stretch>
            <a:fillRect/>
          </a:stretch>
        </p:blipFill>
        <p:spPr bwMode="auto">
          <a:xfrm>
            <a:off x="3821113" y="3214688"/>
            <a:ext cx="489426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437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331913" y="1268413"/>
            <a:ext cx="7308850" cy="353943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Две сестрицы друг за другом</a:t>
            </a:r>
          </a:p>
          <a:p>
            <a:pPr>
              <a:defRPr/>
            </a:pPr>
            <a:r>
              <a:rPr lang="ru-RU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Пробегают круг за кругом:</a:t>
            </a:r>
          </a:p>
          <a:p>
            <a:pPr>
              <a:defRPr/>
            </a:pPr>
            <a:r>
              <a:rPr lang="ru-RU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Коротышка – только раз,</a:t>
            </a:r>
          </a:p>
          <a:p>
            <a:pPr>
              <a:defRPr/>
            </a:pPr>
            <a:r>
              <a:rPr lang="ru-RU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Та, что выше – каждый час.</a:t>
            </a:r>
          </a:p>
          <a:p>
            <a:pPr>
              <a:defRPr/>
            </a:pPr>
            <a:r>
              <a:rPr lang="ru-RU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Выходили</a:t>
            </a: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двенадцать молодцев,</a:t>
            </a:r>
          </a:p>
          <a:p>
            <a:pPr>
              <a:defRPr/>
            </a:pPr>
            <a:r>
              <a:rPr lang="ru-RU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Выносили пятьдесят два сокола,</a:t>
            </a:r>
          </a:p>
          <a:p>
            <a:pPr>
              <a:defRPr/>
            </a:pPr>
            <a:r>
              <a:rPr lang="ru-RU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Выпускали 365 лебедей.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286000" y="1373188"/>
            <a:ext cx="4572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  <p:pic>
        <p:nvPicPr>
          <p:cNvPr id="26629" name="Picture 7" descr="image9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44675"/>
            <a:ext cx="62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08480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20688"/>
            <a:ext cx="74254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Где </a:t>
            </a:r>
            <a:r>
              <a:rPr lang="ru-RU" sz="4400" b="1" dirty="0" smtClean="0">
                <a:solidFill>
                  <a:srgbClr val="D60093"/>
                </a:solidFill>
              </a:rPr>
              <a:t>восходит</a:t>
            </a:r>
            <a:r>
              <a:rPr lang="ru-RU" sz="4400" b="1" dirty="0" smtClean="0"/>
              <a:t> солнце?</a:t>
            </a:r>
          </a:p>
          <a:p>
            <a:r>
              <a:rPr lang="ru-RU" sz="4400" b="1" dirty="0" smtClean="0"/>
              <a:t>На востоке, на западе, на юге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861048"/>
            <a:ext cx="84734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Где солнце находится в 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полдень</a:t>
            </a:r>
            <a:r>
              <a:rPr lang="ru-RU" sz="4400" b="1" dirty="0" smtClean="0"/>
              <a:t>?</a:t>
            </a:r>
          </a:p>
          <a:p>
            <a:r>
              <a:rPr lang="ru-RU" sz="4400" b="1" dirty="0" smtClean="0"/>
              <a:t>На востоке, на западе, на юге</a:t>
            </a:r>
            <a:endParaRPr lang="ru-RU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480855" y="4538157"/>
            <a:ext cx="10877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юге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297797"/>
            <a:ext cx="20739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C0066"/>
                </a:solidFill>
              </a:rPr>
              <a:t>востоке</a:t>
            </a:r>
            <a:endParaRPr lang="ru-RU" sz="44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1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7203" y="82687"/>
            <a:ext cx="57961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 С </a:t>
            </a:r>
            <a:r>
              <a:rPr lang="ru-RU" sz="4400" b="1" dirty="0"/>
              <a:t>какой  стороны снег </a:t>
            </a:r>
            <a:r>
              <a:rPr lang="ru-RU" sz="4400" b="1" dirty="0">
                <a:solidFill>
                  <a:srgbClr val="CC0066"/>
                </a:solidFill>
              </a:rPr>
              <a:t>тает</a:t>
            </a:r>
            <a:r>
              <a:rPr lang="ru-RU" sz="4400" b="1" dirty="0"/>
              <a:t> быстрее?</a:t>
            </a:r>
          </a:p>
          <a:p>
            <a:r>
              <a:rPr lang="ru-RU" sz="4400" b="1" dirty="0"/>
              <a:t>С </a:t>
            </a:r>
            <a:r>
              <a:rPr lang="ru-RU" sz="4400" b="1" dirty="0" smtClean="0"/>
              <a:t>южной, с северной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664" y="270301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smtClean="0"/>
              <a:t> С</a:t>
            </a:r>
            <a:r>
              <a:rPr lang="ru-RU" dirty="0" smtClean="0"/>
              <a:t>   </a:t>
            </a:r>
            <a:r>
              <a:rPr lang="ru-RU" sz="4400" b="1" dirty="0" smtClean="0"/>
              <a:t>какой </a:t>
            </a:r>
            <a:r>
              <a:rPr lang="ru-RU" sz="4400" b="1" dirty="0"/>
              <a:t>стороны дерева больше </a:t>
            </a:r>
            <a:r>
              <a:rPr lang="ru-RU" sz="4400" b="1" dirty="0">
                <a:solidFill>
                  <a:srgbClr val="006600"/>
                </a:solidFill>
              </a:rPr>
              <a:t>мхов</a:t>
            </a:r>
            <a:r>
              <a:rPr lang="ru-RU" sz="4400" b="1" dirty="0"/>
              <a:t> и </a:t>
            </a:r>
            <a:r>
              <a:rPr lang="ru-RU" sz="4400" b="1" dirty="0">
                <a:solidFill>
                  <a:srgbClr val="006600"/>
                </a:solidFill>
              </a:rPr>
              <a:t>лишайников</a:t>
            </a:r>
            <a:r>
              <a:rPr lang="ru-RU" sz="4400" b="1" dirty="0"/>
              <a:t>?</a:t>
            </a:r>
          </a:p>
          <a:p>
            <a:r>
              <a:rPr lang="ru-RU" sz="4400" b="1" dirty="0"/>
              <a:t>С </a:t>
            </a:r>
            <a:r>
              <a:rPr lang="ru-RU" sz="4400" b="1" dirty="0" smtClean="0"/>
              <a:t>южной</a:t>
            </a:r>
          </a:p>
          <a:p>
            <a:r>
              <a:rPr lang="ru-RU" sz="4400" b="1" dirty="0" smtClean="0"/>
              <a:t>С </a:t>
            </a:r>
            <a:r>
              <a:rPr lang="ru-RU" sz="4400" b="1" dirty="0"/>
              <a:t>северной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50" b="787"/>
          <a:stretch>
            <a:fillRect/>
          </a:stretch>
        </p:blipFill>
        <p:spPr bwMode="auto">
          <a:xfrm>
            <a:off x="5509616" y="116632"/>
            <a:ext cx="351913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" b="8696"/>
          <a:stretch>
            <a:fillRect/>
          </a:stretch>
        </p:blipFill>
        <p:spPr bwMode="auto">
          <a:xfrm>
            <a:off x="6730955" y="3284984"/>
            <a:ext cx="540319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6423" y="1430710"/>
            <a:ext cx="1942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южной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735" y="6052089"/>
            <a:ext cx="24945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северной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4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3911" y="1300425"/>
            <a:ext cx="5776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FF00"/>
                </a:solidFill>
              </a:rPr>
              <a:t>Подумай и ответь!</a:t>
            </a:r>
            <a:endParaRPr lang="ru-RU" sz="5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3" y="48526"/>
            <a:ext cx="61173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b="1" dirty="0" smtClean="0"/>
              <a:t>1. Сколько </a:t>
            </a:r>
            <a:r>
              <a:rPr lang="ru-RU" sz="4400" b="1" dirty="0" smtClean="0">
                <a:solidFill>
                  <a:srgbClr val="C00000"/>
                </a:solidFill>
              </a:rPr>
              <a:t>дней в  году</a:t>
            </a:r>
            <a:r>
              <a:rPr lang="ru-RU" sz="4400" b="1" dirty="0" smtClean="0"/>
              <a:t>?</a:t>
            </a:r>
          </a:p>
          <a:p>
            <a:r>
              <a:rPr lang="ru-RU" sz="4400" b="1" dirty="0" smtClean="0"/>
              <a:t>365   30    840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4293096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810" y="1391348"/>
            <a:ext cx="413138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2. Сколько 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месяцев в году</a:t>
            </a:r>
            <a:r>
              <a:rPr lang="ru-RU" sz="4400" b="1" dirty="0" smtClean="0"/>
              <a:t>?</a:t>
            </a:r>
          </a:p>
          <a:p>
            <a:r>
              <a:rPr lang="ru-RU" sz="4400" b="1" dirty="0" smtClean="0"/>
              <a:t>300   12</a:t>
            </a:r>
            <a:r>
              <a:rPr lang="ru-RU" sz="4400" b="1" dirty="0"/>
              <a:t> </a:t>
            </a:r>
            <a:r>
              <a:rPr lang="ru-RU" sz="4400" b="1" dirty="0" smtClean="0"/>
              <a:t>    7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33" y="5301208"/>
            <a:ext cx="72064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4.Сколько  </a:t>
            </a:r>
            <a:r>
              <a:rPr lang="ru-RU" sz="4400" b="1" i="1" dirty="0" smtClean="0">
                <a:solidFill>
                  <a:srgbClr val="FFC000"/>
                </a:solidFill>
              </a:rPr>
              <a:t>недель</a:t>
            </a:r>
            <a:r>
              <a:rPr lang="ru-RU" sz="4400" b="1" dirty="0" smtClean="0"/>
              <a:t> в месяце?</a:t>
            </a:r>
          </a:p>
          <a:p>
            <a:r>
              <a:rPr lang="ru-RU" sz="4400" b="1" dirty="0" smtClean="0"/>
              <a:t>3, 4, 5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47613" y="3939153"/>
            <a:ext cx="68436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3. Сколько  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дней</a:t>
            </a:r>
            <a:r>
              <a:rPr lang="ru-RU" sz="4400" b="1" dirty="0" smtClean="0"/>
              <a:t> в месяце?</a:t>
            </a:r>
          </a:p>
          <a:p>
            <a:r>
              <a:rPr lang="ru-RU" sz="4400" b="1" dirty="0" smtClean="0"/>
              <a:t>30, 31, 28</a:t>
            </a:r>
            <a:endParaRPr lang="ru-RU" sz="4400" b="1" dirty="0"/>
          </a:p>
        </p:txBody>
      </p:sp>
      <p:sp>
        <p:nvSpPr>
          <p:cNvPr id="3" name="Овал 2"/>
          <p:cNvSpPr/>
          <p:nvPr/>
        </p:nvSpPr>
        <p:spPr>
          <a:xfrm>
            <a:off x="5340743" y="833664"/>
            <a:ext cx="3434680" cy="33184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cxnSp>
        <p:nvCxnSpPr>
          <p:cNvPr id="10" name="Прямая соединительная линия 9"/>
          <p:cNvCxnSpPr>
            <a:stCxn id="3" idx="0"/>
            <a:endCxn id="3" idx="4"/>
          </p:cNvCxnSpPr>
          <p:nvPr/>
        </p:nvCxnSpPr>
        <p:spPr>
          <a:xfrm>
            <a:off x="7058083" y="833664"/>
            <a:ext cx="0" cy="3318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80112" y="1556792"/>
            <a:ext cx="2952328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580113" y="1628800"/>
            <a:ext cx="2952327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231798" y="980728"/>
            <a:ext cx="1652570" cy="2958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6231798" y="980728"/>
            <a:ext cx="1652570" cy="29584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3" idx="2"/>
            <a:endCxn id="3" idx="6"/>
          </p:cNvCxnSpPr>
          <p:nvPr/>
        </p:nvCxnSpPr>
        <p:spPr>
          <a:xfrm>
            <a:off x="5340743" y="2492896"/>
            <a:ext cx="3434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47678" y="4140187"/>
            <a:ext cx="22733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1  8    15   22  29</a:t>
            </a:r>
          </a:p>
          <a:p>
            <a:r>
              <a:rPr lang="ru-RU" sz="2400" b="1" dirty="0" smtClean="0"/>
              <a:t>2  9    16   23   30</a:t>
            </a:r>
          </a:p>
          <a:p>
            <a:r>
              <a:rPr lang="ru-RU" sz="2400" b="1" dirty="0" smtClean="0"/>
              <a:t>3  10   17   24  31</a:t>
            </a:r>
          </a:p>
          <a:p>
            <a:r>
              <a:rPr lang="ru-RU" sz="2400" b="1" dirty="0" smtClean="0"/>
              <a:t>4  11   18   25</a:t>
            </a:r>
          </a:p>
          <a:p>
            <a:r>
              <a:rPr lang="ru-RU" sz="2400" b="1" dirty="0" smtClean="0"/>
              <a:t>5  12   19   26</a:t>
            </a:r>
          </a:p>
          <a:p>
            <a:r>
              <a:rPr lang="ru-RU" sz="2400" b="1" dirty="0" smtClean="0"/>
              <a:t>6  13   20   27</a:t>
            </a:r>
          </a:p>
          <a:p>
            <a:r>
              <a:rPr lang="ru-RU" sz="2400" b="1" dirty="0" smtClean="0"/>
              <a:t>7  14   21   28</a:t>
            </a:r>
            <a:endParaRPr lang="ru-RU" sz="2400" b="1" dirty="0"/>
          </a:p>
        </p:txBody>
      </p:sp>
      <p:pic>
        <p:nvPicPr>
          <p:cNvPr id="1026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17" y="1556792"/>
            <a:ext cx="1952531" cy="20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92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0" y="0"/>
            <a:ext cx="6679073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5.Сколько </a:t>
            </a:r>
            <a:r>
              <a:rPr lang="ru-RU" sz="4400" b="1" dirty="0" smtClean="0">
                <a:solidFill>
                  <a:srgbClr val="006600"/>
                </a:solidFill>
              </a:rPr>
              <a:t>дней в  неделе</a:t>
            </a:r>
            <a:r>
              <a:rPr lang="ru-RU" sz="4400" b="1" dirty="0" smtClean="0"/>
              <a:t>?</a:t>
            </a:r>
          </a:p>
          <a:p>
            <a:r>
              <a:rPr lang="ru-RU" sz="4400" b="1" dirty="0" smtClean="0"/>
              <a:t>8,  12, 7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4293" y="1397035"/>
            <a:ext cx="61507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6. Сколько  </a:t>
            </a:r>
            <a:r>
              <a:rPr lang="ru-RU" sz="4400" b="1" dirty="0" smtClean="0">
                <a:solidFill>
                  <a:srgbClr val="CC3300"/>
                </a:solidFill>
              </a:rPr>
              <a:t>часов  в  сутках?</a:t>
            </a:r>
          </a:p>
          <a:p>
            <a:r>
              <a:rPr lang="ru-RU" sz="4400" b="1" dirty="0" smtClean="0"/>
              <a:t>12, 7, 24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176" y="3363382"/>
            <a:ext cx="595227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7. Самая длинная </a:t>
            </a:r>
            <a:r>
              <a:rPr lang="ru-RU" sz="4400" b="1" dirty="0" smtClean="0">
                <a:solidFill>
                  <a:srgbClr val="7030A0"/>
                </a:solidFill>
              </a:rPr>
              <a:t>ночь</a:t>
            </a:r>
            <a:r>
              <a:rPr lang="ru-RU" sz="4400" b="1" dirty="0" smtClean="0"/>
              <a:t> </a:t>
            </a:r>
          </a:p>
          <a:p>
            <a:r>
              <a:rPr lang="ru-RU" sz="4400" b="1" dirty="0" smtClean="0"/>
              <a:t>в году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22 декабря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8 марта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1 мая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64" y="2458864"/>
            <a:ext cx="2517681" cy="251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28392" y="48974"/>
            <a:ext cx="410955" cy="2232248"/>
          </a:xfrm>
          <a:prstGeom prst="rect">
            <a:avLst/>
          </a:prstGeom>
          <a:solidFill>
            <a:srgbClr val="16F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57004" y="67815"/>
            <a:ext cx="410955" cy="2232248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3621" y="28659"/>
            <a:ext cx="2160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1  8    15   22  29</a:t>
            </a:r>
          </a:p>
          <a:p>
            <a:r>
              <a:rPr lang="ru-RU" sz="2000" b="1" dirty="0"/>
              <a:t>2  9    16   23   30</a:t>
            </a:r>
          </a:p>
          <a:p>
            <a:r>
              <a:rPr lang="ru-RU" sz="2000" b="1" dirty="0"/>
              <a:t>3  10   17   24  31</a:t>
            </a:r>
          </a:p>
          <a:p>
            <a:r>
              <a:rPr lang="ru-RU" sz="2000" b="1" dirty="0"/>
              <a:t>4  11   18   25</a:t>
            </a:r>
          </a:p>
          <a:p>
            <a:r>
              <a:rPr lang="ru-RU" sz="2000" b="1" dirty="0"/>
              <a:t>5  12   19   26</a:t>
            </a:r>
          </a:p>
          <a:p>
            <a:r>
              <a:rPr lang="ru-RU" sz="2000" b="1" dirty="0"/>
              <a:t>6  13   20   27</a:t>
            </a:r>
          </a:p>
          <a:p>
            <a:r>
              <a:rPr lang="ru-RU" sz="2000" b="1" dirty="0"/>
              <a:t>7  14   21   28</a:t>
            </a:r>
          </a:p>
        </p:txBody>
      </p:sp>
    </p:spTree>
    <p:extLst>
      <p:ext uri="{BB962C8B-B14F-4D97-AF65-F5344CB8AC3E}">
        <p14:creationId xmlns:p14="http://schemas.microsoft.com/office/powerpoint/2010/main" val="57871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068960"/>
            <a:ext cx="51125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9. Компас </a:t>
            </a:r>
            <a:r>
              <a:rPr lang="ru-RU" sz="4400" b="1" dirty="0"/>
              <a:t>нужен для  определения …</a:t>
            </a:r>
          </a:p>
          <a:p>
            <a:r>
              <a:rPr lang="ru-RU" sz="4400" b="1" dirty="0">
                <a:solidFill>
                  <a:srgbClr val="FF0000"/>
                </a:solidFill>
              </a:rPr>
              <a:t>времени</a:t>
            </a:r>
          </a:p>
          <a:p>
            <a:r>
              <a:rPr lang="ru-RU" sz="4400" b="1" dirty="0">
                <a:solidFill>
                  <a:srgbClr val="00B050"/>
                </a:solidFill>
              </a:rPr>
              <a:t>направления</a:t>
            </a:r>
          </a:p>
          <a:p>
            <a:r>
              <a:rPr lang="ru-RU" sz="4400" b="1" dirty="0">
                <a:solidFill>
                  <a:srgbClr val="0070C0"/>
                </a:solidFill>
              </a:rPr>
              <a:t>длины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8640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</a:rPr>
              <a:t>8.</a:t>
            </a:r>
            <a:r>
              <a:rPr lang="ru-RU" sz="4400" b="1" dirty="0" smtClean="0">
                <a:solidFill>
                  <a:srgbClr val="D60093"/>
                </a:solidFill>
              </a:rPr>
              <a:t> 1</a:t>
            </a:r>
            <a:r>
              <a:rPr lang="ru-RU" sz="4400" b="1" dirty="0">
                <a:solidFill>
                  <a:srgbClr val="D60093"/>
                </a:solidFill>
              </a:rPr>
              <a:t>. Осень, лето, весна, зима</a:t>
            </a:r>
          </a:p>
          <a:p>
            <a:r>
              <a:rPr lang="ru-RU" sz="4400" b="1" dirty="0" smtClean="0">
                <a:solidFill>
                  <a:srgbClr val="990099"/>
                </a:solidFill>
              </a:rPr>
              <a:t>     2</a:t>
            </a:r>
            <a:r>
              <a:rPr lang="ru-RU" sz="4400" b="1" dirty="0">
                <a:solidFill>
                  <a:srgbClr val="990099"/>
                </a:solidFill>
              </a:rPr>
              <a:t>. Осень, зима, весна,  лето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599210"/>
            <a:ext cx="3384376" cy="270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53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20688"/>
            <a:ext cx="74254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Где </a:t>
            </a:r>
            <a:r>
              <a:rPr lang="ru-RU" sz="4400" b="1" dirty="0" smtClean="0">
                <a:solidFill>
                  <a:srgbClr val="D60093"/>
                </a:solidFill>
              </a:rPr>
              <a:t>восходит</a:t>
            </a:r>
            <a:r>
              <a:rPr lang="ru-RU" sz="4400" b="1" dirty="0" smtClean="0"/>
              <a:t> солнце?</a:t>
            </a:r>
          </a:p>
          <a:p>
            <a:r>
              <a:rPr lang="ru-RU" sz="4400" b="1" dirty="0" smtClean="0"/>
              <a:t>На востоке, на западе, на юге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861048"/>
            <a:ext cx="84734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Где солнце находится в 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полдень</a:t>
            </a:r>
            <a:r>
              <a:rPr lang="ru-RU" sz="4400" b="1" dirty="0" smtClean="0"/>
              <a:t>?</a:t>
            </a:r>
          </a:p>
          <a:p>
            <a:r>
              <a:rPr lang="ru-RU" sz="4400" b="1" dirty="0" smtClean="0"/>
              <a:t>На востоке, на западе, на юге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90476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46" y="0"/>
            <a:ext cx="826501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10. Куда  падает  тень от  дерева </a:t>
            </a:r>
          </a:p>
          <a:p>
            <a:r>
              <a:rPr lang="ru-RU" sz="4400" b="1" dirty="0" smtClean="0"/>
              <a:t>в </a:t>
            </a:r>
            <a:r>
              <a:rPr lang="ru-RU" sz="4400" b="1" dirty="0" smtClean="0">
                <a:solidFill>
                  <a:srgbClr val="CC3300"/>
                </a:solidFill>
              </a:rPr>
              <a:t>полдень</a:t>
            </a:r>
            <a:r>
              <a:rPr lang="ru-RU" sz="4400" b="1" dirty="0" smtClean="0"/>
              <a:t>?</a:t>
            </a:r>
          </a:p>
          <a:p>
            <a:r>
              <a:rPr lang="ru-RU" sz="4400" b="1" dirty="0" smtClean="0"/>
              <a:t>На юг</a:t>
            </a:r>
          </a:p>
          <a:p>
            <a:r>
              <a:rPr lang="ru-RU" sz="4400" b="1" dirty="0" smtClean="0"/>
              <a:t>На восток</a:t>
            </a:r>
          </a:p>
          <a:p>
            <a:r>
              <a:rPr lang="ru-RU" sz="4400" b="1" dirty="0" smtClean="0"/>
              <a:t>На  север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874" y="3477875"/>
            <a:ext cx="883062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11. Какое направление показывает</a:t>
            </a:r>
          </a:p>
          <a:p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660033"/>
                </a:solidFill>
              </a:rPr>
              <a:t>полярная звезда</a:t>
            </a:r>
            <a:r>
              <a:rPr lang="ru-RU" sz="4400" b="1" dirty="0" smtClean="0"/>
              <a:t>?</a:t>
            </a:r>
          </a:p>
          <a:p>
            <a:r>
              <a:rPr lang="ru-RU" sz="4400" b="1" dirty="0" smtClean="0"/>
              <a:t>Север</a:t>
            </a:r>
          </a:p>
          <a:p>
            <a:r>
              <a:rPr lang="ru-RU" sz="4400" b="1" dirty="0" smtClean="0"/>
              <a:t>Юг</a:t>
            </a:r>
          </a:p>
          <a:p>
            <a:r>
              <a:rPr lang="ru-RU" sz="4400" b="1" dirty="0" smtClean="0"/>
              <a:t>Запад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ятно 1 4"/>
          <p:cNvSpPr/>
          <p:nvPr/>
        </p:nvSpPr>
        <p:spPr>
          <a:xfrm>
            <a:off x="7728723" y="2708920"/>
            <a:ext cx="659702" cy="864096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6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8" y="0"/>
            <a:ext cx="8679427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12. В каком  созвездии находится  </a:t>
            </a:r>
          </a:p>
          <a:p>
            <a:r>
              <a:rPr lang="ru-RU" sz="4400" b="1" dirty="0" smtClean="0">
                <a:solidFill>
                  <a:srgbClr val="0070C0"/>
                </a:solidFill>
              </a:rPr>
              <a:t>Полярная звезда</a:t>
            </a:r>
            <a:r>
              <a:rPr lang="ru-RU" sz="4400" b="1" dirty="0" smtClean="0"/>
              <a:t>?</a:t>
            </a:r>
          </a:p>
          <a:p>
            <a:endParaRPr lang="ru-RU" sz="4400" b="1" dirty="0" smtClean="0"/>
          </a:p>
          <a:p>
            <a:r>
              <a:rPr lang="ru-RU" sz="4400" b="1" dirty="0" smtClean="0"/>
              <a:t>Большая  медведица</a:t>
            </a:r>
          </a:p>
          <a:p>
            <a:r>
              <a:rPr lang="ru-RU" sz="4400" b="1" dirty="0" smtClean="0"/>
              <a:t>Малая медведица</a:t>
            </a:r>
          </a:p>
          <a:p>
            <a:r>
              <a:rPr lang="ru-RU" sz="4400" b="1" dirty="0" smtClean="0"/>
              <a:t>Лебедь</a:t>
            </a:r>
          </a:p>
          <a:p>
            <a:endParaRPr lang="ru-RU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6444208" y="2045513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" name="5-конечная звезда 9"/>
          <p:cNvSpPr/>
          <p:nvPr/>
        </p:nvSpPr>
        <p:spPr>
          <a:xfrm>
            <a:off x="7192269" y="1877437"/>
            <a:ext cx="360040" cy="432048"/>
          </a:xfrm>
          <a:prstGeom prst="star5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868144" y="2492896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652120" y="3205673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5004747" y="3205673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975369" y="4012930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5540727" y="4047255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607"/>
            <a:ext cx="57961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13. С </a:t>
            </a:r>
            <a:r>
              <a:rPr lang="ru-RU" sz="4400" b="1" dirty="0"/>
              <a:t>какой  стороны снег </a:t>
            </a:r>
            <a:r>
              <a:rPr lang="ru-RU" sz="4400" b="1" dirty="0">
                <a:solidFill>
                  <a:srgbClr val="CC0066"/>
                </a:solidFill>
              </a:rPr>
              <a:t>тает</a:t>
            </a:r>
            <a:r>
              <a:rPr lang="ru-RU" sz="4400" b="1" dirty="0"/>
              <a:t> быстрее?</a:t>
            </a:r>
          </a:p>
          <a:p>
            <a:r>
              <a:rPr lang="ru-RU" sz="4400" b="1" dirty="0"/>
              <a:t>С </a:t>
            </a:r>
            <a:r>
              <a:rPr lang="ru-RU" sz="4400" b="1" dirty="0" smtClean="0"/>
              <a:t>южной, с северной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664" y="270301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smtClean="0"/>
              <a:t>14. С</a:t>
            </a:r>
            <a:r>
              <a:rPr lang="ru-RU" dirty="0" smtClean="0"/>
              <a:t>   </a:t>
            </a:r>
            <a:r>
              <a:rPr lang="ru-RU" sz="4400" b="1" dirty="0" smtClean="0"/>
              <a:t>какой </a:t>
            </a:r>
            <a:r>
              <a:rPr lang="ru-RU" sz="4400" b="1" dirty="0"/>
              <a:t>стороны дерева больше </a:t>
            </a:r>
            <a:r>
              <a:rPr lang="ru-RU" sz="4400" b="1" dirty="0">
                <a:solidFill>
                  <a:srgbClr val="006600"/>
                </a:solidFill>
              </a:rPr>
              <a:t>мхов</a:t>
            </a:r>
            <a:r>
              <a:rPr lang="ru-RU" sz="4400" b="1" dirty="0"/>
              <a:t> и </a:t>
            </a:r>
            <a:r>
              <a:rPr lang="ru-RU" sz="4400" b="1" dirty="0">
                <a:solidFill>
                  <a:srgbClr val="006600"/>
                </a:solidFill>
              </a:rPr>
              <a:t>лишайников</a:t>
            </a:r>
            <a:r>
              <a:rPr lang="ru-RU" sz="4400" b="1" dirty="0"/>
              <a:t>?</a:t>
            </a:r>
          </a:p>
          <a:p>
            <a:r>
              <a:rPr lang="ru-RU" sz="4400" b="1" dirty="0"/>
              <a:t>С южной</a:t>
            </a:r>
          </a:p>
          <a:p>
            <a:r>
              <a:rPr lang="ru-RU" sz="4400" b="1" dirty="0"/>
              <a:t>С северной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50" b="787"/>
          <a:stretch>
            <a:fillRect/>
          </a:stretch>
        </p:blipFill>
        <p:spPr bwMode="auto">
          <a:xfrm>
            <a:off x="5509616" y="116632"/>
            <a:ext cx="351913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" b="8696"/>
          <a:stretch>
            <a:fillRect/>
          </a:stretch>
        </p:blipFill>
        <p:spPr bwMode="auto">
          <a:xfrm>
            <a:off x="6730955" y="3284984"/>
            <a:ext cx="540319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10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696" y="-24045"/>
            <a:ext cx="55531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b="1" dirty="0" smtClean="0"/>
              <a:t>Сколько </a:t>
            </a:r>
            <a:r>
              <a:rPr lang="ru-RU" sz="4400" b="1" dirty="0" smtClean="0">
                <a:solidFill>
                  <a:srgbClr val="C00000"/>
                </a:solidFill>
              </a:rPr>
              <a:t>дней в  году</a:t>
            </a:r>
            <a:r>
              <a:rPr lang="ru-RU" sz="4400" b="1" dirty="0" smtClean="0"/>
              <a:t>?</a:t>
            </a:r>
          </a:p>
          <a:p>
            <a:r>
              <a:rPr lang="ru-RU" sz="4400" b="1" dirty="0" smtClean="0"/>
              <a:t>365   30    840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4293096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810" y="1391348"/>
            <a:ext cx="413138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Сколько 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месяцев в году</a:t>
            </a:r>
            <a:r>
              <a:rPr lang="ru-RU" sz="4400" b="1" dirty="0" smtClean="0"/>
              <a:t>?</a:t>
            </a:r>
          </a:p>
          <a:p>
            <a:r>
              <a:rPr lang="ru-RU" sz="4400" b="1" dirty="0" smtClean="0"/>
              <a:t>300   12</a:t>
            </a:r>
            <a:r>
              <a:rPr lang="ru-RU" sz="4400" b="1" dirty="0"/>
              <a:t> </a:t>
            </a:r>
            <a:r>
              <a:rPr lang="ru-RU" sz="4400" b="1" dirty="0" smtClean="0"/>
              <a:t>    7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33" y="5275673"/>
            <a:ext cx="68026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Сколько  </a:t>
            </a:r>
            <a:r>
              <a:rPr lang="ru-RU" sz="4400" b="1" i="1" dirty="0" smtClean="0">
                <a:solidFill>
                  <a:srgbClr val="FF9900"/>
                </a:solidFill>
              </a:rPr>
              <a:t>недель</a:t>
            </a:r>
            <a:r>
              <a:rPr lang="ru-RU" sz="4400" b="1" dirty="0" smtClean="0"/>
              <a:t> в месяце?</a:t>
            </a:r>
          </a:p>
          <a:p>
            <a:r>
              <a:rPr lang="ru-RU" sz="4400" b="1" dirty="0" smtClean="0"/>
              <a:t>3, 4, 5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47613" y="3939153"/>
            <a:ext cx="62794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Сколько  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дней</a:t>
            </a:r>
            <a:r>
              <a:rPr lang="ru-RU" sz="4400" b="1" dirty="0" smtClean="0"/>
              <a:t> в месяце?</a:t>
            </a:r>
          </a:p>
          <a:p>
            <a:r>
              <a:rPr lang="ru-RU" sz="4400" b="1" dirty="0" smtClean="0"/>
              <a:t>30, 31, 28</a:t>
            </a:r>
            <a:endParaRPr lang="ru-RU" sz="4400" b="1" dirty="0"/>
          </a:p>
        </p:txBody>
      </p:sp>
      <p:sp>
        <p:nvSpPr>
          <p:cNvPr id="3" name="Овал 2"/>
          <p:cNvSpPr/>
          <p:nvPr/>
        </p:nvSpPr>
        <p:spPr>
          <a:xfrm>
            <a:off x="5340743" y="833664"/>
            <a:ext cx="3434680" cy="33184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cxnSp>
        <p:nvCxnSpPr>
          <p:cNvPr id="10" name="Прямая соединительная линия 9"/>
          <p:cNvCxnSpPr>
            <a:stCxn id="3" idx="0"/>
            <a:endCxn id="3" idx="4"/>
          </p:cNvCxnSpPr>
          <p:nvPr/>
        </p:nvCxnSpPr>
        <p:spPr>
          <a:xfrm>
            <a:off x="7058083" y="833664"/>
            <a:ext cx="0" cy="3318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80112" y="1556792"/>
            <a:ext cx="2952328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580113" y="1628800"/>
            <a:ext cx="2952327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231798" y="980728"/>
            <a:ext cx="1652570" cy="2958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6231798" y="980728"/>
            <a:ext cx="1652570" cy="29584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3" idx="2"/>
            <a:endCxn id="3" idx="6"/>
          </p:cNvCxnSpPr>
          <p:nvPr/>
        </p:nvCxnSpPr>
        <p:spPr>
          <a:xfrm>
            <a:off x="5340743" y="2492896"/>
            <a:ext cx="3434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47678" y="4140187"/>
            <a:ext cx="22733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1  8    15   22  29</a:t>
            </a:r>
          </a:p>
          <a:p>
            <a:r>
              <a:rPr lang="ru-RU" sz="2400" b="1" dirty="0" smtClean="0"/>
              <a:t>2  9    16   23   30</a:t>
            </a:r>
          </a:p>
          <a:p>
            <a:r>
              <a:rPr lang="ru-RU" sz="2400" b="1" dirty="0" smtClean="0"/>
              <a:t>3  10   17   24  31</a:t>
            </a:r>
          </a:p>
          <a:p>
            <a:r>
              <a:rPr lang="ru-RU" sz="2400" b="1" dirty="0" smtClean="0"/>
              <a:t>4  11   18   25</a:t>
            </a:r>
          </a:p>
          <a:p>
            <a:r>
              <a:rPr lang="ru-RU" sz="2400" b="1" dirty="0" smtClean="0"/>
              <a:t>5  12   19   26</a:t>
            </a:r>
          </a:p>
          <a:p>
            <a:r>
              <a:rPr lang="ru-RU" sz="2400" b="1" dirty="0" smtClean="0"/>
              <a:t>6  13   20   27</a:t>
            </a:r>
          </a:p>
          <a:p>
            <a:r>
              <a:rPr lang="ru-RU" sz="2400" b="1" dirty="0" smtClean="0"/>
              <a:t>7  14   21   28</a:t>
            </a:r>
            <a:endParaRPr lang="ru-RU" sz="2400" b="1" dirty="0"/>
          </a:p>
        </p:txBody>
      </p:sp>
      <p:pic>
        <p:nvPicPr>
          <p:cNvPr id="1026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17" y="1556792"/>
            <a:ext cx="1952531" cy="20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810" y="656448"/>
            <a:ext cx="10406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365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4775" y="2718901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12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45016" y="4616262"/>
            <a:ext cx="244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30, 31, 28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313" y="593800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4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8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708919"/>
            <a:ext cx="50818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МОЛОДЦЫ!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40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813" y="1557338"/>
            <a:ext cx="6120531" cy="4032250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l"/>
            <a:r>
              <a:rPr lang="ru-RU" altLang="ru-RU" sz="3200" dirty="0" smtClean="0">
                <a:solidFill>
                  <a:schemeClr val="bg2"/>
                </a:solidFill>
              </a:rPr>
              <a:t> У меня есть дерево,</a:t>
            </a:r>
            <a:br>
              <a:rPr lang="ru-RU" altLang="ru-RU" sz="3200" dirty="0" smtClean="0">
                <a:solidFill>
                  <a:schemeClr val="bg2"/>
                </a:solidFill>
              </a:rPr>
            </a:br>
            <a:r>
              <a:rPr lang="ru-RU" altLang="ru-RU" sz="3200" dirty="0" smtClean="0">
                <a:solidFill>
                  <a:schemeClr val="bg2"/>
                </a:solidFill>
              </a:rPr>
              <a:t>    На нём двенадцать веток;</a:t>
            </a:r>
            <a:br>
              <a:rPr lang="ru-RU" altLang="ru-RU" sz="3200" dirty="0" smtClean="0">
                <a:solidFill>
                  <a:schemeClr val="bg2"/>
                </a:solidFill>
              </a:rPr>
            </a:br>
            <a:r>
              <a:rPr lang="ru-RU" altLang="ru-RU" sz="3200" dirty="0" smtClean="0">
                <a:solidFill>
                  <a:schemeClr val="bg2"/>
                </a:solidFill>
              </a:rPr>
              <a:t>    На каждой ветке тридцать                                         листьев;</a:t>
            </a:r>
            <a:br>
              <a:rPr lang="ru-RU" altLang="ru-RU" sz="3200" dirty="0" smtClean="0">
                <a:solidFill>
                  <a:schemeClr val="bg2"/>
                </a:solidFill>
              </a:rPr>
            </a:br>
            <a:r>
              <a:rPr lang="ru-RU" altLang="ru-RU" sz="3200" dirty="0" smtClean="0">
                <a:solidFill>
                  <a:schemeClr val="bg2"/>
                </a:solidFill>
              </a:rPr>
              <a:t>    Одна сторона листа чёрная,</a:t>
            </a:r>
            <a:br>
              <a:rPr lang="ru-RU" altLang="ru-RU" sz="3200" dirty="0" smtClean="0">
                <a:solidFill>
                  <a:schemeClr val="bg2"/>
                </a:solidFill>
              </a:rPr>
            </a:br>
            <a:r>
              <a:rPr lang="ru-RU" altLang="ru-RU" sz="3200" dirty="0" smtClean="0">
                <a:solidFill>
                  <a:schemeClr val="bg2"/>
                </a:solidFill>
              </a:rPr>
              <a:t>    Другая  - белая.</a:t>
            </a:r>
            <a:br>
              <a:rPr lang="ru-RU" altLang="ru-RU" sz="3200" dirty="0" smtClean="0">
                <a:solidFill>
                  <a:schemeClr val="bg2"/>
                </a:solidFill>
              </a:rPr>
            </a:br>
            <a:endParaRPr lang="ru-RU" altLang="ru-RU" sz="32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8685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Documents and Settings\Admin\Мои документы\Мои рисунки\Безымянный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805113"/>
            <a:ext cx="5086350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C:\Documents and Settings\Admin\Мои документы\Загрузки\large-spinning-globe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5738"/>
            <a:ext cx="35528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13626" y="1493158"/>
            <a:ext cx="47967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990099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24 </a:t>
            </a:r>
            <a:r>
              <a:rPr lang="ru-RU" sz="5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990099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часа</a:t>
            </a:r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990099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= </a:t>
            </a:r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1 </a:t>
            </a:r>
            <a:r>
              <a:rPr lang="ru-RU" sz="5400" b="1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сут</a:t>
            </a:r>
            <a:r>
              <a:rPr lang="ru-RU" sz="5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19411" y="0"/>
            <a:ext cx="47250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365 </a:t>
            </a:r>
            <a:r>
              <a:rPr lang="ru-RU" sz="5400" b="1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дн</a:t>
            </a:r>
            <a:r>
              <a:rPr lang="ru-RU" sz="5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. </a:t>
            </a:r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=</a:t>
            </a:r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1 </a:t>
            </a:r>
            <a:r>
              <a:rPr lang="ru-RU" sz="5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421370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914400" y="1295400"/>
            <a:ext cx="72390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Времена года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57200" y="4702175"/>
            <a:ext cx="9642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4400" b="1">
                <a:solidFill>
                  <a:srgbClr val="0099FF"/>
                </a:solidFill>
              </a:rPr>
              <a:t>Зима </a:t>
            </a:r>
            <a:r>
              <a:rPr lang="ru-RU" altLang="ru-RU" sz="4400" b="1"/>
              <a:t>   </a:t>
            </a:r>
            <a:r>
              <a:rPr lang="ru-RU" altLang="ru-RU" sz="4400" b="1">
                <a:solidFill>
                  <a:srgbClr val="FF99CC"/>
                </a:solidFill>
              </a:rPr>
              <a:t>Весна  </a:t>
            </a:r>
            <a:r>
              <a:rPr lang="ru-RU" altLang="ru-RU" sz="4400" b="1"/>
              <a:t> </a:t>
            </a:r>
            <a:r>
              <a:rPr lang="ru-RU" altLang="ru-RU" sz="4400" b="1">
                <a:solidFill>
                  <a:srgbClr val="33CC33"/>
                </a:solidFill>
              </a:rPr>
              <a:t>Лето</a:t>
            </a:r>
            <a:r>
              <a:rPr lang="ru-RU" altLang="ru-RU" sz="4400" b="1"/>
              <a:t>     </a:t>
            </a:r>
            <a:r>
              <a:rPr lang="ru-RU" altLang="ru-RU" sz="4400" b="1">
                <a:solidFill>
                  <a:srgbClr val="FFCC00"/>
                </a:solidFill>
              </a:rPr>
              <a:t>Осень</a:t>
            </a:r>
          </a:p>
        </p:txBody>
      </p:sp>
    </p:spTree>
    <p:extLst>
      <p:ext uri="{BB962C8B-B14F-4D97-AF65-F5344CB8AC3E}">
        <p14:creationId xmlns:p14="http://schemas.microsoft.com/office/powerpoint/2010/main" val="215523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28727" y="5705020"/>
            <a:ext cx="2880320" cy="8382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tabLst>
                <a:tab pos="7445375" algn="l"/>
              </a:tabLst>
            </a:pPr>
            <a:r>
              <a:rPr lang="ru-RU" alt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Сентябрь               </a:t>
            </a:r>
            <a:br>
              <a:rPr lang="ru-RU" alt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alt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Октябрь                   </a:t>
            </a:r>
            <a:br>
              <a:rPr lang="ru-RU" alt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alt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Ноябрь</a:t>
            </a:r>
            <a:endParaRPr lang="ru-RU" alt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20979" y="1980258"/>
            <a:ext cx="3168352" cy="194421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7445375" algn="l"/>
              </a:tabLst>
            </a:pPr>
            <a:r>
              <a:rPr lang="ru-RU" altLang="ru-RU" sz="64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Март                         </a:t>
            </a:r>
            <a:endParaRPr lang="ru-RU" altLang="ru-RU" sz="6400" b="1" dirty="0">
              <a:solidFill>
                <a:srgbClr val="FF99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7445375" algn="l"/>
              </a:tabLst>
            </a:pPr>
            <a:r>
              <a:rPr lang="ru-RU" altLang="ru-RU" sz="6400" b="1" dirty="0">
                <a:solidFill>
                  <a:srgbClr val="FF99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Апрель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7445375" algn="l"/>
              </a:tabLst>
            </a:pPr>
            <a:r>
              <a:rPr lang="ru-RU" altLang="ru-RU" sz="6400" b="1" dirty="0">
                <a:solidFill>
                  <a:srgbClr val="FF99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Май </a:t>
            </a:r>
            <a:r>
              <a:rPr lang="ru-RU" altLang="ru-RU" sz="6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altLang="ru-RU" sz="5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7445375" algn="l"/>
              </a:tabLst>
            </a:pPr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          </a:t>
            </a:r>
            <a:endParaRPr lang="ru-RU" alt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3501008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7445375" algn="l"/>
              </a:tabLst>
            </a:pPr>
            <a:r>
              <a:rPr lang="ru-RU" alt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Июнь                       </a:t>
            </a:r>
            <a:endParaRPr lang="ru-RU" altLang="ru-RU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7445375" algn="l"/>
              </a:tabLst>
            </a:pPr>
            <a:r>
              <a:rPr lang="ru-RU" alt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alt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Июль                     </a:t>
            </a:r>
            <a:endParaRPr lang="ru-RU" altLang="ru-RU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7445375" algn="l"/>
              </a:tabLst>
            </a:pPr>
            <a:r>
              <a:rPr lang="ru-RU" alt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Август           </a:t>
            </a:r>
            <a:r>
              <a:rPr lang="ru-RU" alt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 </a:t>
            </a:r>
            <a:endParaRPr lang="ru-RU" altLang="ru-RU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-68034"/>
            <a:ext cx="231345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Декабрь</a:t>
            </a:r>
          </a:p>
          <a:p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Январь</a:t>
            </a:r>
          </a:p>
          <a:p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Февраль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2119" y="3717032"/>
            <a:ext cx="12815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лето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02961" y="809129"/>
            <a:ext cx="1420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зима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5517232"/>
            <a:ext cx="15937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осень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08042" y="2132856"/>
            <a:ext cx="1569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весна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372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  <p:bldP spid="3" grpId="0"/>
      <p:bldP spid="4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Rot="1" noChangeArrowheads="1"/>
          </p:cNvSpPr>
          <p:nvPr/>
        </p:nvSpPr>
        <p:spPr bwMode="auto">
          <a:xfrm>
            <a:off x="1692275" y="378936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2431" name="Group 143"/>
          <p:cNvGraphicFramePr>
            <a:graphicFrameLocks noGrp="1"/>
          </p:cNvGraphicFramePr>
          <p:nvPr/>
        </p:nvGraphicFramePr>
        <p:xfrm>
          <a:off x="1258888" y="1412875"/>
          <a:ext cx="6086475" cy="4664079"/>
        </p:xfrm>
        <a:graphic>
          <a:graphicData uri="http://schemas.openxmlformats.org/drawingml/2006/table">
            <a:tbl>
              <a:tblPr/>
              <a:tblGrid>
                <a:gridCol w="676275"/>
                <a:gridCol w="676275"/>
                <a:gridCol w="676275"/>
                <a:gridCol w="712783"/>
                <a:gridCol w="639767"/>
                <a:gridCol w="676275"/>
                <a:gridCol w="676275"/>
                <a:gridCol w="676275"/>
                <a:gridCol w="676275"/>
              </a:tblGrid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680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468420"/>
              </p:ext>
            </p:extLst>
          </p:nvPr>
        </p:nvGraphicFramePr>
        <p:xfrm>
          <a:off x="425580" y="332655"/>
          <a:ext cx="7200031" cy="6150874"/>
        </p:xfrm>
        <a:graphic>
          <a:graphicData uri="http://schemas.openxmlformats.org/drawingml/2006/table">
            <a:tbl>
              <a:tblPr/>
              <a:tblGrid>
                <a:gridCol w="7200031"/>
              </a:tblGrid>
              <a:tr h="5960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Закончите фразы: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 году … месяцев.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 году …     дней.</a:t>
                      </a:r>
                      <a:r>
                        <a:rPr lang="ru-RU" sz="2800" dirty="0" smtClean="0"/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 году … зимних месяца: …,…, … 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 году … весенних месяца: …,…, … 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 году … летних месяца: …, …, … 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 году … осенних месяца: …, …, … 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            год кончает, а        …   начинает.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 месяце … недели.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 неделе … дней.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Самый короткий месяц в году - … 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47664" y="69269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7464" y="1212590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92D050"/>
                </a:solidFill>
              </a:rPr>
              <a:t>365 </a:t>
            </a:r>
            <a:endParaRPr lang="ru-RU" sz="3600" b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3218" y="163618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AFEFF1"/>
                </a:solidFill>
              </a:rPr>
              <a:t>3</a:t>
            </a:r>
            <a:endParaRPr lang="ru-RU" sz="3600" b="1" dirty="0">
              <a:solidFill>
                <a:srgbClr val="AFEFF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7451" y="212909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CCCC"/>
                </a:solidFill>
              </a:rPr>
              <a:t>3</a:t>
            </a:r>
            <a:endParaRPr lang="ru-RU" sz="3600" b="1" dirty="0">
              <a:solidFill>
                <a:srgbClr val="FFCC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1766" y="27703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3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2691" y="32129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9933"/>
                </a:solidFill>
              </a:rPr>
              <a:t>3</a:t>
            </a:r>
            <a:endParaRPr lang="ru-RU" sz="3600" b="1" dirty="0">
              <a:solidFill>
                <a:srgbClr val="FF99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0407" y="422108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D60093"/>
                </a:solidFill>
              </a:rPr>
              <a:t>4</a:t>
            </a:r>
            <a:endParaRPr lang="ru-RU" sz="3600" b="1" dirty="0">
              <a:solidFill>
                <a:srgbClr val="D6009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0407" y="472514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r>
            <a:endParaRPr lang="ru-RU" sz="3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5324173"/>
            <a:ext cx="1901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99CC"/>
                </a:solidFill>
              </a:rPr>
              <a:t>февраль</a:t>
            </a:r>
            <a:endParaRPr lang="ru-RU" sz="3600" b="1" dirty="0">
              <a:solidFill>
                <a:srgbClr val="FF99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452" y="3789363"/>
            <a:ext cx="1706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99FF33"/>
                </a:solidFill>
              </a:rPr>
              <a:t>Д</a:t>
            </a:r>
            <a:r>
              <a:rPr lang="ru-RU" sz="3200" b="1" dirty="0" smtClean="0">
                <a:solidFill>
                  <a:srgbClr val="99FF33"/>
                </a:solidFill>
              </a:rPr>
              <a:t>екабрь</a:t>
            </a:r>
            <a:endParaRPr lang="ru-RU" sz="3200" b="1" dirty="0">
              <a:solidFill>
                <a:srgbClr val="99FF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0040" y="3827021"/>
            <a:ext cx="1443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я</a:t>
            </a:r>
            <a:r>
              <a:rPr lang="ru-RU" sz="3200" b="1" dirty="0" smtClean="0">
                <a:solidFill>
                  <a:srgbClr val="FF0000"/>
                </a:solidFill>
              </a:rPr>
              <a:t>нварь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0253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6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66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6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0" y="0"/>
            <a:ext cx="624305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Сколько дней в  неделе?</a:t>
            </a:r>
          </a:p>
          <a:p>
            <a:r>
              <a:rPr lang="ru-RU" sz="4400" b="1" dirty="0" smtClean="0"/>
              <a:t>8,  12, 7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4293" y="1397035"/>
            <a:ext cx="61507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Сколько  часов  в  сутках?</a:t>
            </a:r>
          </a:p>
          <a:p>
            <a:r>
              <a:rPr lang="ru-RU" sz="4400" b="1" dirty="0" smtClean="0"/>
              <a:t>12, 7, 24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176" y="3363382"/>
            <a:ext cx="538801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Самая длинная ночь </a:t>
            </a:r>
          </a:p>
          <a:p>
            <a:r>
              <a:rPr lang="ru-RU" sz="4400" b="1" dirty="0" smtClean="0"/>
              <a:t>в году</a:t>
            </a:r>
          </a:p>
          <a:p>
            <a:r>
              <a:rPr lang="ru-RU" sz="4400" b="1" dirty="0" smtClean="0"/>
              <a:t>22 декабря</a:t>
            </a:r>
          </a:p>
          <a:p>
            <a:r>
              <a:rPr lang="ru-RU" sz="4400" b="1" dirty="0" smtClean="0"/>
              <a:t>8 марта</a:t>
            </a:r>
          </a:p>
          <a:p>
            <a:r>
              <a:rPr lang="ru-RU" sz="4400" b="1" dirty="0" smtClean="0"/>
              <a:t>1 мая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64" y="2260907"/>
            <a:ext cx="2517681" cy="251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28392" y="48974"/>
            <a:ext cx="410955" cy="2232248"/>
          </a:xfrm>
          <a:prstGeom prst="rect">
            <a:avLst/>
          </a:prstGeom>
          <a:solidFill>
            <a:srgbClr val="16F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57004" y="67815"/>
            <a:ext cx="410955" cy="2232248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3621" y="28659"/>
            <a:ext cx="2160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1  8    15   22  29</a:t>
            </a:r>
          </a:p>
          <a:p>
            <a:r>
              <a:rPr lang="ru-RU" sz="2000" b="1" dirty="0"/>
              <a:t>2  9    16   23   30</a:t>
            </a:r>
          </a:p>
          <a:p>
            <a:r>
              <a:rPr lang="ru-RU" sz="2000" b="1" dirty="0"/>
              <a:t>3  10   17   24  31</a:t>
            </a:r>
          </a:p>
          <a:p>
            <a:r>
              <a:rPr lang="ru-RU" sz="2000" b="1" dirty="0"/>
              <a:t>4  11   18   25</a:t>
            </a:r>
          </a:p>
          <a:p>
            <a:r>
              <a:rPr lang="ru-RU" sz="2000" b="1" dirty="0"/>
              <a:t>5  12   19   26</a:t>
            </a:r>
          </a:p>
          <a:p>
            <a:r>
              <a:rPr lang="ru-RU" sz="2000" b="1" dirty="0"/>
              <a:t>6  13   20   27</a:t>
            </a:r>
          </a:p>
          <a:p>
            <a:r>
              <a:rPr lang="ru-RU" sz="2000" b="1" dirty="0"/>
              <a:t>7  14   21   28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64577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2704" y="2736467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D60093"/>
                </a:solidFill>
              </a:rPr>
              <a:t>24</a:t>
            </a:r>
            <a:endParaRPr lang="ru-RU" sz="4400" b="1" dirty="0">
              <a:solidFill>
                <a:srgbClr val="D6009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24" y="4692664"/>
            <a:ext cx="2925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D60093"/>
                </a:solidFill>
              </a:rPr>
              <a:t>22 декабря</a:t>
            </a:r>
            <a:endParaRPr lang="ru-RU" sz="4400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4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4427</TotalTime>
  <Words>726</Words>
  <Application>Microsoft Office PowerPoint</Application>
  <PresentationFormat>Экран (4:3)</PresentationFormat>
  <Paragraphs>207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 У меня есть дерево,     На нём двенадцать веток;     На каждой ветке тридцать                                         листьев;     Одна сторона листа чёрная,     Другая  - белая. </vt:lpstr>
      <vt:lpstr>Презентация PowerPoint</vt:lpstr>
      <vt:lpstr>Презентация PowerPoint</vt:lpstr>
      <vt:lpstr>Сентябрь                Октябрь                    Ноябрь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Ось вращения Земли направлена на Полярную звезду.</vt:lpstr>
      <vt:lpstr>Презентация PowerPoint</vt:lpstr>
      <vt:lpstr>Определение сторон горизонта  Восток там, где солнце восходит, запад там, где солнце заходит. </vt:lpstr>
      <vt:lpstr>Тень  отдельно стоящего дерева  в полдень  всегда   направлена  на север</vt:lpstr>
      <vt:lpstr>Где находится  солнце в  полдень? юг запад восток    Снег на  крышах домов  оттаивает  быстрее с южной   стороны </vt:lpstr>
      <vt:lpstr> С северной стороны деревьев  ветви короче,  а на стволе может быть лишайник.    Толщина годичных колец спиленного дерева с северной стороны меньше, чем с южной.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2014-12-04T19:58:34Z</dcterms:created>
  <dcterms:modified xsi:type="dcterms:W3CDTF">2014-12-21T20:36:28Z</dcterms:modified>
</cp:coreProperties>
</file>