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64" r:id="rId3"/>
    <p:sldId id="263" r:id="rId4"/>
    <p:sldId id="267" r:id="rId5"/>
    <p:sldId id="258" r:id="rId6"/>
    <p:sldId id="265" r:id="rId7"/>
    <p:sldId id="266" r:id="rId8"/>
    <p:sldId id="269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1B35-7C4E-4876-9C08-DAB1C8F8B081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93130-6EBE-426B-A0FD-DE52D3CB3B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FBE6-00F6-46A3-B4C4-5CB8E5F4EEA0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1310-23B8-4DAC-87A5-09D7CEB3F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 язык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Составила: учитель начальных классов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Булавина И.Г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Санкт- Петербург, 2014 г.</a:t>
            </a:r>
          </a:p>
          <a:p>
            <a:endParaRPr lang="ru-RU" dirty="0"/>
          </a:p>
        </p:txBody>
      </p:sp>
      <p:pic>
        <p:nvPicPr>
          <p:cNvPr id="4" name="Picture 17" descr="Kolok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8261">
            <a:off x="333445" y="488907"/>
            <a:ext cx="1532481" cy="149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detki-95.ucoz.ru/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49080"/>
            <a:ext cx="2174555" cy="2259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Оцени свою работу на уроке</a:t>
            </a:r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755650" y="1628775"/>
            <a:ext cx="1587500" cy="151923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folHlink"/>
              </a:solidFill>
              <a:latin typeface="Franklin Gothic Book" pitchFamily="34" charset="0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590800" y="2286000"/>
            <a:ext cx="5653088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-у меня всё получилось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755650" y="3284538"/>
            <a:ext cx="1584325" cy="15128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2667000" y="4038600"/>
            <a:ext cx="5792788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испытывал затруднения</a:t>
            </a: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755650" y="5013325"/>
            <a:ext cx="1582738" cy="14430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177" name="WordArt 11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518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я ничего не понял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42886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звуки кроме гласных относятся 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речевым звукам?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Сегодня на уроке мы повторим согласные звуки и буквы, которые их обозначают.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301038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Назовите  тему  урока!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3714752"/>
            <a:ext cx="87868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СОГЛАСНЫЕ   </a:t>
            </a:r>
            <a:r>
              <a:rPr lang="ru-RU" sz="3600" b="1" i="1" dirty="0" smtClean="0">
                <a:solidFill>
                  <a:srgbClr val="006600"/>
                </a:solidFill>
              </a:rPr>
              <a:t>ЗВУКИ</a:t>
            </a:r>
            <a:r>
              <a:rPr lang="ru-RU" sz="3600" b="1" i="1" dirty="0" smtClean="0">
                <a:solidFill>
                  <a:srgbClr val="002060"/>
                </a:solidFill>
              </a:rPr>
              <a:t>   РУССКОГО   </a:t>
            </a:r>
            <a:r>
              <a:rPr lang="ru-RU" sz="3600" b="1" i="1" dirty="0" smtClean="0">
                <a:solidFill>
                  <a:srgbClr val="006600"/>
                </a:solidFill>
              </a:rPr>
              <a:t>ЯЗЫКА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660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Составим план урока.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Буквы согласных звуков.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Мягкие согласные звуки.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Твёрдые согласные звуки.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Звонкие согласные звуки.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Глухие согласные звуки.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Что мы сейчас делали? (Планировали свою деятельность.)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Овал 76"/>
          <p:cNvSpPr/>
          <p:nvPr/>
        </p:nvSpPr>
        <p:spPr>
          <a:xfrm>
            <a:off x="2357422" y="5072074"/>
            <a:ext cx="642942" cy="9858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3429000" y="3643313"/>
            <a:ext cx="642938" cy="9858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6" name="TextBox 85"/>
          <p:cNvSpPr txBox="1"/>
          <p:nvPr/>
        </p:nvSpPr>
        <p:spPr>
          <a:xfrm>
            <a:off x="3500430" y="3786190"/>
            <a:ext cx="59824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Н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428860" y="5214950"/>
            <a:ext cx="49564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В</a:t>
            </a:r>
          </a:p>
        </p:txBody>
      </p:sp>
      <p:sp>
        <p:nvSpPr>
          <p:cNvPr id="88" name="Овал 87"/>
          <p:cNvSpPr/>
          <p:nvPr/>
        </p:nvSpPr>
        <p:spPr>
          <a:xfrm>
            <a:off x="1000100" y="5072074"/>
            <a:ext cx="642942" cy="9858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1000100" y="5214950"/>
            <a:ext cx="5950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Ц</a:t>
            </a:r>
          </a:p>
        </p:txBody>
      </p:sp>
      <p:sp>
        <p:nvSpPr>
          <p:cNvPr id="90" name="Овал 89"/>
          <p:cNvSpPr/>
          <p:nvPr/>
        </p:nvSpPr>
        <p:spPr>
          <a:xfrm>
            <a:off x="5786438" y="5072063"/>
            <a:ext cx="642937" cy="98583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5857884" y="5214950"/>
            <a:ext cx="53572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Х</a:t>
            </a:r>
          </a:p>
        </p:txBody>
      </p:sp>
      <p:sp>
        <p:nvSpPr>
          <p:cNvPr id="92" name="Овал 91"/>
          <p:cNvSpPr/>
          <p:nvPr/>
        </p:nvSpPr>
        <p:spPr>
          <a:xfrm>
            <a:off x="5786438" y="2143125"/>
            <a:ext cx="642937" cy="9858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5857884" y="2285992"/>
            <a:ext cx="49564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Р</a:t>
            </a:r>
          </a:p>
        </p:txBody>
      </p:sp>
      <p:sp>
        <p:nvSpPr>
          <p:cNvPr id="94" name="Овал 93"/>
          <p:cNvSpPr/>
          <p:nvPr/>
        </p:nvSpPr>
        <p:spPr>
          <a:xfrm>
            <a:off x="4000496" y="5072074"/>
            <a:ext cx="642942" cy="9858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4000496" y="5214950"/>
            <a:ext cx="59343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П</a:t>
            </a:r>
          </a:p>
        </p:txBody>
      </p:sp>
      <p:sp>
        <p:nvSpPr>
          <p:cNvPr id="96" name="Овал 95"/>
          <p:cNvSpPr/>
          <p:nvPr/>
        </p:nvSpPr>
        <p:spPr>
          <a:xfrm>
            <a:off x="5000628" y="3643314"/>
            <a:ext cx="642942" cy="9858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5072066" y="3786190"/>
            <a:ext cx="54213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Т</a:t>
            </a:r>
          </a:p>
        </p:txBody>
      </p:sp>
      <p:sp>
        <p:nvSpPr>
          <p:cNvPr id="98" name="Овал 97"/>
          <p:cNvSpPr/>
          <p:nvPr/>
        </p:nvSpPr>
        <p:spPr>
          <a:xfrm>
            <a:off x="1071538" y="2143116"/>
            <a:ext cx="642942" cy="98583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1142976" y="2285992"/>
            <a:ext cx="49564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Б</a:t>
            </a:r>
          </a:p>
        </p:txBody>
      </p:sp>
      <p:sp>
        <p:nvSpPr>
          <p:cNvPr id="100" name="Овал 99"/>
          <p:cNvSpPr/>
          <p:nvPr/>
        </p:nvSpPr>
        <p:spPr>
          <a:xfrm>
            <a:off x="2500298" y="2143116"/>
            <a:ext cx="642942" cy="9858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2500298" y="2285992"/>
            <a:ext cx="70243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Ш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857356" y="3571876"/>
            <a:ext cx="642942" cy="9858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" name="TextBox 102"/>
          <p:cNvSpPr txBox="1"/>
          <p:nvPr/>
        </p:nvSpPr>
        <p:spPr>
          <a:xfrm>
            <a:off x="1928794" y="3714752"/>
            <a:ext cx="57579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Ф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4143372" y="2143116"/>
            <a:ext cx="642942" cy="9858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4214810" y="2285992"/>
            <a:ext cx="45878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З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6500826" y="3643314"/>
            <a:ext cx="642942" cy="9858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6572264" y="3786190"/>
            <a:ext cx="53251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К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7286625" y="5143500"/>
            <a:ext cx="642938" cy="98583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7358082" y="5286388"/>
            <a:ext cx="54534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Д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7215206" y="2143116"/>
            <a:ext cx="642942" cy="98583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7215206" y="2285992"/>
            <a:ext cx="69281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Ж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7858148" y="3571876"/>
            <a:ext cx="642942" cy="9858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7858148" y="3714752"/>
            <a:ext cx="56618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С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500034" y="3571876"/>
            <a:ext cx="642942" cy="9858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571472" y="3714752"/>
            <a:ext cx="46839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no Pro Light Display" pitchFamily="18" charset="0"/>
              </a:rPr>
              <a:t>Г</a:t>
            </a:r>
          </a:p>
        </p:txBody>
      </p:sp>
      <p:sp>
        <p:nvSpPr>
          <p:cNvPr id="30787" name="Rectangle 67"/>
          <p:cNvSpPr>
            <a:spLocks noChangeArrowheads="1"/>
          </p:cNvSpPr>
          <p:nvPr/>
        </p:nvSpPr>
        <p:spPr bwMode="auto">
          <a:xfrm>
            <a:off x="500034" y="357166"/>
            <a:ext cx="8413779" cy="150019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/>
            <a:r>
              <a:rPr lang="ru-RU" sz="2800" dirty="0">
                <a:latin typeface="Arial Rounded MT Bold" pitchFamily="34" charset="0"/>
              </a:rPr>
              <a:t>Найди шарики с парными согласными. </a:t>
            </a:r>
            <a:br>
              <a:rPr lang="ru-RU" sz="2800" dirty="0">
                <a:latin typeface="Arial Rounded MT Bold" pitchFamily="34" charset="0"/>
              </a:rPr>
            </a:br>
            <a:r>
              <a:rPr lang="ru-RU" sz="2800" dirty="0">
                <a:latin typeface="Arial Rounded MT Bold" pitchFamily="34" charset="0"/>
              </a:rPr>
              <a:t>Кликни на букву в шарике.</a:t>
            </a:r>
            <a:br>
              <a:rPr lang="ru-RU" sz="2800" dirty="0">
                <a:latin typeface="Arial Rounded MT Bold" pitchFamily="34" charset="0"/>
              </a:rPr>
            </a:br>
            <a:r>
              <a:rPr lang="ru-RU" sz="2800" dirty="0">
                <a:latin typeface="Arial Rounded MT Bold" pitchFamily="34" charset="0"/>
              </a:rPr>
              <a:t>Если нажмешь неправильно – шарик лопнет</a:t>
            </a:r>
            <a:r>
              <a:rPr lang="ru-RU" sz="2000" dirty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d_c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83" grpId="0" animBg="1"/>
      <p:bldP spid="90" grpId="0" animBg="1"/>
      <p:bldP spid="92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4645025" y="5805488"/>
            <a:ext cx="6477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0000"/>
              </a:gs>
              <a:gs pos="50000">
                <a:srgbClr val="FF8989"/>
              </a:gs>
              <a:gs pos="100000">
                <a:srgbClr val="CC0000"/>
              </a:gs>
            </a:gsLst>
            <a:lin ang="5400000" scaled="1"/>
          </a:gradFill>
          <a:ln w="50800">
            <a:solidFill>
              <a:srgbClr val="78581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 dirty="0">
                <a:solidFill>
                  <a:schemeClr val="hlink"/>
                </a:solidFill>
                <a:latin typeface="Arial" charset="0"/>
              </a:rPr>
              <a:t>к</a:t>
            </a: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3852863" y="5805488"/>
            <a:ext cx="6477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F6600"/>
              </a:gs>
              <a:gs pos="50000">
                <a:srgbClr val="FF9147"/>
              </a:gs>
              <a:gs pos="100000">
                <a:srgbClr val="FF6600"/>
              </a:gs>
            </a:gsLst>
            <a:lin ang="5400000" scaled="1"/>
          </a:gradFill>
          <a:ln w="50800">
            <a:solidFill>
              <a:srgbClr val="78581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 dirty="0">
                <a:solidFill>
                  <a:schemeClr val="hlink"/>
                </a:solidFill>
                <a:latin typeface="Arial" charset="0"/>
              </a:rPr>
              <a:t>ф</a:t>
            </a:r>
          </a:p>
        </p:txBody>
      </p:sp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3059113" y="5805488"/>
            <a:ext cx="6477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F4EE00"/>
              </a:gs>
              <a:gs pos="50000">
                <a:srgbClr val="FFFF79"/>
              </a:gs>
              <a:gs pos="100000">
                <a:srgbClr val="F4EE00"/>
              </a:gs>
            </a:gsLst>
            <a:lin ang="5400000" scaled="1"/>
          </a:gradFill>
          <a:ln w="50800">
            <a:solidFill>
              <a:srgbClr val="78581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 dirty="0">
                <a:solidFill>
                  <a:schemeClr val="hlink"/>
                </a:solidFill>
                <a:latin typeface="Arial" charset="0"/>
              </a:rPr>
              <a:t>в</a:t>
            </a: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2285984" y="5786454"/>
            <a:ext cx="6477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78B0A"/>
              </a:gs>
              <a:gs pos="50000">
                <a:schemeClr val="folHlink"/>
              </a:gs>
              <a:gs pos="100000">
                <a:srgbClr val="078B0A"/>
              </a:gs>
            </a:gsLst>
            <a:lin ang="5400000" scaled="1"/>
          </a:gradFill>
          <a:ln w="50800">
            <a:solidFill>
              <a:srgbClr val="78581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 dirty="0">
                <a:solidFill>
                  <a:schemeClr val="hlink"/>
                </a:solidFill>
                <a:latin typeface="Arial" charset="0"/>
              </a:rPr>
              <a:t>д</a:t>
            </a:r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1476375" y="5805488"/>
            <a:ext cx="6477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50800">
            <a:solidFill>
              <a:srgbClr val="78581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 dirty="0">
                <a:solidFill>
                  <a:schemeClr val="hlink"/>
                </a:solidFill>
                <a:latin typeface="Arial" charset="0"/>
              </a:rPr>
              <a:t>г</a:t>
            </a: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684213" y="5805488"/>
            <a:ext cx="647700" cy="6477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00FF"/>
              </a:gs>
              <a:gs pos="50000">
                <a:srgbClr val="BD60C4"/>
              </a:gs>
              <a:gs pos="100000">
                <a:srgbClr val="9900FF"/>
              </a:gs>
            </a:gsLst>
            <a:lin ang="5400000" scaled="1"/>
          </a:gradFill>
          <a:ln w="50800">
            <a:solidFill>
              <a:srgbClr val="78581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 dirty="0">
                <a:solidFill>
                  <a:schemeClr val="hlink"/>
                </a:solidFill>
                <a:latin typeface="Arial" charset="0"/>
              </a:rPr>
              <a:t>т</a:t>
            </a:r>
          </a:p>
        </p:txBody>
      </p:sp>
      <p:pic>
        <p:nvPicPr>
          <p:cNvPr id="121864" name="Picture 8" descr="1339 copy"/>
          <p:cNvPicPr>
            <a:picLocks noChangeAspect="1" noChangeArrowheads="1"/>
          </p:cNvPicPr>
          <p:nvPr/>
        </p:nvPicPr>
        <p:blipFill>
          <a:blip r:embed="rId2" cstate="print"/>
          <a:srcRect l="14523" t="7352" r="6270" b="6250"/>
          <a:stretch>
            <a:fillRect/>
          </a:stretch>
        </p:blipFill>
        <p:spPr bwMode="auto">
          <a:xfrm>
            <a:off x="5724525" y="2060575"/>
            <a:ext cx="3168650" cy="4608513"/>
          </a:xfrm>
          <a:prstGeom prst="rect">
            <a:avLst/>
          </a:prstGeom>
          <a:noFill/>
        </p:spPr>
      </p:pic>
      <p:pic>
        <p:nvPicPr>
          <p:cNvPr id="121865" name="Picture 9" descr="f0964db1d807"/>
          <p:cNvPicPr>
            <a:picLocks noChangeAspect="1" noChangeArrowheads="1"/>
          </p:cNvPicPr>
          <p:nvPr/>
        </p:nvPicPr>
        <p:blipFill>
          <a:blip r:embed="rId3" cstate="print"/>
          <a:srcRect l="6300" r="8076" b="2504"/>
          <a:stretch>
            <a:fillRect/>
          </a:stretch>
        </p:blipFill>
        <p:spPr bwMode="auto">
          <a:xfrm>
            <a:off x="428596" y="571480"/>
            <a:ext cx="4854575" cy="5041900"/>
          </a:xfrm>
          <a:prstGeom prst="rect">
            <a:avLst/>
          </a:prstGeom>
          <a:noFill/>
        </p:spPr>
      </p:pic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1150938" y="3136900"/>
            <a:ext cx="158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err="1" smtClean="0">
                <a:solidFill>
                  <a:srgbClr val="7A2900"/>
                </a:solidFill>
                <a:latin typeface="Arial" charset="0"/>
              </a:rPr>
              <a:t>леопар</a:t>
            </a:r>
            <a:endParaRPr lang="ru-RU" sz="24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928926" y="3143248"/>
            <a:ext cx="158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err="1" smtClean="0">
                <a:solidFill>
                  <a:srgbClr val="7A2900"/>
                </a:solidFill>
                <a:latin typeface="Arial" charset="0"/>
              </a:rPr>
              <a:t>носоро</a:t>
            </a:r>
            <a:endParaRPr lang="ru-RU" sz="24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1187450" y="3717925"/>
            <a:ext cx="158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7A2900"/>
                </a:solidFill>
                <a:latin typeface="Arial" charset="0"/>
              </a:rPr>
              <a:t>жира</a:t>
            </a:r>
            <a:endParaRPr lang="ru-RU" sz="24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1187450" y="4294188"/>
            <a:ext cx="15843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7A2900"/>
                </a:solidFill>
                <a:latin typeface="Arial" charset="0"/>
              </a:rPr>
              <a:t>уда</a:t>
            </a:r>
            <a:endParaRPr lang="ru-RU" sz="2400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21881" name="AutoShape 25"/>
          <p:cNvSpPr>
            <a:spLocks noChangeArrowheads="1"/>
          </p:cNvSpPr>
          <p:nvPr/>
        </p:nvSpPr>
        <p:spPr bwMode="auto">
          <a:xfrm>
            <a:off x="5500694" y="142852"/>
            <a:ext cx="3143272" cy="1428760"/>
          </a:xfrm>
          <a:prstGeom prst="cloudCallout">
            <a:avLst>
              <a:gd name="adj1" fmla="val -23556"/>
              <a:gd name="adj2" fmla="val 126310"/>
            </a:avLst>
          </a:prstGeom>
          <a:solidFill>
            <a:schemeClr val="bg1"/>
          </a:solidFill>
          <a:ln w="222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Подскажи</a:t>
            </a:r>
            <a:endParaRPr lang="ru-RU" sz="2800" b="1" i="1" dirty="0">
              <a:solidFill>
                <a:srgbClr val="00006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Леопольду!</a:t>
            </a:r>
            <a:endParaRPr lang="ru-RU" sz="2800" b="1" i="1" dirty="0">
              <a:solidFill>
                <a:srgbClr val="000066"/>
              </a:solidFill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2928926" y="4292600"/>
            <a:ext cx="17875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err="1" smtClean="0">
                <a:solidFill>
                  <a:srgbClr val="7A2900"/>
                </a:solidFill>
                <a:latin typeface="Arial" charset="0"/>
              </a:rPr>
              <a:t>лоша</a:t>
            </a:r>
            <a:r>
              <a:rPr lang="ru-RU" sz="2400" i="1" dirty="0" smtClean="0">
                <a:solidFill>
                  <a:srgbClr val="A50021"/>
                </a:solidFill>
                <a:latin typeface="Arial" charset="0"/>
              </a:rPr>
              <a:t>   </a:t>
            </a:r>
            <a:r>
              <a:rPr lang="ru-RU" sz="2400" i="1" dirty="0" err="1" smtClean="0">
                <a:solidFill>
                  <a:srgbClr val="7A2900"/>
                </a:solidFill>
                <a:latin typeface="Arial" charset="0"/>
              </a:rPr>
              <a:t>ка</a:t>
            </a:r>
            <a:endParaRPr lang="ru-RU" sz="2400" i="1" dirty="0">
              <a:solidFill>
                <a:srgbClr val="7A2900"/>
              </a:solidFill>
              <a:latin typeface="Arial" charset="0"/>
            </a:endParaRP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2928926" y="3643314"/>
            <a:ext cx="15843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err="1" smtClean="0">
                <a:solidFill>
                  <a:srgbClr val="7A2900"/>
                </a:solidFill>
                <a:latin typeface="Arial" charset="0"/>
              </a:rPr>
              <a:t>медве</a:t>
            </a:r>
            <a:r>
              <a:rPr lang="ru-RU" sz="2400" i="1" dirty="0" smtClean="0">
                <a:solidFill>
                  <a:srgbClr val="A50021"/>
                </a:solidFill>
                <a:latin typeface="Arial" charset="0"/>
              </a:rPr>
              <a:t>   </a:t>
            </a:r>
            <a:r>
              <a:rPr lang="ru-RU" sz="2400" i="1" dirty="0" smtClean="0">
                <a:solidFill>
                  <a:srgbClr val="7A2900"/>
                </a:solidFill>
                <a:latin typeface="Arial" charset="0"/>
              </a:rPr>
              <a:t>ь</a:t>
            </a:r>
            <a:endParaRPr lang="ru-RU" sz="2400" i="1" dirty="0">
              <a:solidFill>
                <a:srgbClr val="7A2900"/>
              </a:solidFill>
              <a:latin typeface="Arial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714876" y="6000768"/>
            <a:ext cx="357190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357422" y="5929330"/>
            <a:ext cx="35719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002060"/>
                </a:solidFill>
                <a:latin typeface="Arial" charset="0"/>
              </a:rPr>
              <a:t>д</a:t>
            </a:r>
            <a:endParaRPr lang="ru-RU" sz="24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143240" y="6000768"/>
            <a:ext cx="35719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929058" y="6000768"/>
            <a:ext cx="35719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solidFill>
                  <a:srgbClr val="002060"/>
                </a:solidFill>
                <a:latin typeface="Arial" charset="0"/>
              </a:rPr>
              <a:t>ф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357422" y="592933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002060"/>
                </a:solidFill>
                <a:latin typeface="Arial" charset="0"/>
              </a:rPr>
              <a:t>д</a:t>
            </a:r>
            <a:endParaRPr lang="ru-RU" sz="24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571604" y="6000768"/>
            <a:ext cx="35719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002060"/>
                </a:solidFill>
                <a:latin typeface="Arial" charset="0"/>
              </a:rPr>
              <a:t>г</a:t>
            </a:r>
            <a:endParaRPr lang="ru-RU" sz="24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2357422" y="5929330"/>
            <a:ext cx="428628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002060"/>
                </a:solidFill>
                <a:latin typeface="Arial" charset="0"/>
              </a:rPr>
              <a:t>д</a:t>
            </a:r>
            <a:endParaRPr lang="ru-RU" sz="2400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85786" y="6000768"/>
            <a:ext cx="35719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 smtClean="0">
                <a:solidFill>
                  <a:srgbClr val="002060"/>
                </a:solidFill>
                <a:latin typeface="Arial" charset="0"/>
              </a:rPr>
              <a:t>т</a:t>
            </a:r>
            <a:endParaRPr lang="ru-RU" sz="2400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1753 -0.406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21684 -0.3275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15451 -0.243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26146 -0.401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7153 -0.3222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17552 -0.2333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Ё  Е  А  О  Я  Ы</a:t>
            </a:r>
          </a:p>
          <a:p>
            <a:pPr>
              <a:buNone/>
            </a:pP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 Э  Ю</a:t>
            </a:r>
            <a:endParaRPr lang="ru-RU" sz="9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Русский  язык  1 класс</vt:lpstr>
      <vt:lpstr>Слайд 2</vt:lpstr>
      <vt:lpstr>  Какие звуки кроме гласных относятся  к речевым звукам?  Сегодня на уроке мы повторим согласные звуки и буквы, которые их обозначают. </vt:lpstr>
      <vt:lpstr>Составим план урока. </vt:lpstr>
      <vt:lpstr>Слайд 5</vt:lpstr>
      <vt:lpstr>Слайд 6</vt:lpstr>
      <vt:lpstr>Слайд 7</vt:lpstr>
      <vt:lpstr>Слайд 8</vt:lpstr>
      <vt:lpstr>Слайд 9</vt:lpstr>
      <vt:lpstr>Оцени свою работу на уроке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Учитель</cp:lastModifiedBy>
  <cp:revision>16</cp:revision>
  <dcterms:created xsi:type="dcterms:W3CDTF">2014-04-06T17:25:52Z</dcterms:created>
  <dcterms:modified xsi:type="dcterms:W3CDTF">2014-04-23T15:19:02Z</dcterms:modified>
</cp:coreProperties>
</file>