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iki/%D0%A4%D0%B0%D0%B9%D0%BB:Hubert_Sattler_Mekka_1897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CC%E5%E4%E8%ED%E0" TargetMode="External"/><Relationship Id="rId2" Type="http://schemas.openxmlformats.org/officeDocument/2006/relationships/hyperlink" Target="http://ru.wikipedia.org/wiki/%CC%E5%EA%EA%E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%D0%BA%D1%83%D0%BF%D0%BE%D0%BB%20%D0%BF%D1%80%D0%BE%D1%80%D0%BE%D0%BA%D0%B0%20%D0%9C%D1%83%D1%85%D0%B0%D0%BC%D0%BC%D0%B5%D0%B4%D0%B0&amp;img_url=dc364.4shared.com/img/Skizeofx/s7/___________________________Isl.jpg&amp;pos=1&amp;rpt=simage" TargetMode="External"/><Relationship Id="rId5" Type="http://schemas.openxmlformats.org/officeDocument/2006/relationships/hyperlink" Target="http://images.yandex.ru/yandsearch?text=%D0%BC%D0%BE%D0%B3%D0%B8%D0%BB%D0%B0%20%D0%BF%D1%80%D0%BE%D1%80%D0%BE%D0%BA%D0%B0%20%D0%9C%D1%83%D1%85%D0%B0%D0%BC%D0%BC%D0%B5%D0%B4%D0%B0&amp;img_url=lnmf.free.fr/images/tombe-du-Prophete-SAW.jpg&amp;pos=0&amp;rpt=simage" TargetMode="External"/><Relationship Id="rId4" Type="http://schemas.openxmlformats.org/officeDocument/2006/relationships/hyperlink" Target="http://images.yandex.ru/yandsearch?text=%D0%B3%D0%BE%D1%80%D0%BE%D0%B4%20%D0%9C%D0%B5%D0%B4%D0%B8%D0%BD%D0%B0&amp;img_url=deenislam.co.uk/gallery/artefacts/medina.JPG&amp;pos=0&amp;rpt=simage&amp;lr=194&amp;noreask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iki/%D0%A4%D0%B0%D0%B9%D0%BB:Mecca_from_Jabal_Nur.JPG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%D0%A4%D0%B0%D0%B9%D0%BB:Al-Haram_mosque_-_Flickr_-_Al_Jazeera_English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u.wikipedia.org/wiki/%D0%A4%D0%B0%D0%B9%D0%BB:Christian_Bypass.jp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u.wikipedia.org/wiki/%D0%A4%D0%B0%D0%B9%D0%BB:Abraaj_Albait_Towers,_Makkah.jpg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u.wikipedia.org/wiki/%D0%A4%D0%B0%D0%B9%D0%BB:Masjid_Nabawi._Medina,_Saudi_Arabia-2.jpg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2400"/>
            <a:ext cx="8686800" cy="3505200"/>
          </a:xfrm>
          <a:prstGeom prst="wedgeEllipseCallout">
            <a:avLst>
              <a:gd name="adj1" fmla="val -2638"/>
              <a:gd name="adj2" fmla="val 63245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prstTxWarp prst="textPlain">
              <a:avLst/>
            </a:prstTxWarp>
            <a:normAutofit fontScale="90000"/>
          </a:bodyPr>
          <a:lstStyle/>
          <a:p>
            <a:pPr algn="ctr"/>
            <a:r>
              <a:rPr lang="ru-RU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</a:br>
            <a:r>
              <a:rPr lang="ru-RU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Мекка и Медина –</a:t>
            </a:r>
            <a:br>
              <a:rPr lang="ru-RU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</a:br>
            <a:r>
              <a:rPr lang="ru-RU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два</a:t>
            </a:r>
            <a:br>
              <a:rPr lang="ru-RU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</a:br>
            <a:r>
              <a:rPr lang="ru-RU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священных города</a:t>
            </a:r>
            <a:br>
              <a:rPr lang="ru-RU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</a:br>
            <a:r>
              <a:rPr lang="ru-RU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ислама</a:t>
            </a:r>
            <a:endParaRPr lang="ru-RU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" y="5867400"/>
            <a:ext cx="8763000" cy="990600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Работу выполнила:</a:t>
            </a:r>
          </a:p>
          <a:p>
            <a:pPr algn="r"/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Егина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Ольга  Владимировна</a:t>
            </a:r>
          </a:p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Учитель  начальных классов</a:t>
            </a:r>
          </a:p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МОУ «СОШ с.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Кутьино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Новобурасского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района </a:t>
            </a:r>
          </a:p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Саратовской области»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http://upload.wikimedia.org/wikipedia/commons/thumb/8/8d/Hubert_Sattler_Mekka_1897.jpg/220px-Hubert_Sattler_Mekka_1897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657600"/>
            <a:ext cx="2743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Медин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3810000"/>
            <a:ext cx="3343275" cy="205740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1900" b="1" u="sng" dirty="0" smtClean="0">
                <a:solidFill>
                  <a:srgbClr val="002060"/>
                </a:solidFill>
                <a:hlinkClick r:id="rId2"/>
              </a:rPr>
              <a:t>http://ru.wikipedia.org/wiki/%CC%E5%EA%EA%E0</a:t>
            </a:r>
            <a:r>
              <a:rPr lang="ru-RU" sz="1900" b="1" u="sng" dirty="0" smtClean="0">
                <a:solidFill>
                  <a:srgbClr val="002060"/>
                </a:solidFill>
              </a:rPr>
              <a:t>    - </a:t>
            </a:r>
            <a:r>
              <a:rPr lang="ru-RU" sz="1900" dirty="0" err="1" smtClean="0">
                <a:solidFill>
                  <a:srgbClr val="002060"/>
                </a:solidFill>
              </a:rPr>
              <a:t>Википедия-Мекка</a:t>
            </a:r>
            <a:endParaRPr lang="ru-RU" sz="1900" dirty="0" smtClean="0">
              <a:solidFill>
                <a:srgbClr val="002060"/>
              </a:solidFill>
            </a:endParaRPr>
          </a:p>
          <a:p>
            <a:r>
              <a:rPr lang="ru-RU" sz="1900" i="1" u="sng" dirty="0" smtClean="0">
                <a:solidFill>
                  <a:srgbClr val="002060"/>
                </a:solidFill>
                <a:hlinkClick r:id="rId3"/>
              </a:rPr>
              <a:t>http://ru.wikipedia.org/wiki/%CC%E5%E4%E8%ED%E0</a:t>
            </a:r>
            <a:r>
              <a:rPr lang="ru-RU" sz="1900" i="1" u="sng" dirty="0" smtClean="0">
                <a:solidFill>
                  <a:srgbClr val="002060"/>
                </a:solidFill>
              </a:rPr>
              <a:t> </a:t>
            </a:r>
            <a:r>
              <a:rPr lang="ru-RU" sz="1900" b="1" u="sng" dirty="0" smtClean="0">
                <a:solidFill>
                  <a:srgbClr val="002060"/>
                </a:solidFill>
              </a:rPr>
              <a:t>- </a:t>
            </a:r>
            <a:r>
              <a:rPr lang="ru-RU" sz="1900" dirty="0" err="1" smtClean="0">
                <a:solidFill>
                  <a:srgbClr val="002060"/>
                </a:solidFill>
              </a:rPr>
              <a:t>Википедия-Медина</a:t>
            </a:r>
            <a:endParaRPr lang="ru-RU" sz="1900" i="1" dirty="0" smtClean="0">
              <a:solidFill>
                <a:srgbClr val="002060"/>
              </a:solidFill>
            </a:endParaRPr>
          </a:p>
          <a:p>
            <a:endParaRPr lang="ru-RU" sz="1900" b="1" u="sng" dirty="0" smtClean="0">
              <a:solidFill>
                <a:srgbClr val="002060"/>
              </a:solidFill>
            </a:endParaRPr>
          </a:p>
          <a:p>
            <a:r>
              <a:rPr lang="ru-RU" sz="1900" b="1" u="sng" dirty="0" smtClean="0">
                <a:solidFill>
                  <a:srgbClr val="002060"/>
                </a:solidFill>
                <a:hlinkClick r:id="rId4"/>
              </a:rPr>
              <a:t>http://images.yandex.ru/yandsearch?text=%D0%B3%D0%BE%D1%80%D0%BE%D0%B4%20%D0%9C%D0%B5%D0%B4%D0%B8%D0%BD%D0%B0&amp;img_url=deenislam.co.uk%2Fgallery%2Fartefacts%2Fmedina.JPG&amp;pos=0&amp;rpt=simage&amp;lr=194&amp;noreask=1</a:t>
            </a:r>
            <a:r>
              <a:rPr lang="ru-RU" sz="1900" b="1" u="sng" dirty="0" smtClean="0">
                <a:solidFill>
                  <a:srgbClr val="002060"/>
                </a:solidFill>
              </a:rPr>
              <a:t> – </a:t>
            </a:r>
            <a:r>
              <a:rPr lang="ru-RU" sz="1900" dirty="0" smtClean="0">
                <a:solidFill>
                  <a:srgbClr val="002060"/>
                </a:solidFill>
              </a:rPr>
              <a:t>Медина </a:t>
            </a:r>
          </a:p>
          <a:p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http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://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images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.</a:t>
            </a:r>
            <a:r>
              <a:rPr lang="en-US" b="1" u="sng" dirty="0" err="1" smtClean="0">
                <a:solidFill>
                  <a:srgbClr val="002060"/>
                </a:solidFill>
                <a:hlinkClick r:id="rId5"/>
              </a:rPr>
              <a:t>yandex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.</a:t>
            </a:r>
            <a:r>
              <a:rPr lang="en-US" b="1" u="sng" dirty="0" err="1" smtClean="0">
                <a:solidFill>
                  <a:srgbClr val="002060"/>
                </a:solidFill>
                <a:hlinkClick r:id="rId5"/>
              </a:rPr>
              <a:t>ru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/</a:t>
            </a:r>
            <a:r>
              <a:rPr lang="en-US" b="1" u="sng" dirty="0" err="1" smtClean="0">
                <a:solidFill>
                  <a:srgbClr val="002060"/>
                </a:solidFill>
                <a:hlinkClick r:id="rId5"/>
              </a:rPr>
              <a:t>yandsearch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?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text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=%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0%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BC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0%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BE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0%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B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3%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0%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B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8%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0%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BB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0%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B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0%20%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0%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BF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1%80%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0%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BE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1%80%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0%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BE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0%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BA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0%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B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0%20%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0%9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C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1%83%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1%85%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0%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B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0%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0%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BC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0%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BC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0%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B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5%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0%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B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4%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0%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B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0&amp;</a:t>
            </a:r>
            <a:r>
              <a:rPr lang="en-US" b="1" u="sng" dirty="0" err="1" smtClean="0">
                <a:solidFill>
                  <a:srgbClr val="002060"/>
                </a:solidFill>
                <a:hlinkClick r:id="rId5"/>
              </a:rPr>
              <a:t>img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_</a:t>
            </a:r>
            <a:r>
              <a:rPr lang="en-US" b="1" u="sng" dirty="0" err="1" smtClean="0">
                <a:solidFill>
                  <a:srgbClr val="002060"/>
                </a:solidFill>
                <a:hlinkClick r:id="rId5"/>
              </a:rPr>
              <a:t>url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=</a:t>
            </a:r>
            <a:r>
              <a:rPr lang="en-US" b="1" u="sng" dirty="0" err="1" smtClean="0">
                <a:solidFill>
                  <a:srgbClr val="002060"/>
                </a:solidFill>
                <a:hlinkClick r:id="rId5"/>
              </a:rPr>
              <a:t>lnmf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.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free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.</a:t>
            </a:r>
            <a:r>
              <a:rPr lang="en-US" b="1" u="sng" dirty="0" err="1" smtClean="0">
                <a:solidFill>
                  <a:srgbClr val="002060"/>
                </a:solidFill>
                <a:hlinkClick r:id="rId5"/>
              </a:rPr>
              <a:t>fr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%2</a:t>
            </a:r>
            <a:r>
              <a:rPr lang="en-US" b="1" u="sng" dirty="0" err="1" smtClean="0">
                <a:solidFill>
                  <a:srgbClr val="002060"/>
                </a:solidFill>
                <a:hlinkClick r:id="rId5"/>
              </a:rPr>
              <a:t>Fimages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%2</a:t>
            </a:r>
            <a:r>
              <a:rPr lang="en-US" b="1" u="sng" dirty="0" err="1" smtClean="0">
                <a:solidFill>
                  <a:srgbClr val="002060"/>
                </a:solidFill>
                <a:hlinkClick r:id="rId5"/>
              </a:rPr>
              <a:t>Ftombe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-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du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-</a:t>
            </a:r>
            <a:r>
              <a:rPr lang="en-US" b="1" u="sng" dirty="0" err="1" smtClean="0">
                <a:solidFill>
                  <a:srgbClr val="002060"/>
                </a:solidFill>
                <a:hlinkClick r:id="rId5"/>
              </a:rPr>
              <a:t>Prophete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-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SAW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.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jpg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&amp;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pos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=0&amp;</a:t>
            </a:r>
            <a:r>
              <a:rPr lang="en-US" b="1" u="sng" dirty="0" smtClean="0">
                <a:solidFill>
                  <a:srgbClr val="002060"/>
                </a:solidFill>
                <a:hlinkClick r:id="rId5"/>
              </a:rPr>
              <a:t>rpt</a:t>
            </a:r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=</a:t>
            </a:r>
            <a:r>
              <a:rPr lang="en-US" b="1" u="sng" dirty="0" err="1" smtClean="0">
                <a:solidFill>
                  <a:srgbClr val="002060"/>
                </a:solidFill>
                <a:hlinkClick r:id="rId5"/>
              </a:rPr>
              <a:t>simage</a:t>
            </a:r>
            <a:r>
              <a:rPr lang="ru-RU" b="1" u="sng" dirty="0" smtClean="0">
                <a:solidFill>
                  <a:srgbClr val="002060"/>
                </a:solidFill>
              </a:rPr>
              <a:t>  </a:t>
            </a:r>
            <a:r>
              <a:rPr lang="ru-RU" sz="2300" b="1" u="sng" dirty="0" smtClean="0">
                <a:solidFill>
                  <a:srgbClr val="002060"/>
                </a:solidFill>
              </a:rPr>
              <a:t>-</a:t>
            </a:r>
            <a:r>
              <a:rPr lang="ru-RU" sz="2300" dirty="0" smtClean="0">
                <a:solidFill>
                  <a:srgbClr val="002060"/>
                </a:solidFill>
              </a:rPr>
              <a:t>могила Пророка Мухаммеда</a:t>
            </a:r>
          </a:p>
          <a:p>
            <a:r>
              <a:rPr lang="ru-RU" sz="2300" b="1" dirty="0" smtClean="0">
                <a:solidFill>
                  <a:srgbClr val="002060"/>
                </a:solidFill>
              </a:rPr>
              <a:t> </a:t>
            </a:r>
            <a:r>
              <a:rPr lang="ru-RU" sz="2000" u="sng" dirty="0" smtClean="0">
                <a:hlinkClick r:id="rId6"/>
              </a:rPr>
              <a:t>http://images.yandex.ru/yandsearch?text=%D0%BA%D1%83%D0%BF%D0%BE%D0%BB%20%D0%BF%D1%80%D0%BE%D1%80%D0%BE%D0%BA%D0%B0%20%D0%9C%D1%83%D1%85%D0%B0%D0%BC%D0%BC%D0%B5%D0%B4%D0%B0&amp;img_url=dc364.4shared.com%2Fimg%2FSkizeofx%2Fs7%2F___________________________Isl.jpg&amp;pos=1&amp;rpt=simage</a:t>
            </a:r>
            <a:r>
              <a:rPr lang="ru-RU" sz="2000" dirty="0" smtClean="0"/>
              <a:t>  -</a:t>
            </a:r>
            <a:r>
              <a:rPr lang="ru-RU" sz="2000" dirty="0" smtClean="0">
                <a:solidFill>
                  <a:srgbClr val="002060"/>
                </a:solidFill>
              </a:rPr>
              <a:t>зелёный купол (</a:t>
            </a:r>
            <a:r>
              <a:rPr lang="ru-RU" sz="2000" dirty="0" err="1" smtClean="0">
                <a:solidFill>
                  <a:srgbClr val="002060"/>
                </a:solidFill>
              </a:rPr>
              <a:t>купол</a:t>
            </a:r>
            <a:r>
              <a:rPr lang="ru-RU" sz="2000" dirty="0" smtClean="0">
                <a:solidFill>
                  <a:srgbClr val="002060"/>
                </a:solidFill>
              </a:rPr>
              <a:t> Пророка)</a:t>
            </a:r>
            <a:endParaRPr lang="ru-RU" sz="2000" b="1" u="sng" dirty="0" smtClean="0">
              <a:solidFill>
                <a:srgbClr val="002060"/>
              </a:solidFill>
            </a:endParaRPr>
          </a:p>
          <a:p>
            <a:endParaRPr lang="ru-RU" sz="2300" b="1" u="sng" dirty="0" smtClean="0">
              <a:solidFill>
                <a:srgbClr val="002060"/>
              </a:solidFill>
            </a:endParaRPr>
          </a:p>
          <a:p>
            <a:endParaRPr lang="ru-RU" b="1" u="sng" dirty="0" smtClean="0"/>
          </a:p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991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Мекка – священный город мусульман</a:t>
            </a:r>
            <a:endParaRPr lang="ru-RU" sz="4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953000" y="1371600"/>
            <a:ext cx="4191000" cy="5486400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ru-RU" dirty="0" smtClean="0">
                <a:solidFill>
                  <a:schemeClr val="tx1"/>
                </a:solidFill>
              </a:rPr>
              <a:t>        </a:t>
            </a:r>
            <a:r>
              <a:rPr lang="ru-RU" sz="5100" b="1" dirty="0" smtClean="0">
                <a:solidFill>
                  <a:schemeClr val="tx1"/>
                </a:solidFill>
              </a:rPr>
              <a:t>Мекка</a:t>
            </a:r>
            <a:r>
              <a:rPr lang="ru-RU" sz="5100" dirty="0" smtClean="0">
                <a:solidFill>
                  <a:schemeClr val="tx1"/>
                </a:solidFill>
              </a:rPr>
              <a:t> —  город в западной Саудовской Аравии, около 100 км от Красного моря. </a:t>
            </a:r>
            <a:endParaRPr lang="ru-RU" sz="51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5100" dirty="0" smtClean="0">
                <a:solidFill>
                  <a:schemeClr val="tx1"/>
                </a:solidFill>
              </a:rPr>
              <a:t>     В 630 году, усилив свою позицию, мусульмане </a:t>
            </a:r>
            <a:r>
              <a:rPr lang="ru-RU" sz="5100" dirty="0" err="1" smtClean="0">
                <a:solidFill>
                  <a:schemeClr val="tx1"/>
                </a:solidFill>
              </a:rPr>
              <a:t>мединской</a:t>
            </a:r>
            <a:r>
              <a:rPr lang="ru-RU" sz="5100" dirty="0" smtClean="0">
                <a:solidFill>
                  <a:schemeClr val="tx1"/>
                </a:solidFill>
              </a:rPr>
              <a:t> общины во главе с пророком Мухаммедом вошли в Мекку, город сдался без боя, жители приняли ислам. Мекка со священной Каабой была превращена в религиозный центр, и мусульмане стали молиться лицом в сторону Мекки, где бы они не находились.</a:t>
            </a:r>
          </a:p>
          <a:p>
            <a:pPr algn="just">
              <a:buNone/>
            </a:pPr>
            <a:r>
              <a:rPr lang="ru-RU" sz="5100" dirty="0" smtClean="0">
                <a:solidFill>
                  <a:schemeClr val="tx1"/>
                </a:solidFill>
              </a:rPr>
              <a:t>     Мекка является центром паломничества для мусульман. </a:t>
            </a:r>
          </a:p>
          <a:p>
            <a:pPr algn="just"/>
            <a:endParaRPr lang="ru-RU" sz="5100" dirty="0"/>
          </a:p>
        </p:txBody>
      </p:sp>
      <p:pic>
        <p:nvPicPr>
          <p:cNvPr id="9" name="Рисунок 8" descr="Mecca from Jabal Nur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371600"/>
            <a:ext cx="464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2984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Мечеть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Масджид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аль-Харам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и Мекка в XX веке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828800"/>
            <a:ext cx="4343400" cy="472440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В центре Мекки находится главная и крупнейшая в мире Мечеть </a:t>
            </a:r>
            <a:r>
              <a:rPr lang="ru-RU" dirty="0" err="1" smtClean="0">
                <a:solidFill>
                  <a:schemeClr val="tx1"/>
                </a:solidFill>
              </a:rPr>
              <a:t>Аль-Харам</a:t>
            </a:r>
            <a:r>
              <a:rPr lang="ru-RU" dirty="0" smtClean="0">
                <a:solidFill>
                  <a:schemeClr val="tx1"/>
                </a:solidFill>
              </a:rPr>
              <a:t> (Заповедная, Великая) с главной святыней ислама Кааба.</a:t>
            </a:r>
            <a:endParaRPr lang="ru-RU" b="1" u="sng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5" name="Содержимое 4" descr="http://upload.wikimedia.org/wikipedia/commons/thumb/9/92/Al-Haram_mosque_-_Flickr_-_Al_Jazeera_English.jpg/220px-Al-Haram_mosque_-_Flickr_-_Al_Jazeera_English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0"/>
            <a:ext cx="4572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59952" cy="1295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Мекка является центром паломничества для мусульман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43400" y="1447800"/>
            <a:ext cx="4800600" cy="5257800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       Находиться </a:t>
            </a:r>
            <a:r>
              <a:rPr lang="ru-RU" sz="1600" dirty="0" smtClean="0">
                <a:solidFill>
                  <a:schemeClr val="tx1"/>
                </a:solidFill>
              </a:rPr>
              <a:t>в городе </a:t>
            </a:r>
            <a:r>
              <a:rPr lang="ru-RU" sz="1600" dirty="0" err="1" smtClean="0">
                <a:solidFill>
                  <a:schemeClr val="tx1"/>
                </a:solidFill>
              </a:rPr>
              <a:t>немусульманам</a:t>
            </a:r>
            <a:r>
              <a:rPr lang="ru-RU" sz="1600" dirty="0" smtClean="0">
                <a:solidFill>
                  <a:schemeClr val="tx1"/>
                </a:solidFill>
              </a:rPr>
              <a:t> строго запрещено законодательством Саудовской Аравии. Однако в истории были некоторые исключения. Первым известным </a:t>
            </a:r>
            <a:r>
              <a:rPr lang="ru-RU" sz="1600" dirty="0" err="1" smtClean="0">
                <a:solidFill>
                  <a:schemeClr val="tx1"/>
                </a:solidFill>
              </a:rPr>
              <a:t>немусульманином</a:t>
            </a:r>
            <a:r>
              <a:rPr lang="ru-RU" sz="1600" dirty="0" smtClean="0">
                <a:solidFill>
                  <a:schemeClr val="tx1"/>
                </a:solidFill>
              </a:rPr>
              <a:t>, посетившим Мекку, считается итальянский путешественник из </a:t>
            </a:r>
            <a:r>
              <a:rPr lang="ru-RU" sz="1600" u="sng" dirty="0" smtClean="0">
                <a:solidFill>
                  <a:schemeClr val="tx1"/>
                </a:solidFill>
              </a:rPr>
              <a:t>Болоньи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u="sng" dirty="0" err="1" smtClean="0">
                <a:solidFill>
                  <a:schemeClr val="tx1"/>
                </a:solidFill>
              </a:rPr>
              <a:t>Людовико</a:t>
            </a:r>
            <a:r>
              <a:rPr lang="ru-RU" sz="1600" u="sng" dirty="0" smtClean="0">
                <a:solidFill>
                  <a:schemeClr val="tx1"/>
                </a:solidFill>
              </a:rPr>
              <a:t> де </a:t>
            </a:r>
            <a:r>
              <a:rPr lang="ru-RU" sz="1600" u="sng" dirty="0" err="1" smtClean="0">
                <a:solidFill>
                  <a:schemeClr val="tx1"/>
                </a:solidFill>
              </a:rPr>
              <a:t>Вертема</a:t>
            </a:r>
            <a:r>
              <a:rPr lang="ru-RU" sz="1600" dirty="0" smtClean="0">
                <a:solidFill>
                  <a:schemeClr val="tx1"/>
                </a:solidFill>
              </a:rPr>
              <a:t>  (</a:t>
            </a:r>
            <a:r>
              <a:rPr lang="ru-RU" sz="1600" u="sng" dirty="0" err="1" smtClean="0">
                <a:solidFill>
                  <a:schemeClr val="tx1"/>
                </a:solidFill>
              </a:rPr>
              <a:t>итал</a:t>
            </a:r>
            <a:r>
              <a:rPr lang="ru-RU" sz="1600" u="sng" dirty="0" smtClean="0">
                <a:solidFill>
                  <a:schemeClr val="tx1"/>
                </a:solidFill>
              </a:rPr>
              <a:t>.</a:t>
            </a:r>
            <a:r>
              <a:rPr lang="ru-RU" sz="1600" dirty="0" smtClean="0">
                <a:solidFill>
                  <a:schemeClr val="tx1"/>
                </a:solidFill>
              </a:rPr>
              <a:t> </a:t>
            </a:r>
            <a:r>
              <a:rPr lang="it-IT" sz="1600" i="1" dirty="0" smtClean="0">
                <a:solidFill>
                  <a:schemeClr val="tx1"/>
                </a:solidFill>
              </a:rPr>
              <a:t>Ludovico de Verthema</a:t>
            </a:r>
            <a:r>
              <a:rPr lang="ru-RU" sz="1600" dirty="0" smtClean="0">
                <a:solidFill>
                  <a:schemeClr val="tx1"/>
                </a:solidFill>
              </a:rPr>
              <a:t>), побывавший в Мекке в </a:t>
            </a:r>
            <a:r>
              <a:rPr lang="ru-RU" sz="1600" u="sng" dirty="0" smtClean="0">
                <a:solidFill>
                  <a:schemeClr val="tx1"/>
                </a:solidFill>
              </a:rPr>
              <a:t>1503 году</a:t>
            </a:r>
            <a:r>
              <a:rPr lang="ru-RU" sz="1600" dirty="0" smtClean="0">
                <a:solidFill>
                  <a:schemeClr val="tx1"/>
                </a:solidFill>
              </a:rPr>
              <a:t>. Одним из самых знаменитых </a:t>
            </a:r>
            <a:r>
              <a:rPr lang="ru-RU" sz="1600" dirty="0" err="1" smtClean="0">
                <a:solidFill>
                  <a:schemeClr val="tx1"/>
                </a:solidFill>
              </a:rPr>
              <a:t>немусульман</a:t>
            </a:r>
            <a:r>
              <a:rPr lang="ru-RU" sz="1600" dirty="0" smtClean="0">
                <a:solidFill>
                  <a:schemeClr val="tx1"/>
                </a:solidFill>
              </a:rPr>
              <a:t>, посетивших Мекку, является сэр </a:t>
            </a:r>
            <a:r>
              <a:rPr lang="ru-RU" sz="1600" u="sng" dirty="0" smtClean="0">
                <a:solidFill>
                  <a:schemeClr val="tx1"/>
                </a:solidFill>
              </a:rPr>
              <a:t>Ричард </a:t>
            </a:r>
            <a:r>
              <a:rPr lang="ru-RU" sz="1600" u="sng" dirty="0" err="1" smtClean="0">
                <a:solidFill>
                  <a:schemeClr val="tx1"/>
                </a:solidFill>
              </a:rPr>
              <a:t>Фрэнсис</a:t>
            </a:r>
            <a:r>
              <a:rPr lang="ru-RU" sz="1600" u="sng" dirty="0" smtClean="0">
                <a:solidFill>
                  <a:schemeClr val="tx1"/>
                </a:solidFill>
              </a:rPr>
              <a:t> </a:t>
            </a:r>
            <a:r>
              <a:rPr lang="ru-RU" sz="1600" u="sng" dirty="0" err="1" smtClean="0">
                <a:solidFill>
                  <a:schemeClr val="tx1"/>
                </a:solidFill>
              </a:rPr>
              <a:t>Бёртон</a:t>
            </a:r>
            <a:r>
              <a:rPr lang="ru-RU" sz="1600" dirty="0" smtClean="0">
                <a:solidFill>
                  <a:schemeClr val="tx1"/>
                </a:solidFill>
              </a:rPr>
              <a:t>, совершивший хадж из Афганистана под вымышленным именем в середине XIX века. Также </a:t>
            </a:r>
            <a:r>
              <a:rPr lang="ru-RU" sz="1600" dirty="0" err="1" smtClean="0">
                <a:solidFill>
                  <a:schemeClr val="tx1"/>
                </a:solidFill>
              </a:rPr>
              <a:t>немусульманами</a:t>
            </a:r>
            <a:r>
              <a:rPr lang="ru-RU" sz="1600" dirty="0" smtClean="0">
                <a:solidFill>
                  <a:schemeClr val="tx1"/>
                </a:solidFill>
              </a:rPr>
              <a:t> (в основном) были французские спецназовцы, которые по просьбе правительства Саудовской Аравии в 1979-м году освобождали захваченную террористами мечеть с заложниками.</a:t>
            </a:r>
            <a:endParaRPr lang="ru-RU" sz="1600" b="1" u="sng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http://upload.wikimedia.org/wikipedia/commons/thumb/0/06/Christian_Bypass.jpg/220px-Christian_Bypass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2400" y="1447800"/>
            <a:ext cx="4114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0" y="43434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Дорожный знак, запрещающий въезд</a:t>
            </a:r>
          </a:p>
          <a:p>
            <a:pPr algn="ctr"/>
            <a:r>
              <a:rPr lang="ru-RU" dirty="0" smtClean="0"/>
              <a:t> в Мекку </a:t>
            </a:r>
            <a:r>
              <a:rPr lang="ru-RU" dirty="0" err="1" smtClean="0"/>
              <a:t>немусульманам</a:t>
            </a:r>
            <a:endParaRPr lang="ru-RU" b="1" u="sng" dirty="0" smtClean="0"/>
          </a:p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Башни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Абраж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аль-Баит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в Мекке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К </a:t>
            </a:r>
            <a:r>
              <a:rPr lang="ru-RU" dirty="0" smtClean="0">
                <a:solidFill>
                  <a:schemeClr val="tx1"/>
                </a:solidFill>
              </a:rPr>
              <a:t>2011 году в Мекке сооружён самый массивный в мире комплекс башен-небоскрёбов </a:t>
            </a:r>
            <a:r>
              <a:rPr lang="ru-RU" dirty="0" err="1" smtClean="0">
                <a:solidFill>
                  <a:schemeClr val="tx1"/>
                </a:solidFill>
              </a:rPr>
              <a:t>Абраж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аль-Баит</a:t>
            </a:r>
            <a:r>
              <a:rPr lang="ru-RU" dirty="0" smtClean="0">
                <a:solidFill>
                  <a:schemeClr val="tx1"/>
                </a:solidFill>
              </a:rPr>
              <a:t>, Королевская башня в котором является вторым по высоте зданием в мире и имеет самые большие и высотные в мире часы.</a:t>
            </a:r>
            <a:endParaRPr lang="ru-RU" b="1" u="sng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http://upload.wikimedia.org/wikipedia/commons/thumb/0/05/Abraaj_Albait_Towers%2C_Makkah.jpg/220px-Abraaj_Albait_Towers%2C_Makkah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2400" y="1371600"/>
            <a:ext cx="4267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3752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Медина — второй священный город ислама, после Мекки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город пророк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600" y="1676400"/>
            <a:ext cx="4541139" cy="34798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b="1" dirty="0" smtClean="0"/>
              <a:t>     </a:t>
            </a:r>
            <a:r>
              <a:rPr lang="ru-RU" b="1" dirty="0" err="1" smtClean="0">
                <a:solidFill>
                  <a:schemeClr val="tx1"/>
                </a:solidFill>
              </a:rPr>
              <a:t>Меди́на</a:t>
            </a:r>
            <a:r>
              <a:rPr lang="ru-RU" dirty="0" smtClean="0">
                <a:solidFill>
                  <a:schemeClr val="tx1"/>
                </a:solidFill>
              </a:rPr>
              <a:t> — город в районе </a:t>
            </a:r>
            <a:r>
              <a:rPr lang="ru-RU" dirty="0" err="1" smtClean="0">
                <a:solidFill>
                  <a:schemeClr val="tx1"/>
                </a:solidFill>
              </a:rPr>
              <a:t>Хиджаз</a:t>
            </a:r>
            <a:r>
              <a:rPr lang="ru-RU" dirty="0" smtClean="0">
                <a:solidFill>
                  <a:schemeClr val="tx1"/>
                </a:solidFill>
              </a:rPr>
              <a:t> в западной части Саудовской Аравии.</a:t>
            </a:r>
          </a:p>
          <a:p>
            <a:pPr algn="just"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tx1"/>
                </a:solidFill>
              </a:rPr>
              <a:t>Ранее Медина называлась </a:t>
            </a:r>
            <a:r>
              <a:rPr lang="ru-RU" i="1" dirty="0" err="1" smtClean="0">
                <a:solidFill>
                  <a:schemeClr val="tx1"/>
                </a:solidFill>
              </a:rPr>
              <a:t>Ясриб</a:t>
            </a:r>
            <a:r>
              <a:rPr lang="ru-RU" dirty="0" smtClean="0">
                <a:solidFill>
                  <a:schemeClr val="tx1"/>
                </a:solidFill>
              </a:rPr>
              <a:t>, но потом она стала называться </a:t>
            </a:r>
            <a:r>
              <a:rPr lang="ru-RU" dirty="0" err="1" smtClean="0">
                <a:solidFill>
                  <a:schemeClr val="tx1"/>
                </a:solidFill>
              </a:rPr>
              <a:t>Madīnat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an-Nabī</a:t>
            </a:r>
            <a:r>
              <a:rPr lang="ru-RU" dirty="0" smtClean="0">
                <a:solidFill>
                  <a:schemeClr val="tx1"/>
                </a:solidFill>
              </a:rPr>
              <a:t> (ﺍﻟﻨﺒﻲمدينة «город пророка») или </a:t>
            </a:r>
            <a:r>
              <a:rPr lang="ru-RU" i="1" dirty="0" err="1" smtClean="0">
                <a:solidFill>
                  <a:schemeClr val="tx1"/>
                </a:solidFill>
              </a:rPr>
              <a:t>al-Madīnah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al-Munawwarah</a:t>
            </a:r>
            <a:r>
              <a:rPr lang="ru-RU" dirty="0" smtClean="0">
                <a:solidFill>
                  <a:schemeClr val="tx1"/>
                </a:solidFill>
              </a:rPr>
              <a:t> («просвещённый город» или «блистательный город»), а краткая форма «Медина» означает просто «город».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88552" cy="1524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«Мечеть пророка 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Мухаммада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2209800"/>
            <a:ext cx="4343400" cy="396240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  Первая мечеть ислама также находится неподалёку от Медины и называется Мечеть </a:t>
            </a:r>
            <a:r>
              <a:rPr lang="ru-RU" dirty="0" err="1" smtClean="0">
                <a:solidFill>
                  <a:schemeClr val="tx1"/>
                </a:solidFill>
              </a:rPr>
              <a:t>Аль-Куба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http://upload.wikimedia.org/wikipedia/commons/thumb/1/18/Masjid_Nabawi._Medina%2C_Saudi_Arabia-2.jpg/310px-Masjid_Nabawi._Medina%2C_Saudi_Arabia-2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0"/>
            <a:ext cx="449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607552" cy="99364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Купол пророка или «зелёный купол»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Зелёный купол  купол Пророк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1752600"/>
            <a:ext cx="4191000" cy="426085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Религиозное значение Медины велико из-за присутствия в ней святыни пророка Мухаммеда у мечети пророка, известной как купол пророка или «зелёный купол», построенного рядом с домом пророка </a:t>
            </a:r>
            <a:r>
              <a:rPr lang="ru-RU" dirty="0" err="1" smtClean="0">
                <a:solidFill>
                  <a:schemeClr val="tx1"/>
                </a:solidFill>
              </a:rPr>
              <a:t>Мухаммада</a:t>
            </a:r>
            <a:r>
              <a:rPr lang="ru-RU" dirty="0" smtClean="0">
                <a:solidFill>
                  <a:schemeClr val="tx1"/>
                </a:solidFill>
              </a:rPr>
              <a:t> .  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Могила Пророка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могила Пророка Мухаммед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400" y="1524000"/>
            <a:ext cx="4940300" cy="370522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05000"/>
            <a:ext cx="4114800" cy="251460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 smtClean="0">
                <a:solidFill>
                  <a:schemeClr val="tx1"/>
                </a:solidFill>
              </a:rPr>
              <a:t>Медине скончался пророк </a:t>
            </a:r>
            <a:r>
              <a:rPr lang="ru-RU" dirty="0" err="1" smtClean="0">
                <a:solidFill>
                  <a:schemeClr val="tx1"/>
                </a:solidFill>
              </a:rPr>
              <a:t>Мухаммад</a:t>
            </a:r>
            <a:r>
              <a:rPr lang="ru-RU" dirty="0" smtClean="0">
                <a:solidFill>
                  <a:schemeClr val="tx1"/>
                </a:solidFill>
              </a:rPr>
              <a:t> в 632г.</a:t>
            </a:r>
            <a:endParaRPr lang="ru-RU" b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</TotalTime>
  <Words>424</Words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 Мекка и Медина –  два  священных города  ислама</vt:lpstr>
      <vt:lpstr>Слайд 2</vt:lpstr>
      <vt:lpstr>Мечеть Масджид аль-Харам и Мекка в XX веке</vt:lpstr>
      <vt:lpstr> Мекка является центром паломничества для мусульман</vt:lpstr>
      <vt:lpstr>Башни Абраж аль-Баит в Мекке </vt:lpstr>
      <vt:lpstr>Медина — второй священный город ислама, после Мекки </vt:lpstr>
      <vt:lpstr>«Мечеть пророка  Мухаммада» </vt:lpstr>
      <vt:lpstr>Купол пророка или «зелёный купол»</vt:lpstr>
      <vt:lpstr> Могила Пророка </vt:lpstr>
      <vt:lpstr>Источники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Мекка и Медина –  два  священных города  ислама</dc:title>
  <cp:lastModifiedBy>1</cp:lastModifiedBy>
  <cp:revision>11</cp:revision>
  <dcterms:modified xsi:type="dcterms:W3CDTF">2012-07-14T18:17:35Z</dcterms:modified>
</cp:coreProperties>
</file>