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4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pli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spli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spli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split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ru.wikipedia.org/wiki/%D0%A4%D0%B0%D0%B9%D0%BB:Hubert_Sattler_Mekka_1897.jpg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CC%E5%E4%E8%ED%E0" TargetMode="External"/><Relationship Id="rId2" Type="http://schemas.openxmlformats.org/officeDocument/2006/relationships/hyperlink" Target="http://ru.wikipedia.org/wiki/%CC%E5%EA%EA%E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yandex.ru/yandsearch?text=%D0%BA%D1%83%D0%BF%D0%BE%D0%BB%20%D0%BF%D1%80%D0%BE%D1%80%D0%BE%D0%BA%D0%B0%20%D0%9C%D1%83%D1%85%D0%B0%D0%BC%D0%BC%D0%B5%D0%B4%D0%B0&amp;img_url=dc364.4shared.com/img/Skizeofx/s7/___________________________Isl.jpg&amp;pos=1&amp;rpt=simage" TargetMode="External"/><Relationship Id="rId5" Type="http://schemas.openxmlformats.org/officeDocument/2006/relationships/hyperlink" Target="http://images.yandex.ru/yandsearch?text=%D0%BC%D0%BE%D0%B3%D0%B8%D0%BB%D0%B0%20%D0%BF%D1%80%D0%BE%D1%80%D0%BE%D0%BA%D0%B0%20%D0%9C%D1%83%D1%85%D0%B0%D0%BC%D0%BC%D0%B5%D0%B4%D0%B0&amp;img_url=lnmf.free.fr/images/tombe-du-Prophete-SAW.jpg&amp;pos=0&amp;rpt=simage" TargetMode="External"/><Relationship Id="rId4" Type="http://schemas.openxmlformats.org/officeDocument/2006/relationships/hyperlink" Target="http://images.yandex.ru/yandsearch?text=%D0%B3%D0%BE%D1%80%D0%BE%D0%B4%20%D0%9C%D0%B5%D0%B4%D0%B8%D0%BD%D0%B0&amp;img_url=deenislam.co.uk/gallery/artefacts/medina.JPG&amp;pos=0&amp;rpt=simage&amp;lr=194&amp;noreask=1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ru.wikipedia.org/wiki/%D0%A4%D0%B0%D0%B9%D0%BB:Mecca_from_Jabal_Nur.JPG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ru.wikipedia.org/wiki/%D0%A4%D0%B0%D0%B9%D0%BB:Al-Haram_mosque_-_Flickr_-_Al_Jazeera_English.jpg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ru.wikipedia.org/wiki/%D0%A4%D0%B0%D0%B9%D0%BB:Christian_Bypass.jpg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ru.wikipedia.org/wiki/%D0%A4%D0%B0%D0%B9%D0%BB:Abraaj_Albait_Towers,_Makkah.jpg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ru.wikipedia.org/wiki/%D0%A4%D0%B0%D0%B9%D0%BB:Masjid_Nabawi._Medina,_Saudi_Arabia-2.jpg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52400"/>
            <a:ext cx="8686800" cy="3505200"/>
          </a:xfrm>
          <a:prstGeom prst="wedgeEllipseCallout">
            <a:avLst>
              <a:gd name="adj1" fmla="val -2638"/>
              <a:gd name="adj2" fmla="val 63245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prstTxWarp prst="textPlain">
              <a:avLst/>
            </a:prstTxWarp>
            <a:normAutofit fontScale="90000"/>
          </a:bodyPr>
          <a:lstStyle/>
          <a:p>
            <a:pPr algn="ctr"/>
            <a:r>
              <a:rPr lang="ru-RU" cap="none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ru-RU" cap="none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</a:rPr>
            </a:br>
            <a:r>
              <a:rPr lang="ru-RU" cap="none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</a:rPr>
              <a:t>Мекка и Медина –</a:t>
            </a:r>
            <a:br>
              <a:rPr lang="ru-RU" cap="none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</a:rPr>
            </a:br>
            <a:r>
              <a:rPr lang="ru-RU" cap="none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</a:rPr>
              <a:t> два</a:t>
            </a:r>
            <a:br>
              <a:rPr lang="ru-RU" cap="none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</a:rPr>
            </a:br>
            <a:r>
              <a:rPr lang="ru-RU" cap="none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</a:rPr>
              <a:t> священных города</a:t>
            </a:r>
            <a:br>
              <a:rPr lang="ru-RU" cap="none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</a:rPr>
            </a:br>
            <a:r>
              <a:rPr lang="ru-RU" cap="none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</a:rPr>
              <a:t> ислама</a:t>
            </a:r>
            <a:endParaRPr lang="ru-RU" cap="none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" y="5867400"/>
            <a:ext cx="8763000" cy="990600"/>
          </a:xfrm>
        </p:spPr>
        <p:txBody>
          <a:bodyPr>
            <a:normAutofit fontScale="47500" lnSpcReduction="20000"/>
          </a:bodyPr>
          <a:lstStyle/>
          <a:p>
            <a:pPr algn="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Работу выполнила:</a:t>
            </a:r>
          </a:p>
          <a:p>
            <a:pPr algn="r"/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Егина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 Ольга  Владимировна</a:t>
            </a:r>
          </a:p>
          <a:p>
            <a:pPr algn="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Учитель  начальных классов</a:t>
            </a:r>
          </a:p>
          <a:p>
            <a:pPr algn="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МОУ «СОШ с.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Кутьино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Новобурасского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района </a:t>
            </a:r>
          </a:p>
          <a:p>
            <a:pPr algn="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Саратовской области»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Рисунок 3" descr="http://upload.wikimedia.org/wikipedia/commons/thumb/8/8d/Hubert_Sattler_Mekka_1897.jpg/220px-Hubert_Sattler_Mekka_1897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657600"/>
            <a:ext cx="27432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Медина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1600" y="3810000"/>
            <a:ext cx="3343275" cy="2057400"/>
          </a:xfrm>
          <a:prstGeom prst="rect">
            <a:avLst/>
          </a:prstGeom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Источники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1900" b="1" u="sng" dirty="0" smtClean="0">
                <a:solidFill>
                  <a:srgbClr val="002060"/>
                </a:solidFill>
                <a:hlinkClick r:id="rId2"/>
              </a:rPr>
              <a:t>http://ru.wikipedia.org/wiki/%CC%E5%EA%EA%E0</a:t>
            </a:r>
            <a:r>
              <a:rPr lang="ru-RU" sz="1900" b="1" u="sng" dirty="0" smtClean="0">
                <a:solidFill>
                  <a:srgbClr val="002060"/>
                </a:solidFill>
              </a:rPr>
              <a:t>    - </a:t>
            </a:r>
            <a:r>
              <a:rPr lang="ru-RU" sz="1900" dirty="0" err="1" smtClean="0">
                <a:solidFill>
                  <a:srgbClr val="002060"/>
                </a:solidFill>
              </a:rPr>
              <a:t>Википедия-Мекка</a:t>
            </a:r>
            <a:endParaRPr lang="ru-RU" sz="1900" dirty="0" smtClean="0">
              <a:solidFill>
                <a:srgbClr val="002060"/>
              </a:solidFill>
            </a:endParaRPr>
          </a:p>
          <a:p>
            <a:r>
              <a:rPr lang="ru-RU" sz="1900" i="1" u="sng" dirty="0" smtClean="0">
                <a:solidFill>
                  <a:srgbClr val="002060"/>
                </a:solidFill>
                <a:hlinkClick r:id="rId3"/>
              </a:rPr>
              <a:t>http://ru.wikipedia.org/wiki/%CC%E5%E4%E8%ED%E0</a:t>
            </a:r>
            <a:r>
              <a:rPr lang="ru-RU" sz="1900" i="1" u="sng" dirty="0" smtClean="0">
                <a:solidFill>
                  <a:srgbClr val="002060"/>
                </a:solidFill>
              </a:rPr>
              <a:t> </a:t>
            </a:r>
            <a:r>
              <a:rPr lang="ru-RU" sz="1900" b="1" u="sng" dirty="0" smtClean="0">
                <a:solidFill>
                  <a:srgbClr val="002060"/>
                </a:solidFill>
              </a:rPr>
              <a:t>- </a:t>
            </a:r>
            <a:r>
              <a:rPr lang="ru-RU" sz="1900" dirty="0" err="1" smtClean="0">
                <a:solidFill>
                  <a:srgbClr val="002060"/>
                </a:solidFill>
              </a:rPr>
              <a:t>Википедия-Медина</a:t>
            </a:r>
            <a:endParaRPr lang="ru-RU" sz="1900" i="1" dirty="0" smtClean="0">
              <a:solidFill>
                <a:srgbClr val="002060"/>
              </a:solidFill>
            </a:endParaRPr>
          </a:p>
          <a:p>
            <a:endParaRPr lang="ru-RU" sz="1900" b="1" u="sng" dirty="0" smtClean="0">
              <a:solidFill>
                <a:srgbClr val="002060"/>
              </a:solidFill>
            </a:endParaRPr>
          </a:p>
          <a:p>
            <a:r>
              <a:rPr lang="ru-RU" sz="1900" b="1" u="sng" dirty="0" smtClean="0">
                <a:solidFill>
                  <a:srgbClr val="002060"/>
                </a:solidFill>
                <a:hlinkClick r:id="rId4"/>
              </a:rPr>
              <a:t>http://images.yandex.ru/yandsearch?text=%D0%B3%D0%BE%D1%80%D0%BE%D0%B4%20%D0%9C%D0%B5%D0%B4%D0%B8%D0%BD%D0%B0&amp;img_url=deenislam.co.uk%2Fgallery%2Fartefacts%2Fmedina.JPG&amp;pos=0&amp;rpt=simage&amp;lr=194&amp;noreask=1</a:t>
            </a:r>
            <a:r>
              <a:rPr lang="ru-RU" sz="1900" b="1" u="sng" dirty="0" smtClean="0">
                <a:solidFill>
                  <a:srgbClr val="002060"/>
                </a:solidFill>
              </a:rPr>
              <a:t> – </a:t>
            </a:r>
            <a:r>
              <a:rPr lang="ru-RU" sz="1900" dirty="0" smtClean="0">
                <a:solidFill>
                  <a:srgbClr val="002060"/>
                </a:solidFill>
              </a:rPr>
              <a:t>Медина </a:t>
            </a:r>
          </a:p>
          <a:p>
            <a:r>
              <a:rPr lang="en-US" b="1" u="sng" dirty="0" smtClean="0">
                <a:solidFill>
                  <a:srgbClr val="002060"/>
                </a:solidFill>
                <a:hlinkClick r:id="rId5"/>
              </a:rPr>
              <a:t>http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://</a:t>
            </a:r>
            <a:r>
              <a:rPr lang="en-US" b="1" u="sng" dirty="0" smtClean="0">
                <a:solidFill>
                  <a:srgbClr val="002060"/>
                </a:solidFill>
                <a:hlinkClick r:id="rId5"/>
              </a:rPr>
              <a:t>images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.</a:t>
            </a:r>
            <a:r>
              <a:rPr lang="en-US" b="1" u="sng" dirty="0" err="1" smtClean="0">
                <a:solidFill>
                  <a:srgbClr val="002060"/>
                </a:solidFill>
                <a:hlinkClick r:id="rId5"/>
              </a:rPr>
              <a:t>yandex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.</a:t>
            </a:r>
            <a:r>
              <a:rPr lang="en-US" b="1" u="sng" dirty="0" err="1" smtClean="0">
                <a:solidFill>
                  <a:srgbClr val="002060"/>
                </a:solidFill>
                <a:hlinkClick r:id="rId5"/>
              </a:rPr>
              <a:t>ru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/</a:t>
            </a:r>
            <a:r>
              <a:rPr lang="en-US" b="1" u="sng" dirty="0" err="1" smtClean="0">
                <a:solidFill>
                  <a:srgbClr val="002060"/>
                </a:solidFill>
                <a:hlinkClick r:id="rId5"/>
              </a:rPr>
              <a:t>yandsearch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?</a:t>
            </a:r>
            <a:r>
              <a:rPr lang="en-US" b="1" u="sng" dirty="0" smtClean="0">
                <a:solidFill>
                  <a:srgbClr val="002060"/>
                </a:solidFill>
                <a:hlinkClick r:id="rId5"/>
              </a:rPr>
              <a:t>text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=%</a:t>
            </a:r>
            <a:r>
              <a:rPr lang="en-US" b="1" u="sng" dirty="0" smtClean="0">
                <a:solidFill>
                  <a:srgbClr val="002060"/>
                </a:solidFill>
                <a:hlinkClick r:id="rId5"/>
              </a:rPr>
              <a:t>D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0%</a:t>
            </a:r>
            <a:r>
              <a:rPr lang="en-US" b="1" u="sng" dirty="0" smtClean="0">
                <a:solidFill>
                  <a:srgbClr val="002060"/>
                </a:solidFill>
                <a:hlinkClick r:id="rId5"/>
              </a:rPr>
              <a:t>BC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%</a:t>
            </a:r>
            <a:r>
              <a:rPr lang="en-US" b="1" u="sng" dirty="0" smtClean="0">
                <a:solidFill>
                  <a:srgbClr val="002060"/>
                </a:solidFill>
                <a:hlinkClick r:id="rId5"/>
              </a:rPr>
              <a:t>D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0%</a:t>
            </a:r>
            <a:r>
              <a:rPr lang="en-US" b="1" u="sng" dirty="0" smtClean="0">
                <a:solidFill>
                  <a:srgbClr val="002060"/>
                </a:solidFill>
                <a:hlinkClick r:id="rId5"/>
              </a:rPr>
              <a:t>BE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%</a:t>
            </a:r>
            <a:r>
              <a:rPr lang="en-US" b="1" u="sng" dirty="0" smtClean="0">
                <a:solidFill>
                  <a:srgbClr val="002060"/>
                </a:solidFill>
                <a:hlinkClick r:id="rId5"/>
              </a:rPr>
              <a:t>D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0%</a:t>
            </a:r>
            <a:r>
              <a:rPr lang="en-US" b="1" u="sng" dirty="0" smtClean="0">
                <a:solidFill>
                  <a:srgbClr val="002060"/>
                </a:solidFill>
                <a:hlinkClick r:id="rId5"/>
              </a:rPr>
              <a:t>B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3%</a:t>
            </a:r>
            <a:r>
              <a:rPr lang="en-US" b="1" u="sng" dirty="0" smtClean="0">
                <a:solidFill>
                  <a:srgbClr val="002060"/>
                </a:solidFill>
                <a:hlinkClick r:id="rId5"/>
              </a:rPr>
              <a:t>D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0%</a:t>
            </a:r>
            <a:r>
              <a:rPr lang="en-US" b="1" u="sng" dirty="0" smtClean="0">
                <a:solidFill>
                  <a:srgbClr val="002060"/>
                </a:solidFill>
                <a:hlinkClick r:id="rId5"/>
              </a:rPr>
              <a:t>B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8%</a:t>
            </a:r>
            <a:r>
              <a:rPr lang="en-US" b="1" u="sng" dirty="0" smtClean="0">
                <a:solidFill>
                  <a:srgbClr val="002060"/>
                </a:solidFill>
                <a:hlinkClick r:id="rId5"/>
              </a:rPr>
              <a:t>D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0%</a:t>
            </a:r>
            <a:r>
              <a:rPr lang="en-US" b="1" u="sng" dirty="0" smtClean="0">
                <a:solidFill>
                  <a:srgbClr val="002060"/>
                </a:solidFill>
                <a:hlinkClick r:id="rId5"/>
              </a:rPr>
              <a:t>BB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%</a:t>
            </a:r>
            <a:r>
              <a:rPr lang="en-US" b="1" u="sng" dirty="0" smtClean="0">
                <a:solidFill>
                  <a:srgbClr val="002060"/>
                </a:solidFill>
                <a:hlinkClick r:id="rId5"/>
              </a:rPr>
              <a:t>D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0%</a:t>
            </a:r>
            <a:r>
              <a:rPr lang="en-US" b="1" u="sng" dirty="0" smtClean="0">
                <a:solidFill>
                  <a:srgbClr val="002060"/>
                </a:solidFill>
                <a:hlinkClick r:id="rId5"/>
              </a:rPr>
              <a:t>B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0%20%</a:t>
            </a:r>
            <a:r>
              <a:rPr lang="en-US" b="1" u="sng" dirty="0" smtClean="0">
                <a:solidFill>
                  <a:srgbClr val="002060"/>
                </a:solidFill>
                <a:hlinkClick r:id="rId5"/>
              </a:rPr>
              <a:t>D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0%</a:t>
            </a:r>
            <a:r>
              <a:rPr lang="en-US" b="1" u="sng" dirty="0" smtClean="0">
                <a:solidFill>
                  <a:srgbClr val="002060"/>
                </a:solidFill>
                <a:hlinkClick r:id="rId5"/>
              </a:rPr>
              <a:t>BF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%</a:t>
            </a:r>
            <a:r>
              <a:rPr lang="en-US" b="1" u="sng" dirty="0" smtClean="0">
                <a:solidFill>
                  <a:srgbClr val="002060"/>
                </a:solidFill>
                <a:hlinkClick r:id="rId5"/>
              </a:rPr>
              <a:t>D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1%80%</a:t>
            </a:r>
            <a:r>
              <a:rPr lang="en-US" b="1" u="sng" dirty="0" smtClean="0">
                <a:solidFill>
                  <a:srgbClr val="002060"/>
                </a:solidFill>
                <a:hlinkClick r:id="rId5"/>
              </a:rPr>
              <a:t>D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0%</a:t>
            </a:r>
            <a:r>
              <a:rPr lang="en-US" b="1" u="sng" dirty="0" smtClean="0">
                <a:solidFill>
                  <a:srgbClr val="002060"/>
                </a:solidFill>
                <a:hlinkClick r:id="rId5"/>
              </a:rPr>
              <a:t>BE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%</a:t>
            </a:r>
            <a:r>
              <a:rPr lang="en-US" b="1" u="sng" dirty="0" smtClean="0">
                <a:solidFill>
                  <a:srgbClr val="002060"/>
                </a:solidFill>
                <a:hlinkClick r:id="rId5"/>
              </a:rPr>
              <a:t>D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1%80%</a:t>
            </a:r>
            <a:r>
              <a:rPr lang="en-US" b="1" u="sng" dirty="0" smtClean="0">
                <a:solidFill>
                  <a:srgbClr val="002060"/>
                </a:solidFill>
                <a:hlinkClick r:id="rId5"/>
              </a:rPr>
              <a:t>D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0%</a:t>
            </a:r>
            <a:r>
              <a:rPr lang="en-US" b="1" u="sng" dirty="0" smtClean="0">
                <a:solidFill>
                  <a:srgbClr val="002060"/>
                </a:solidFill>
                <a:hlinkClick r:id="rId5"/>
              </a:rPr>
              <a:t>BE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%</a:t>
            </a:r>
            <a:r>
              <a:rPr lang="en-US" b="1" u="sng" dirty="0" smtClean="0">
                <a:solidFill>
                  <a:srgbClr val="002060"/>
                </a:solidFill>
                <a:hlinkClick r:id="rId5"/>
              </a:rPr>
              <a:t>D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0%</a:t>
            </a:r>
            <a:r>
              <a:rPr lang="en-US" b="1" u="sng" dirty="0" smtClean="0">
                <a:solidFill>
                  <a:srgbClr val="002060"/>
                </a:solidFill>
                <a:hlinkClick r:id="rId5"/>
              </a:rPr>
              <a:t>BA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%</a:t>
            </a:r>
            <a:r>
              <a:rPr lang="en-US" b="1" u="sng" dirty="0" smtClean="0">
                <a:solidFill>
                  <a:srgbClr val="002060"/>
                </a:solidFill>
                <a:hlinkClick r:id="rId5"/>
              </a:rPr>
              <a:t>D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0%</a:t>
            </a:r>
            <a:r>
              <a:rPr lang="en-US" b="1" u="sng" dirty="0" smtClean="0">
                <a:solidFill>
                  <a:srgbClr val="002060"/>
                </a:solidFill>
                <a:hlinkClick r:id="rId5"/>
              </a:rPr>
              <a:t>B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0%20%</a:t>
            </a:r>
            <a:r>
              <a:rPr lang="en-US" b="1" u="sng" dirty="0" smtClean="0">
                <a:solidFill>
                  <a:srgbClr val="002060"/>
                </a:solidFill>
                <a:hlinkClick r:id="rId5"/>
              </a:rPr>
              <a:t>D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0%9</a:t>
            </a:r>
            <a:r>
              <a:rPr lang="en-US" b="1" u="sng" dirty="0" smtClean="0">
                <a:solidFill>
                  <a:srgbClr val="002060"/>
                </a:solidFill>
                <a:hlinkClick r:id="rId5"/>
              </a:rPr>
              <a:t>C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%</a:t>
            </a:r>
            <a:r>
              <a:rPr lang="en-US" b="1" u="sng" dirty="0" smtClean="0">
                <a:solidFill>
                  <a:srgbClr val="002060"/>
                </a:solidFill>
                <a:hlinkClick r:id="rId5"/>
              </a:rPr>
              <a:t>D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1%83%</a:t>
            </a:r>
            <a:r>
              <a:rPr lang="en-US" b="1" u="sng" dirty="0" smtClean="0">
                <a:solidFill>
                  <a:srgbClr val="002060"/>
                </a:solidFill>
                <a:hlinkClick r:id="rId5"/>
              </a:rPr>
              <a:t>D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1%85%</a:t>
            </a:r>
            <a:r>
              <a:rPr lang="en-US" b="1" u="sng" dirty="0" smtClean="0">
                <a:solidFill>
                  <a:srgbClr val="002060"/>
                </a:solidFill>
                <a:hlinkClick r:id="rId5"/>
              </a:rPr>
              <a:t>D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0%</a:t>
            </a:r>
            <a:r>
              <a:rPr lang="en-US" b="1" u="sng" dirty="0" smtClean="0">
                <a:solidFill>
                  <a:srgbClr val="002060"/>
                </a:solidFill>
                <a:hlinkClick r:id="rId5"/>
              </a:rPr>
              <a:t>B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0%</a:t>
            </a:r>
            <a:r>
              <a:rPr lang="en-US" b="1" u="sng" dirty="0" smtClean="0">
                <a:solidFill>
                  <a:srgbClr val="002060"/>
                </a:solidFill>
                <a:hlinkClick r:id="rId5"/>
              </a:rPr>
              <a:t>D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0%</a:t>
            </a:r>
            <a:r>
              <a:rPr lang="en-US" b="1" u="sng" dirty="0" smtClean="0">
                <a:solidFill>
                  <a:srgbClr val="002060"/>
                </a:solidFill>
                <a:hlinkClick r:id="rId5"/>
              </a:rPr>
              <a:t>BC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%</a:t>
            </a:r>
            <a:r>
              <a:rPr lang="en-US" b="1" u="sng" dirty="0" smtClean="0">
                <a:solidFill>
                  <a:srgbClr val="002060"/>
                </a:solidFill>
                <a:hlinkClick r:id="rId5"/>
              </a:rPr>
              <a:t>D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0%</a:t>
            </a:r>
            <a:r>
              <a:rPr lang="en-US" b="1" u="sng" dirty="0" smtClean="0">
                <a:solidFill>
                  <a:srgbClr val="002060"/>
                </a:solidFill>
                <a:hlinkClick r:id="rId5"/>
              </a:rPr>
              <a:t>BC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%</a:t>
            </a:r>
            <a:r>
              <a:rPr lang="en-US" b="1" u="sng" dirty="0" smtClean="0">
                <a:solidFill>
                  <a:srgbClr val="002060"/>
                </a:solidFill>
                <a:hlinkClick r:id="rId5"/>
              </a:rPr>
              <a:t>D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0%</a:t>
            </a:r>
            <a:r>
              <a:rPr lang="en-US" b="1" u="sng" dirty="0" smtClean="0">
                <a:solidFill>
                  <a:srgbClr val="002060"/>
                </a:solidFill>
                <a:hlinkClick r:id="rId5"/>
              </a:rPr>
              <a:t>B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5%</a:t>
            </a:r>
            <a:r>
              <a:rPr lang="en-US" b="1" u="sng" dirty="0" smtClean="0">
                <a:solidFill>
                  <a:srgbClr val="002060"/>
                </a:solidFill>
                <a:hlinkClick r:id="rId5"/>
              </a:rPr>
              <a:t>D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0%</a:t>
            </a:r>
            <a:r>
              <a:rPr lang="en-US" b="1" u="sng" dirty="0" smtClean="0">
                <a:solidFill>
                  <a:srgbClr val="002060"/>
                </a:solidFill>
                <a:hlinkClick r:id="rId5"/>
              </a:rPr>
              <a:t>B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4%</a:t>
            </a:r>
            <a:r>
              <a:rPr lang="en-US" b="1" u="sng" dirty="0" smtClean="0">
                <a:solidFill>
                  <a:srgbClr val="002060"/>
                </a:solidFill>
                <a:hlinkClick r:id="rId5"/>
              </a:rPr>
              <a:t>D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0%</a:t>
            </a:r>
            <a:r>
              <a:rPr lang="en-US" b="1" u="sng" dirty="0" smtClean="0">
                <a:solidFill>
                  <a:srgbClr val="002060"/>
                </a:solidFill>
                <a:hlinkClick r:id="rId5"/>
              </a:rPr>
              <a:t>B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0&amp;</a:t>
            </a:r>
            <a:r>
              <a:rPr lang="en-US" b="1" u="sng" dirty="0" err="1" smtClean="0">
                <a:solidFill>
                  <a:srgbClr val="002060"/>
                </a:solidFill>
                <a:hlinkClick r:id="rId5"/>
              </a:rPr>
              <a:t>img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_</a:t>
            </a:r>
            <a:r>
              <a:rPr lang="en-US" b="1" u="sng" dirty="0" err="1" smtClean="0">
                <a:solidFill>
                  <a:srgbClr val="002060"/>
                </a:solidFill>
                <a:hlinkClick r:id="rId5"/>
              </a:rPr>
              <a:t>url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=</a:t>
            </a:r>
            <a:r>
              <a:rPr lang="en-US" b="1" u="sng" dirty="0" err="1" smtClean="0">
                <a:solidFill>
                  <a:srgbClr val="002060"/>
                </a:solidFill>
                <a:hlinkClick r:id="rId5"/>
              </a:rPr>
              <a:t>lnmf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.</a:t>
            </a:r>
            <a:r>
              <a:rPr lang="en-US" b="1" u="sng" dirty="0" smtClean="0">
                <a:solidFill>
                  <a:srgbClr val="002060"/>
                </a:solidFill>
                <a:hlinkClick r:id="rId5"/>
              </a:rPr>
              <a:t>free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.</a:t>
            </a:r>
            <a:r>
              <a:rPr lang="en-US" b="1" u="sng" dirty="0" err="1" smtClean="0">
                <a:solidFill>
                  <a:srgbClr val="002060"/>
                </a:solidFill>
                <a:hlinkClick r:id="rId5"/>
              </a:rPr>
              <a:t>fr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%2</a:t>
            </a:r>
            <a:r>
              <a:rPr lang="en-US" b="1" u="sng" dirty="0" err="1" smtClean="0">
                <a:solidFill>
                  <a:srgbClr val="002060"/>
                </a:solidFill>
                <a:hlinkClick r:id="rId5"/>
              </a:rPr>
              <a:t>Fimages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%2</a:t>
            </a:r>
            <a:r>
              <a:rPr lang="en-US" b="1" u="sng" dirty="0" err="1" smtClean="0">
                <a:solidFill>
                  <a:srgbClr val="002060"/>
                </a:solidFill>
                <a:hlinkClick r:id="rId5"/>
              </a:rPr>
              <a:t>Ftombe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-</a:t>
            </a:r>
            <a:r>
              <a:rPr lang="en-US" b="1" u="sng" dirty="0" smtClean="0">
                <a:solidFill>
                  <a:srgbClr val="002060"/>
                </a:solidFill>
                <a:hlinkClick r:id="rId5"/>
              </a:rPr>
              <a:t>du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-</a:t>
            </a:r>
            <a:r>
              <a:rPr lang="en-US" b="1" u="sng" dirty="0" err="1" smtClean="0">
                <a:solidFill>
                  <a:srgbClr val="002060"/>
                </a:solidFill>
                <a:hlinkClick r:id="rId5"/>
              </a:rPr>
              <a:t>Prophete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-</a:t>
            </a:r>
            <a:r>
              <a:rPr lang="en-US" b="1" u="sng" dirty="0" smtClean="0">
                <a:solidFill>
                  <a:srgbClr val="002060"/>
                </a:solidFill>
                <a:hlinkClick r:id="rId5"/>
              </a:rPr>
              <a:t>SAW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.</a:t>
            </a:r>
            <a:r>
              <a:rPr lang="en-US" b="1" u="sng" dirty="0" smtClean="0">
                <a:solidFill>
                  <a:srgbClr val="002060"/>
                </a:solidFill>
                <a:hlinkClick r:id="rId5"/>
              </a:rPr>
              <a:t>jpg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&amp;</a:t>
            </a:r>
            <a:r>
              <a:rPr lang="en-US" b="1" u="sng" dirty="0" smtClean="0">
                <a:solidFill>
                  <a:srgbClr val="002060"/>
                </a:solidFill>
                <a:hlinkClick r:id="rId5"/>
              </a:rPr>
              <a:t>pos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=0&amp;</a:t>
            </a:r>
            <a:r>
              <a:rPr lang="en-US" b="1" u="sng" dirty="0" smtClean="0">
                <a:solidFill>
                  <a:srgbClr val="002060"/>
                </a:solidFill>
                <a:hlinkClick r:id="rId5"/>
              </a:rPr>
              <a:t>rpt</a:t>
            </a:r>
            <a:r>
              <a:rPr lang="ru-RU" b="1" u="sng" dirty="0" smtClean="0">
                <a:solidFill>
                  <a:srgbClr val="002060"/>
                </a:solidFill>
                <a:hlinkClick r:id="rId5"/>
              </a:rPr>
              <a:t>=</a:t>
            </a:r>
            <a:r>
              <a:rPr lang="en-US" b="1" u="sng" dirty="0" err="1" smtClean="0">
                <a:solidFill>
                  <a:srgbClr val="002060"/>
                </a:solidFill>
                <a:hlinkClick r:id="rId5"/>
              </a:rPr>
              <a:t>simage</a:t>
            </a:r>
            <a:r>
              <a:rPr lang="ru-RU" b="1" u="sng" dirty="0" smtClean="0">
                <a:solidFill>
                  <a:srgbClr val="002060"/>
                </a:solidFill>
              </a:rPr>
              <a:t>  </a:t>
            </a:r>
            <a:r>
              <a:rPr lang="ru-RU" sz="2300" b="1" u="sng" dirty="0" smtClean="0">
                <a:solidFill>
                  <a:srgbClr val="002060"/>
                </a:solidFill>
              </a:rPr>
              <a:t>-</a:t>
            </a:r>
            <a:r>
              <a:rPr lang="ru-RU" sz="2300" dirty="0" smtClean="0">
                <a:solidFill>
                  <a:srgbClr val="002060"/>
                </a:solidFill>
              </a:rPr>
              <a:t>могила Пророка Мухаммеда</a:t>
            </a:r>
          </a:p>
          <a:p>
            <a:r>
              <a:rPr lang="ru-RU" sz="2300" b="1" dirty="0" smtClean="0">
                <a:solidFill>
                  <a:srgbClr val="002060"/>
                </a:solidFill>
              </a:rPr>
              <a:t> </a:t>
            </a:r>
            <a:r>
              <a:rPr lang="ru-RU" sz="2000" u="sng" dirty="0" smtClean="0">
                <a:hlinkClick r:id="rId6"/>
              </a:rPr>
              <a:t>http://images.yandex.ru/yandsearch?text=%D0%BA%D1%83%D0%BF%D0%BE%D0%BB%20%D0%BF%D1%80%D0%BE%D1%80%D0%BE%D0%BA%D0%B0%20%D0%9C%D1%83%D1%85%D0%B0%D0%BC%D0%BC%D0%B5%D0%B4%D0%B0&amp;img_url=dc364.4shared.com%2Fimg%2FSkizeofx%2Fs7%2F___________________________Isl.jpg&amp;pos=1&amp;rpt=simage</a:t>
            </a:r>
            <a:r>
              <a:rPr lang="ru-RU" sz="2000" dirty="0" smtClean="0"/>
              <a:t>  -</a:t>
            </a:r>
            <a:r>
              <a:rPr lang="ru-RU" sz="2000" dirty="0" smtClean="0">
                <a:solidFill>
                  <a:srgbClr val="002060"/>
                </a:solidFill>
              </a:rPr>
              <a:t>зелёный купол (</a:t>
            </a:r>
            <a:r>
              <a:rPr lang="ru-RU" sz="2000" dirty="0" err="1" smtClean="0">
                <a:solidFill>
                  <a:srgbClr val="002060"/>
                </a:solidFill>
              </a:rPr>
              <a:t>купол</a:t>
            </a:r>
            <a:r>
              <a:rPr lang="ru-RU" sz="2000" dirty="0" smtClean="0">
                <a:solidFill>
                  <a:srgbClr val="002060"/>
                </a:solidFill>
              </a:rPr>
              <a:t> Пророка)</a:t>
            </a:r>
            <a:endParaRPr lang="ru-RU" sz="2000" b="1" u="sng" dirty="0" smtClean="0">
              <a:solidFill>
                <a:srgbClr val="002060"/>
              </a:solidFill>
            </a:endParaRPr>
          </a:p>
          <a:p>
            <a:endParaRPr lang="ru-RU" sz="2300" b="1" u="sng" dirty="0" smtClean="0">
              <a:solidFill>
                <a:srgbClr val="002060"/>
              </a:solidFill>
            </a:endParaRPr>
          </a:p>
          <a:p>
            <a:endParaRPr lang="ru-RU" b="1" u="sng" dirty="0" smtClean="0"/>
          </a:p>
          <a:p>
            <a:endParaRPr lang="ru-RU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52400" y="152400"/>
            <a:ext cx="8991600" cy="1143000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/>
              <a:t>Мекка – священный город мусульман</a:t>
            </a:r>
            <a:endParaRPr lang="ru-RU" sz="44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4953000" y="1371600"/>
            <a:ext cx="4191000" cy="5486400"/>
          </a:xfrm>
        </p:spPr>
        <p:txBody>
          <a:bodyPr>
            <a:normAutofit fontScale="40000" lnSpcReduction="20000"/>
          </a:bodyPr>
          <a:lstStyle/>
          <a:p>
            <a:pPr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   </a:t>
            </a:r>
            <a:r>
              <a:rPr lang="ru-RU" dirty="0" smtClean="0">
                <a:solidFill>
                  <a:schemeClr val="tx1"/>
                </a:solidFill>
              </a:rPr>
              <a:t>        </a:t>
            </a:r>
            <a:r>
              <a:rPr lang="ru-RU" sz="5100" b="1" dirty="0" smtClean="0">
                <a:solidFill>
                  <a:schemeClr val="tx1"/>
                </a:solidFill>
              </a:rPr>
              <a:t>Мекка</a:t>
            </a:r>
            <a:r>
              <a:rPr lang="ru-RU" sz="5100" dirty="0" smtClean="0">
                <a:solidFill>
                  <a:schemeClr val="tx1"/>
                </a:solidFill>
              </a:rPr>
              <a:t> —  город в западной Саудовской Аравии, около 100 км от Красного моря. </a:t>
            </a:r>
            <a:endParaRPr lang="ru-RU" sz="5100" b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ru-RU" sz="5100" dirty="0" smtClean="0">
                <a:solidFill>
                  <a:schemeClr val="tx1"/>
                </a:solidFill>
              </a:rPr>
              <a:t>     В 630 году, усилив свою позицию, мусульмане </a:t>
            </a:r>
            <a:r>
              <a:rPr lang="ru-RU" sz="5100" dirty="0" err="1" smtClean="0">
                <a:solidFill>
                  <a:schemeClr val="tx1"/>
                </a:solidFill>
              </a:rPr>
              <a:t>мединской</a:t>
            </a:r>
            <a:r>
              <a:rPr lang="ru-RU" sz="5100" dirty="0" smtClean="0">
                <a:solidFill>
                  <a:schemeClr val="tx1"/>
                </a:solidFill>
              </a:rPr>
              <a:t> общины во главе с пророком Мухаммедом вошли в Мекку, город сдался без боя, жители приняли ислам. Мекка со священной Каабой была превращена в религиозный центр, и мусульмане стали молиться лицом в сторону Мекки, где бы они не находились.</a:t>
            </a:r>
          </a:p>
          <a:p>
            <a:pPr algn="just">
              <a:buNone/>
            </a:pPr>
            <a:r>
              <a:rPr lang="ru-RU" sz="5100" dirty="0" smtClean="0">
                <a:solidFill>
                  <a:schemeClr val="tx1"/>
                </a:solidFill>
              </a:rPr>
              <a:t>     Мекка является центром паломничества для мусульман. </a:t>
            </a:r>
          </a:p>
          <a:p>
            <a:pPr algn="just"/>
            <a:endParaRPr lang="ru-RU" sz="5100" dirty="0"/>
          </a:p>
        </p:txBody>
      </p:sp>
      <p:pic>
        <p:nvPicPr>
          <p:cNvPr id="9" name="Рисунок 8" descr="Mecca from Jabal Nur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1371600"/>
            <a:ext cx="4648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129844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Мечеть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Масджид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аль-Харам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и Мекка в XX веке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00600" y="1828800"/>
            <a:ext cx="4343400" cy="4724400"/>
          </a:xfrm>
        </p:spPr>
        <p:txBody>
          <a:bodyPr/>
          <a:lstStyle/>
          <a:p>
            <a:pPr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        В центре Мекки находится главная и крупнейшая в мире Мечеть </a:t>
            </a:r>
            <a:r>
              <a:rPr lang="ru-RU" dirty="0" err="1" smtClean="0">
                <a:solidFill>
                  <a:schemeClr val="tx1"/>
                </a:solidFill>
              </a:rPr>
              <a:t>Аль-Харам</a:t>
            </a:r>
            <a:r>
              <a:rPr lang="ru-RU" dirty="0" smtClean="0">
                <a:solidFill>
                  <a:schemeClr val="tx1"/>
                </a:solidFill>
              </a:rPr>
              <a:t> (Заповедная, Великая) с главной святыней ислама Кааба.</a:t>
            </a:r>
            <a:endParaRPr lang="ru-RU" b="1" u="sng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  <p:pic>
        <p:nvPicPr>
          <p:cNvPr id="5" name="Содержимое 4" descr="http://upload.wikimedia.org/wikipedia/commons/thumb/9/92/Al-Haram_mosque_-_Flickr_-_Al_Jazeera_English.jpg/220px-Al-Haram_mosque_-_Flickr_-_Al_Jazeera_English.jpg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28600" y="1524000"/>
            <a:ext cx="4572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59952" cy="12954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Мекка является центром паломничества для мусульман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343400" y="1447800"/>
            <a:ext cx="4800600" cy="5257800"/>
          </a:xfrm>
        </p:spPr>
        <p:txBody>
          <a:bodyPr>
            <a:noAutofit/>
          </a:bodyPr>
          <a:lstStyle/>
          <a:p>
            <a:pPr lvl="0" algn="just">
              <a:buNone/>
            </a:pPr>
            <a:r>
              <a:rPr lang="ru-RU" sz="1600" dirty="0" smtClean="0">
                <a:solidFill>
                  <a:schemeClr val="tx1"/>
                </a:solidFill>
              </a:rPr>
              <a:t>       Находиться </a:t>
            </a:r>
            <a:r>
              <a:rPr lang="ru-RU" sz="1600" dirty="0" smtClean="0">
                <a:solidFill>
                  <a:schemeClr val="tx1"/>
                </a:solidFill>
              </a:rPr>
              <a:t>в городе </a:t>
            </a:r>
            <a:r>
              <a:rPr lang="ru-RU" sz="1600" dirty="0" err="1" smtClean="0">
                <a:solidFill>
                  <a:schemeClr val="tx1"/>
                </a:solidFill>
              </a:rPr>
              <a:t>немусульманам</a:t>
            </a:r>
            <a:r>
              <a:rPr lang="ru-RU" sz="1600" dirty="0" smtClean="0">
                <a:solidFill>
                  <a:schemeClr val="tx1"/>
                </a:solidFill>
              </a:rPr>
              <a:t> строго запрещено законодательством Саудовской Аравии. Однако в истории были некоторые исключения. Первым известным </a:t>
            </a:r>
            <a:r>
              <a:rPr lang="ru-RU" sz="1600" dirty="0" err="1" smtClean="0">
                <a:solidFill>
                  <a:schemeClr val="tx1"/>
                </a:solidFill>
              </a:rPr>
              <a:t>немусульманином</a:t>
            </a:r>
            <a:r>
              <a:rPr lang="ru-RU" sz="1600" dirty="0" smtClean="0">
                <a:solidFill>
                  <a:schemeClr val="tx1"/>
                </a:solidFill>
              </a:rPr>
              <a:t>, посетившим Мекку, считается итальянский путешественник из </a:t>
            </a:r>
            <a:r>
              <a:rPr lang="ru-RU" sz="1600" u="sng" dirty="0" smtClean="0">
                <a:solidFill>
                  <a:schemeClr val="tx1"/>
                </a:solidFill>
              </a:rPr>
              <a:t>Болоньи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u="sng" dirty="0" err="1" smtClean="0">
                <a:solidFill>
                  <a:schemeClr val="tx1"/>
                </a:solidFill>
              </a:rPr>
              <a:t>Людовико</a:t>
            </a:r>
            <a:r>
              <a:rPr lang="ru-RU" sz="1600" u="sng" dirty="0" smtClean="0">
                <a:solidFill>
                  <a:schemeClr val="tx1"/>
                </a:solidFill>
              </a:rPr>
              <a:t> де </a:t>
            </a:r>
            <a:r>
              <a:rPr lang="ru-RU" sz="1600" u="sng" dirty="0" err="1" smtClean="0">
                <a:solidFill>
                  <a:schemeClr val="tx1"/>
                </a:solidFill>
              </a:rPr>
              <a:t>Вертема</a:t>
            </a:r>
            <a:r>
              <a:rPr lang="ru-RU" sz="1600" dirty="0" smtClean="0">
                <a:solidFill>
                  <a:schemeClr val="tx1"/>
                </a:solidFill>
              </a:rPr>
              <a:t>  (</a:t>
            </a:r>
            <a:r>
              <a:rPr lang="ru-RU" sz="1600" u="sng" dirty="0" err="1" smtClean="0">
                <a:solidFill>
                  <a:schemeClr val="tx1"/>
                </a:solidFill>
              </a:rPr>
              <a:t>итал</a:t>
            </a:r>
            <a:r>
              <a:rPr lang="ru-RU" sz="1600" u="sng" dirty="0" smtClean="0">
                <a:solidFill>
                  <a:schemeClr val="tx1"/>
                </a:solidFill>
              </a:rPr>
              <a:t>.</a:t>
            </a:r>
            <a:r>
              <a:rPr lang="ru-RU" sz="1600" dirty="0" smtClean="0">
                <a:solidFill>
                  <a:schemeClr val="tx1"/>
                </a:solidFill>
              </a:rPr>
              <a:t> </a:t>
            </a:r>
            <a:r>
              <a:rPr lang="it-IT" sz="1600" i="1" dirty="0" smtClean="0">
                <a:solidFill>
                  <a:schemeClr val="tx1"/>
                </a:solidFill>
              </a:rPr>
              <a:t>Ludovico de Verthema</a:t>
            </a:r>
            <a:r>
              <a:rPr lang="ru-RU" sz="1600" dirty="0" smtClean="0">
                <a:solidFill>
                  <a:schemeClr val="tx1"/>
                </a:solidFill>
              </a:rPr>
              <a:t>), побывавший в Мекке в </a:t>
            </a:r>
            <a:r>
              <a:rPr lang="ru-RU" sz="1600" u="sng" dirty="0" smtClean="0">
                <a:solidFill>
                  <a:schemeClr val="tx1"/>
                </a:solidFill>
              </a:rPr>
              <a:t>1503 году</a:t>
            </a:r>
            <a:r>
              <a:rPr lang="ru-RU" sz="1600" dirty="0" smtClean="0">
                <a:solidFill>
                  <a:schemeClr val="tx1"/>
                </a:solidFill>
              </a:rPr>
              <a:t>. Одним из самых знаменитых </a:t>
            </a:r>
            <a:r>
              <a:rPr lang="ru-RU" sz="1600" dirty="0" err="1" smtClean="0">
                <a:solidFill>
                  <a:schemeClr val="tx1"/>
                </a:solidFill>
              </a:rPr>
              <a:t>немусульман</a:t>
            </a:r>
            <a:r>
              <a:rPr lang="ru-RU" sz="1600" dirty="0" smtClean="0">
                <a:solidFill>
                  <a:schemeClr val="tx1"/>
                </a:solidFill>
              </a:rPr>
              <a:t>, посетивших Мекку, является сэр </a:t>
            </a:r>
            <a:r>
              <a:rPr lang="ru-RU" sz="1600" u="sng" dirty="0" smtClean="0">
                <a:solidFill>
                  <a:schemeClr val="tx1"/>
                </a:solidFill>
              </a:rPr>
              <a:t>Ричард </a:t>
            </a:r>
            <a:r>
              <a:rPr lang="ru-RU" sz="1600" u="sng" dirty="0" err="1" smtClean="0">
                <a:solidFill>
                  <a:schemeClr val="tx1"/>
                </a:solidFill>
              </a:rPr>
              <a:t>Фрэнсис</a:t>
            </a:r>
            <a:r>
              <a:rPr lang="ru-RU" sz="1600" u="sng" dirty="0" smtClean="0">
                <a:solidFill>
                  <a:schemeClr val="tx1"/>
                </a:solidFill>
              </a:rPr>
              <a:t> </a:t>
            </a:r>
            <a:r>
              <a:rPr lang="ru-RU" sz="1600" u="sng" dirty="0" err="1" smtClean="0">
                <a:solidFill>
                  <a:schemeClr val="tx1"/>
                </a:solidFill>
              </a:rPr>
              <a:t>Бёртон</a:t>
            </a:r>
            <a:r>
              <a:rPr lang="ru-RU" sz="1600" dirty="0" smtClean="0">
                <a:solidFill>
                  <a:schemeClr val="tx1"/>
                </a:solidFill>
              </a:rPr>
              <a:t>, совершивший хадж из Афганистана под вымышленным именем в середине XIX века. Также </a:t>
            </a:r>
            <a:r>
              <a:rPr lang="ru-RU" sz="1600" dirty="0" err="1" smtClean="0">
                <a:solidFill>
                  <a:schemeClr val="tx1"/>
                </a:solidFill>
              </a:rPr>
              <a:t>немусульманами</a:t>
            </a:r>
            <a:r>
              <a:rPr lang="ru-RU" sz="1600" dirty="0" smtClean="0">
                <a:solidFill>
                  <a:schemeClr val="tx1"/>
                </a:solidFill>
              </a:rPr>
              <a:t> (в основном) были французские спецназовцы, которые по просьбе правительства Саудовской Аравии в 1979-м году освобождали захваченную террористами мечеть с заложниками.</a:t>
            </a:r>
            <a:endParaRPr lang="ru-RU" sz="1600" b="1" u="sng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ru-RU" sz="1600" dirty="0">
              <a:solidFill>
                <a:schemeClr val="tx1"/>
              </a:solidFill>
            </a:endParaRPr>
          </a:p>
        </p:txBody>
      </p:sp>
      <p:pic>
        <p:nvPicPr>
          <p:cNvPr id="5" name="Содержимое 4" descr="http://upload.wikimedia.org/wikipedia/commons/thumb/0/06/Christian_Bypass.jpg/220px-Christian_Bypass.jpg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52400" y="1447800"/>
            <a:ext cx="41148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52400" y="4343400"/>
            <a:ext cx="4191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 Дорожный знак, запрещающий въезд</a:t>
            </a:r>
          </a:p>
          <a:p>
            <a:pPr algn="ctr"/>
            <a:r>
              <a:rPr lang="ru-RU" dirty="0" smtClean="0"/>
              <a:t> в Мекку </a:t>
            </a:r>
            <a:r>
              <a:rPr lang="ru-RU" dirty="0" err="1" smtClean="0"/>
              <a:t>немусульманам</a:t>
            </a:r>
            <a:endParaRPr lang="ru-RU" b="1" u="sng" dirty="0" smtClean="0"/>
          </a:p>
          <a:p>
            <a:endParaRPr lang="ru-RU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Башни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Абраж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аль-Баит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в Мекке</a:t>
            </a:r>
            <a:r>
              <a:rPr lang="ru-RU" b="1" u="sng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u="sng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   К </a:t>
            </a:r>
            <a:r>
              <a:rPr lang="ru-RU" dirty="0" smtClean="0">
                <a:solidFill>
                  <a:schemeClr val="tx1"/>
                </a:solidFill>
              </a:rPr>
              <a:t>2011 году в Мекке сооружён самый массивный в мире комплекс башен-небоскрёбов </a:t>
            </a:r>
            <a:r>
              <a:rPr lang="ru-RU" dirty="0" err="1" smtClean="0">
                <a:solidFill>
                  <a:schemeClr val="tx1"/>
                </a:solidFill>
              </a:rPr>
              <a:t>Абраж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аль-Баит</a:t>
            </a:r>
            <a:r>
              <a:rPr lang="ru-RU" dirty="0" smtClean="0">
                <a:solidFill>
                  <a:schemeClr val="tx1"/>
                </a:solidFill>
              </a:rPr>
              <a:t>, Королевская башня в котором является вторым по высоте зданием в мире и имеет самые большие и высотные в мире часы.</a:t>
            </a:r>
            <a:endParaRPr lang="ru-RU" b="1" u="sng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5" name="Содержимое 4" descr="http://upload.wikimedia.org/wikipedia/commons/thumb/0/05/Abraaj_Albait_Towers%2C_Makkah.jpg/220px-Abraaj_Albait_Towers%2C_Makkah.jpg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52400" y="1371600"/>
            <a:ext cx="42672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3752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Медина — второй священный город ислама, после Мекки</a:t>
            </a:r>
            <a:r>
              <a:rPr lang="ru-RU" b="1" u="sng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u="sng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Содержимое 4" descr="город пророка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28600" y="1676400"/>
            <a:ext cx="4541139" cy="3479800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b="1" dirty="0" smtClean="0"/>
              <a:t>     </a:t>
            </a:r>
            <a:r>
              <a:rPr lang="ru-RU" b="1" dirty="0" err="1" smtClean="0">
                <a:solidFill>
                  <a:schemeClr val="tx1"/>
                </a:solidFill>
              </a:rPr>
              <a:t>Меди́на</a:t>
            </a:r>
            <a:r>
              <a:rPr lang="ru-RU" dirty="0" smtClean="0">
                <a:solidFill>
                  <a:schemeClr val="tx1"/>
                </a:solidFill>
              </a:rPr>
              <a:t> — город в районе </a:t>
            </a:r>
            <a:r>
              <a:rPr lang="ru-RU" dirty="0" err="1" smtClean="0">
                <a:solidFill>
                  <a:schemeClr val="tx1"/>
                </a:solidFill>
              </a:rPr>
              <a:t>Хиджаз</a:t>
            </a:r>
            <a:r>
              <a:rPr lang="ru-RU" dirty="0" smtClean="0">
                <a:solidFill>
                  <a:schemeClr val="tx1"/>
                </a:solidFill>
              </a:rPr>
              <a:t> в западной части Саудовской Аравии.</a:t>
            </a:r>
          </a:p>
          <a:p>
            <a:pPr algn="just">
              <a:buNone/>
            </a:pPr>
            <a:r>
              <a:rPr lang="ru-RU" dirty="0" smtClean="0"/>
              <a:t>     </a:t>
            </a:r>
            <a:r>
              <a:rPr lang="ru-RU" dirty="0" smtClean="0">
                <a:solidFill>
                  <a:schemeClr val="tx1"/>
                </a:solidFill>
              </a:rPr>
              <a:t>Ранее Медина называлась </a:t>
            </a:r>
            <a:r>
              <a:rPr lang="ru-RU" i="1" dirty="0" err="1" smtClean="0">
                <a:solidFill>
                  <a:schemeClr val="tx1"/>
                </a:solidFill>
              </a:rPr>
              <a:t>Ясриб</a:t>
            </a:r>
            <a:r>
              <a:rPr lang="ru-RU" dirty="0" smtClean="0">
                <a:solidFill>
                  <a:schemeClr val="tx1"/>
                </a:solidFill>
              </a:rPr>
              <a:t>, но потом она стала называться </a:t>
            </a:r>
            <a:r>
              <a:rPr lang="ru-RU" dirty="0" err="1" smtClean="0">
                <a:solidFill>
                  <a:schemeClr val="tx1"/>
                </a:solidFill>
              </a:rPr>
              <a:t>Madīnat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an-Nabī</a:t>
            </a:r>
            <a:r>
              <a:rPr lang="ru-RU" dirty="0" smtClean="0">
                <a:solidFill>
                  <a:schemeClr val="tx1"/>
                </a:solidFill>
              </a:rPr>
              <a:t> (ﺍﻟﻨﺒﻲمدينة «город пророка») или </a:t>
            </a:r>
            <a:r>
              <a:rPr lang="ru-RU" i="1" dirty="0" err="1" smtClean="0">
                <a:solidFill>
                  <a:schemeClr val="tx1"/>
                </a:solidFill>
              </a:rPr>
              <a:t>al-Madīnah</a:t>
            </a:r>
            <a:r>
              <a:rPr lang="ru-RU" i="1" dirty="0" smtClean="0">
                <a:solidFill>
                  <a:schemeClr val="tx1"/>
                </a:solidFill>
              </a:rPr>
              <a:t> </a:t>
            </a:r>
            <a:r>
              <a:rPr lang="ru-RU" i="1" dirty="0" err="1" smtClean="0">
                <a:solidFill>
                  <a:schemeClr val="tx1"/>
                </a:solidFill>
              </a:rPr>
              <a:t>al-Munawwarah</a:t>
            </a:r>
            <a:r>
              <a:rPr lang="ru-RU" dirty="0" smtClean="0">
                <a:solidFill>
                  <a:schemeClr val="tx1"/>
                </a:solidFill>
              </a:rPr>
              <a:t> («просвещённый город» или «блистательный город»), а краткая форма «Медина» означает просто «город».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988552" cy="15240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«Мечеть пророка 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Мухаммада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»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00600" y="2209800"/>
            <a:ext cx="4343400" cy="3962400"/>
          </a:xfrm>
        </p:spPr>
        <p:txBody>
          <a:bodyPr/>
          <a:lstStyle/>
          <a:p>
            <a:pPr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       Первая мечеть ислама также находится неподалёку от Медины и называется Мечеть </a:t>
            </a:r>
            <a:r>
              <a:rPr lang="ru-RU" dirty="0" err="1" smtClean="0">
                <a:solidFill>
                  <a:schemeClr val="tx1"/>
                </a:solidFill>
              </a:rPr>
              <a:t>Аль-Куба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5" name="Содержимое 4" descr="http://upload.wikimedia.org/wikipedia/commons/thumb/1/18/Masjid_Nabawi._Medina%2C_Saudi_Arabia-2.jpg/310px-Masjid_Nabawi._Medina%2C_Saudi_Arabia-2.jpg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28600" y="1524000"/>
            <a:ext cx="4495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607552" cy="993648"/>
          </a:xfrm>
        </p:spPr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Купол пророка или «зелёный купол»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Содержимое 4" descr="Зелёный купол  купол Пророка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04800" y="1752600"/>
            <a:ext cx="4191000" cy="4260850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lvl="0"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     Религиозное значение Медины велико из-за присутствия в ней святыни пророка Мухаммеда у мечети пророка, известной как купол пророка или «зелёный купол», построенного рядом с домом пророка </a:t>
            </a:r>
            <a:r>
              <a:rPr lang="ru-RU" dirty="0" err="1" smtClean="0">
                <a:solidFill>
                  <a:schemeClr val="tx1"/>
                </a:solidFill>
              </a:rPr>
              <a:t>Мухаммада</a:t>
            </a:r>
            <a:r>
              <a:rPr lang="ru-RU" dirty="0" smtClean="0">
                <a:solidFill>
                  <a:schemeClr val="tx1"/>
                </a:solidFill>
              </a:rPr>
              <a:t> .   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Могила Пророка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Содержимое 4" descr="могила Пророка Мухаммеда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52400" y="1524000"/>
            <a:ext cx="4940300" cy="3705225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29200" y="1905000"/>
            <a:ext cx="4114800" cy="2514600"/>
          </a:xfrm>
        </p:spPr>
        <p:txBody>
          <a:bodyPr/>
          <a:lstStyle/>
          <a:p>
            <a:pPr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    </a:t>
            </a:r>
            <a:r>
              <a:rPr lang="ru-RU" dirty="0" smtClean="0">
                <a:solidFill>
                  <a:schemeClr val="tx1"/>
                </a:solidFill>
              </a:rPr>
              <a:t>В </a:t>
            </a:r>
            <a:r>
              <a:rPr lang="ru-RU" dirty="0" smtClean="0">
                <a:solidFill>
                  <a:schemeClr val="tx1"/>
                </a:solidFill>
              </a:rPr>
              <a:t>Медине скончался пророк </a:t>
            </a:r>
            <a:r>
              <a:rPr lang="ru-RU" dirty="0" err="1" smtClean="0">
                <a:solidFill>
                  <a:schemeClr val="tx1"/>
                </a:solidFill>
              </a:rPr>
              <a:t>Мухаммад</a:t>
            </a:r>
            <a:r>
              <a:rPr lang="ru-RU" dirty="0" smtClean="0">
                <a:solidFill>
                  <a:schemeClr val="tx1"/>
                </a:solidFill>
              </a:rPr>
              <a:t> в 632г.</a:t>
            </a:r>
            <a:endParaRPr lang="ru-RU" b="1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Другая 1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70</TotalTime>
  <Words>424</Words>
  <PresentationFormat>Экран (4:3)</PresentationFormat>
  <Paragraphs>35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Трек</vt:lpstr>
      <vt:lpstr> Мекка и Медина –  два  священных города  ислама</vt:lpstr>
      <vt:lpstr>Слайд 2</vt:lpstr>
      <vt:lpstr>Мечеть Масджид аль-Харам и Мекка в XX веке</vt:lpstr>
      <vt:lpstr> Мекка является центром паломничества для мусульман</vt:lpstr>
      <vt:lpstr>Башни Абраж аль-Баит в Мекке </vt:lpstr>
      <vt:lpstr>Медина — второй священный город ислама, после Мекки </vt:lpstr>
      <vt:lpstr>«Мечеть пророка  Мухаммада» </vt:lpstr>
      <vt:lpstr>Купол пророка или «зелёный купол»</vt:lpstr>
      <vt:lpstr> Могила Пророка </vt:lpstr>
      <vt:lpstr>Источники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Мекка и Медина –  два  священных города  ислама</dc:title>
  <cp:lastModifiedBy>1</cp:lastModifiedBy>
  <cp:revision>11</cp:revision>
  <dcterms:modified xsi:type="dcterms:W3CDTF">2012-07-14T18:17:35Z</dcterms:modified>
</cp:coreProperties>
</file>