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5" r:id="rId4"/>
    <p:sldId id="277" r:id="rId5"/>
    <p:sldId id="259" r:id="rId6"/>
    <p:sldId id="262" r:id="rId7"/>
    <p:sldId id="263" r:id="rId8"/>
    <p:sldId id="264" r:id="rId9"/>
    <p:sldId id="261" r:id="rId10"/>
    <p:sldId id="265" r:id="rId11"/>
    <p:sldId id="267" r:id="rId12"/>
    <p:sldId id="278" r:id="rId13"/>
    <p:sldId id="279" r:id="rId14"/>
    <p:sldId id="280" r:id="rId15"/>
    <p:sldId id="266" r:id="rId16"/>
    <p:sldId id="268" r:id="rId17"/>
    <p:sldId id="270" r:id="rId18"/>
    <p:sldId id="271" r:id="rId19"/>
    <p:sldId id="272" r:id="rId20"/>
    <p:sldId id="269" r:id="rId21"/>
    <p:sldId id="258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93" autoAdjust="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04E-B44E-4D33-A556-043C2227261F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041AF-6289-4B41-A57E-3DF9895EC5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596" y="2285992"/>
            <a:ext cx="828680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Проектная деятельность как средство формирования УУД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688" y="1428736"/>
          <a:ext cx="8858312" cy="4668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3074"/>
                <a:gridCol w="2000264"/>
                <a:gridCol w="5214974"/>
              </a:tblGrid>
              <a:tr h="63440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УУД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Результативность деятельности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03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Коллективные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Коммуникативные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организовывать взаимодействие в группе (распределять роли, договариваться друг с другом):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предвидеть (прогнозировать) последствия коллективных решений;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оформлять свои мысли в устной и письменной речи с учётом своих учебных и жизненных речевых ситуаций, в том числе с применением средств ИКТ;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необходимости отстаивать свою точку зрения, аргументируя ее. Учиться подтверждать аргументы фактами.</a:t>
                      </a:r>
                    </a:p>
                  </a:txBody>
                  <a:tcPr/>
                </a:tc>
              </a:tr>
              <a:tr h="9191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Культурно-исторической тематики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Личностные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формирование самоопределения школьников как граждан России.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7158" y="714356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Роль проектной деятельности в формировании УУД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«Целебная сила растений нашего края»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D:\Мои рисунки\Школа\SAM_5684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1571612"/>
            <a:ext cx="3286148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D:\Мои рисунки\Школа\SAM_571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1571612"/>
            <a:ext cx="3246442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D:\Мои рисунки\Школа\SAMчямячяч_0396.jpg"/>
          <p:cNvPicPr/>
          <p:nvPr/>
        </p:nvPicPr>
        <p:blipFill>
          <a:blip r:embed="rId5" cstate="screen"/>
          <a:srcRect t="-2852"/>
          <a:stretch>
            <a:fillRect/>
          </a:stretch>
        </p:blipFill>
        <p:spPr bwMode="auto">
          <a:xfrm>
            <a:off x="1785918" y="3857628"/>
            <a:ext cx="2857520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D:\Мои рисунки\Школа\SAM_5708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7818" y="3857628"/>
            <a:ext cx="3568708" cy="2605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УУД в процессе проектной деятельности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285861"/>
          <a:ext cx="8786874" cy="51435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952"/>
                <a:gridCol w="773248"/>
                <a:gridCol w="773248"/>
                <a:gridCol w="6537426"/>
              </a:tblGrid>
              <a:tr h="118981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учителя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ученика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Формируемые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УУД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5371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Замысел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Организатор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Участник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замыслива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сфере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личностных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УУД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формируется внутренняя позиция, адекватная мотивация учебной деятельности, включая учебные и познавательные мотивы.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сфере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регулятивных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УУД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-  овладевают всеми типами учебных действий, направленных на организацию своей работы, включая способность принимать и сохранять учебную цель и задачу, планировать ее реализацию, контролировать и оценивать свои действия.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сфере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познавательных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УУД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учащиеся учатся искать информацию, овладевают действием моделирования.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сфере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коммуникативных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УУД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учащиеся приобретают умения организовывать и осуществлять инициативное сотрудничество в поиске и сборе информации, оценивать и точно выражать свои мысли.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УУД в процессе проектной деятельности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285861"/>
          <a:ext cx="8786874" cy="5155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952"/>
                <a:gridCol w="773248"/>
                <a:gridCol w="773248"/>
                <a:gridCol w="6537426"/>
              </a:tblGrid>
              <a:tr h="117707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учителя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ученика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Формируемые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УУД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66461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Деятельностный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Консультант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Творец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личностных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формирование мотивации учебной деятельности, личной ответственности, развитие познавательных интересов, чувства взаимопомощи.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регулятивных 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формирование всех типов учебной деятельности, направленных на  организацию своей работы, умение планировать деятельность и действовать по плану, умение взаимодействовать со сверстниками в учебной деятельности.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познавательных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— умение сравнивать данные, находить отличия.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коммуникативных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— учиться договариваться, находить общее решение, уметь аргументировать свое предложение, убеждать и уступать, понимать позицию других людей.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УУД в процессе проектной деятельности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428736"/>
          <a:ext cx="8786874" cy="4373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952"/>
                <a:gridCol w="773248"/>
                <a:gridCol w="773248"/>
                <a:gridCol w="6537426"/>
              </a:tblGrid>
              <a:tr h="117315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учителя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 ученика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Формируемые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УУД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8456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Представление работы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Координатор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Актёр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личностных УУД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самоопределение, действия нравственно-этического характера.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регулятивных 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учащиеся учатся  определению последовательности высказываний с учетом конечного результата.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познавательных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учащиеся учатся строить сообщения в устной форме.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сфере коммуникативных УУД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— учащиеся учатся адекватно использовать речевые средства для решения коммуникативных задач.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642918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«Первые часы»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:\Мои рисунки\Школа\SAM_0378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34" y="1643050"/>
            <a:ext cx="3286148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D:\Мои рисунки\Школа\SAM_0373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929190" y="1643050"/>
            <a:ext cx="3357586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D:\Мои рисунки\Школа\SAM_0349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714612" y="3714752"/>
            <a:ext cx="3429024" cy="264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«Письмо Деду Морозу»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D:\Мои рисунки\Школа\SAM_6714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643570" y="1571612"/>
            <a:ext cx="3214710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 descr="D:\Мои рисунки\Школа\SAM_6713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282" y="1500174"/>
            <a:ext cx="3357586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D:\Мои рисунки\Школа\Фото Выпуск 2010 - 2014\4в\ывапрокуенгш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786050" y="4071942"/>
            <a:ext cx="3643338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«Выращивание сталактитов»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Копия IMG_0357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20" y="1285860"/>
            <a:ext cx="3000396" cy="27928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7" descr="IMG_0388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643570" y="1285860"/>
            <a:ext cx="3159060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5" descr="IMG_0403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928794" y="4000504"/>
            <a:ext cx="4429138" cy="24961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8" descr="Копия IMG_0357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20" y="1357298"/>
            <a:ext cx="3000396" cy="27928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7" descr="IMG_0388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643570" y="1357298"/>
            <a:ext cx="3159060" cy="32861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«Куклы наших предков»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:\Мои рисунки\Школа\SAM_5788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57290" y="3786190"/>
            <a:ext cx="3429024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D:\Мои рисунки\Школа\SAM_5786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20" y="1428736"/>
            <a:ext cx="3286147" cy="21431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D:\Мои рисунки\Школа\SAM_5782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286248" y="1285860"/>
            <a:ext cx="3357586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D:\Мои рисунки\Школа\SAM_5790.JPG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214942" y="3786190"/>
            <a:ext cx="3429024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D:\Мои рисунки\Школа\SAM_5786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282" y="1428736"/>
            <a:ext cx="3286147" cy="21431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D:\Мои рисунки\Школа\SAM_5782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214810" y="1285860"/>
            <a:ext cx="3357586" cy="2071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D:\Мои рисунки\Школа\SAM_5790.JPG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143504" y="3786190"/>
            <a:ext cx="3429024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«Куклы наших предков»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:\Мои рисунки\Школа\SAM_5655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71736" y="4000504"/>
            <a:ext cx="4000528" cy="26432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D:\Мои рисунки\Школа\SAM_5650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72132" y="1428736"/>
            <a:ext cx="3177538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D:\Мои рисунки\Школа\SAM_5632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28596" y="1428736"/>
            <a:ext cx="3295650" cy="2476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0" y="857232"/>
            <a:ext cx="88582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</a:p>
          <a:p>
            <a:pPr>
              <a:defRPr/>
            </a:pPr>
            <a:r>
              <a:rPr lang="ru-RU" b="1" i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это обобщенные действия, открывающие возможность широкой ориентации учащихся, – как в различных предметных областях, так и в строении самой учебной деятельности.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572008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Одним из эффективных методов </a:t>
            </a:r>
          </a:p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формирования УУД является </a:t>
            </a:r>
          </a:p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</a:rPr>
              <a:t>проектная деятельность. 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2918"/>
            <a:ext cx="9286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 «Как различить деревья зимой»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D:\Мои рисунки\Школа\1в 2014\DSC01966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844" y="2000240"/>
            <a:ext cx="2928958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D:\Мои рисунки\Школа\1в 2014\DSC01977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143636" y="2143116"/>
            <a:ext cx="2714644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D:\Мои рисунки\Школа\1в 2014\DSC02020.JPG"/>
          <p:cNvPicPr/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000760" y="4429132"/>
            <a:ext cx="2928958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D:\Мои рисунки\Школа\1в 2014\DSC01974.JPG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214678" y="3929066"/>
            <a:ext cx="2714644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D:\Мои рисунки\Школа\1в 2014\DSC01958.JPG"/>
          <p:cNvPicPr/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286116" y="1357298"/>
            <a:ext cx="2643206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D:\Мои рисунки\Школа\1в 2014\DSC02012.JPG"/>
          <p:cNvPicPr/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142844" y="4500570"/>
            <a:ext cx="2928926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D:\Мои рисунки\Школа\1в 2014\DSC01966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42844" y="2071678"/>
            <a:ext cx="2928958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 descr="D:\Мои рисунки\Школа\1в 2014\DSC01977.JPG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143636" y="2214554"/>
            <a:ext cx="2714644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 descr="D:\Мои рисунки\Школа\1в 2014\DSC01958.JPG"/>
          <p:cNvPicPr/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286116" y="1428736"/>
            <a:ext cx="2643206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714356"/>
            <a:ext cx="871543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defRPr/>
            </a:pPr>
            <a:r>
              <a:rPr lang="ru-RU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Проектный метод развивает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lnSpc>
                <a:spcPts val="3000"/>
              </a:lnSpc>
              <a:defRPr/>
            </a:pP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>
              <a:lnSpc>
                <a:spcPts val="3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самостоятельность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720000">
              <a:lnSpc>
                <a:spcPts val="3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любознательность; </a:t>
            </a:r>
          </a:p>
          <a:p>
            <a:pPr marL="720000">
              <a:lnSpc>
                <a:spcPts val="3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развивает социальные навыки в процессе групповых взаимодействий; </a:t>
            </a:r>
          </a:p>
          <a:p>
            <a:pPr marL="720000">
              <a:lnSpc>
                <a:spcPts val="3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помогает приобретать опыт исследовательской деятельности;</a:t>
            </a:r>
          </a:p>
          <a:p>
            <a:pPr marL="720000">
              <a:lnSpc>
                <a:spcPts val="3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формирует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мышления, интеллектуальные, информационные, коммуникативные навыки.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42908" y="2786058"/>
            <a:ext cx="9286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2608" y="0"/>
            <a:ext cx="919660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071679"/>
            <a:ext cx="8643998" cy="4143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«Я слышу, и я забываю. </a:t>
            </a:r>
          </a:p>
          <a:p>
            <a:pPr>
              <a:defRPr/>
            </a:pPr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 вижу, и я помню. </a:t>
            </a:r>
          </a:p>
          <a:p>
            <a:pPr>
              <a:defRPr/>
            </a:pPr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 делаю, и я понимаю»</a:t>
            </a:r>
          </a:p>
          <a:p>
            <a:pPr algn="ctr">
              <a:defRPr/>
            </a:pPr>
            <a:endParaRPr lang="ru-RU" sz="4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Конфуций</a:t>
            </a:r>
            <a:endParaRPr lang="ru-RU" sz="5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2608" y="0"/>
            <a:ext cx="919660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571480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такое «проект»?</a:t>
            </a:r>
            <a:endParaRPr lang="ru-RU" sz="5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71612"/>
            <a:ext cx="850112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дидактическом аспекте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план, замысел.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u="sng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 проектов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система обучения, при которой учащиеся приобретают знания в процессе планирования и выполнения постепенно усложняющихся практических заданий-проектов.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642918"/>
            <a:ext cx="86439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работы над проектом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643050"/>
            <a:ext cx="87154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Погружение в проект. Формулировка проблемы проекта. Постановка целей и задач.</a:t>
            </a: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Регулятивные действия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Познавательные действия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самостоятельное выделение  и формулирование  познавательной цели, проблемы; самостоятельное  создание алгоритмов деятельности  при решении проблем творческого и поискового характера.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1500174"/>
            <a:ext cx="8643998" cy="5143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Организация деятельности. Организация рабочих групп. Определение  роли каждого в группе. Планирование сов- местной и индивидуальной деятельности по решению за- дач проекта. Определение возможных форм презентации проектного продукта.</a:t>
            </a:r>
          </a:p>
          <a:p>
            <a:pPr marL="457200" indent="-457200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Регулятивные 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планирование и прогнозирование.</a:t>
            </a:r>
          </a:p>
          <a:p>
            <a:pPr marL="457200" indent="-45720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Познавательные 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поиск и выделение необходимой информации; применение методов информационного поиска.</a:t>
            </a: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Коммуникативные 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планирование учебного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сотруд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ничества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учителем и сверстниками.</a:t>
            </a:r>
          </a:p>
          <a:p>
            <a:pPr marL="342900" indent="-342900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0"/>
            <a:ext cx="8643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работы над проектом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1318022"/>
            <a:ext cx="878684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3. Осуществление проектной деятельности. Активная и самостоятельная работа учащихся. Оформление полученных результатов.</a:t>
            </a:r>
          </a:p>
          <a:p>
            <a:pPr marL="457200" indent="-457200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Регулятивные 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оценка, контроль и коррекция.</a:t>
            </a:r>
          </a:p>
          <a:p>
            <a:pPr marL="457200" indent="-45720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Познавательные 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структурирование знаний,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роль и оценка процессов и результатов деятельности; модели-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Коммуникативные действия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умение с достаточной полнотой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точностью выражать свои мысли в соответствии с задачами и условиями коммуникации.</a:t>
            </a:r>
          </a:p>
          <a:p>
            <a:pPr marL="342900" indent="-342900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0"/>
            <a:ext cx="8643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работы над проектом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1857364"/>
            <a:ext cx="878684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Презентация результатов.</a:t>
            </a:r>
          </a:p>
          <a:p>
            <a:pPr marL="457200" indent="-457200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Познавательные действия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осознание и произвольное построение речевого высказывания в устной и письменной речи.</a:t>
            </a:r>
          </a:p>
          <a:p>
            <a:pPr marL="457200" indent="-45720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Коммуникативные действия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владение монологической и диалогической формами речи.</a:t>
            </a:r>
          </a:p>
          <a:p>
            <a:pPr marL="342900" indent="-342900"/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71480"/>
            <a:ext cx="8643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Этапы работы над проектом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9884620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6608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571613"/>
          <a:ext cx="8858312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353"/>
                <a:gridCol w="2009869"/>
                <a:gridCol w="5434090"/>
              </a:tblGrid>
              <a:tr h="63440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Виды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УУД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Результативность деятельности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03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Регулятивные</a:t>
                      </a:r>
                    </a:p>
                    <a:p>
                      <a:pPr algn="ctr"/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Метапредметные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определение целей деятельности, составление плана действий по достижению результата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творчес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кого характера;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работа по составленному плану с сопоставлением получающегося результата с исходным замыслом;</a:t>
                      </a:r>
                    </a:p>
                    <a:p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понимание причин возникающих затруднений и поиск способов выхода из ситуации.</a:t>
                      </a:r>
                    </a:p>
                  </a:txBody>
                  <a:tcPr/>
                </a:tc>
              </a:tr>
              <a:tr h="9191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Информационные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Познавательные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предполагать, какая информация нужна;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отбирать необходимые словари, энциклопедии, справочники, электронные диски;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сопоставлять и отбирать информацию, полученную из различных источников: словарей, энциклопедий, справочников, электронных дисков, сети Интернет.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7158" y="714356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Роль проектной деятельности в формировании УУД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880</Words>
  <Application>Microsoft Office PowerPoint</Application>
  <PresentationFormat>Экран (4:3)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62</cp:revision>
  <dcterms:created xsi:type="dcterms:W3CDTF">2015-02-14T10:08:05Z</dcterms:created>
  <dcterms:modified xsi:type="dcterms:W3CDTF">2015-02-24T17:21:01Z</dcterms:modified>
</cp:coreProperties>
</file>