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57516-1F31-4451-B3BD-4E4DF0919877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B91A1-2027-4087-813D-3AFED9195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 descr="list01_1024"/>
          <p:cNvSpPr>
            <a:spLocks noChangeArrowheads="1" noChangeShapeType="1" noTextEdit="1"/>
          </p:cNvSpPr>
          <p:nvPr/>
        </p:nvSpPr>
        <p:spPr bwMode="auto">
          <a:xfrm>
            <a:off x="1116013" y="765175"/>
            <a:ext cx="6842125" cy="2376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ОБОБЩЕНИЕ  ЗНАНИЙ</a:t>
            </a:r>
          </a:p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	О ПАДЕЖАХ</a:t>
            </a:r>
          </a:p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СУЩЕСТВИТЕЛЬНЫХ</a:t>
            </a:r>
          </a:p>
        </p:txBody>
      </p:sp>
      <p:pic>
        <p:nvPicPr>
          <p:cNvPr id="2051" name="Picture 5" descr="f398b295261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413" y="3213100"/>
            <a:ext cx="4225925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vstuplenije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541338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11" fill="hold"/>
                                        <p:tgtEl>
                                          <p:spTgt spid="20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547813" y="836613"/>
            <a:ext cx="662463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ru-RU" sz="4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урок!</a:t>
            </a:r>
          </a:p>
        </p:txBody>
      </p:sp>
      <p:pic>
        <p:nvPicPr>
          <p:cNvPr id="33797" name="Picture 5" descr="0_1b07_bc73d101_L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1916113"/>
            <a:ext cx="5688013" cy="395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0_1b07_bc73d101_L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75" y="1928813"/>
            <a:ext cx="5688013" cy="395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" name="WordArt 10"/>
          <p:cNvSpPr>
            <a:spLocks noChangeArrowheads="1" noChangeShapeType="1" noTextEdit="1"/>
          </p:cNvSpPr>
          <p:nvPr/>
        </p:nvSpPr>
        <p:spPr bwMode="auto">
          <a:xfrm>
            <a:off x="2627313" y="1052513"/>
            <a:ext cx="31146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Цели и задачи: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323850" y="1989138"/>
            <a:ext cx="882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/>
              <a:t>  </a:t>
            </a:r>
            <a:r>
              <a:rPr lang="ru-RU" sz="2400" b="1"/>
              <a:t>обобщить знания о падежах имён существительных;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23850" y="2559050"/>
            <a:ext cx="8353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sz="2400" b="1"/>
              <a:t> совершенствование умений определять падеж имён существительных по вопросам, предлогам  по алгоритму;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250825" y="3632200"/>
            <a:ext cx="85693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sz="2400" b="1"/>
              <a:t> развивать умение рассуждать, делать выводы,   опираясь на изученный материал;</a:t>
            </a:r>
          </a:p>
          <a:p>
            <a:pPr>
              <a:buFontTx/>
              <a:buChar char="•"/>
            </a:pPr>
            <a:r>
              <a:rPr lang="ru-RU" sz="2400" b="1"/>
              <a:t>составлять рассказ по опорным словам;</a:t>
            </a:r>
          </a:p>
          <a:p>
            <a:pPr>
              <a:buFontTx/>
              <a:buChar char="•"/>
            </a:pPr>
            <a:r>
              <a:rPr lang="ru-RU" sz="2400" b="1"/>
              <a:t>прививать любовь к братьям нашим меньшим.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2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32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 animBg="1"/>
      <p:bldP spid="18443" grpId="0"/>
      <p:bldP spid="18444" grpId="0"/>
      <p:bldP spid="184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64" name="Group 64"/>
          <p:cNvGraphicFramePr>
            <a:graphicFrameLocks noGrp="1"/>
          </p:cNvGraphicFramePr>
          <p:nvPr>
            <p:ph/>
          </p:nvPr>
        </p:nvGraphicFramePr>
        <p:xfrm>
          <a:off x="611188" y="1052513"/>
          <a:ext cx="7921625" cy="5300663"/>
        </p:xfrm>
        <a:graphic>
          <a:graphicData uri="http://schemas.openxmlformats.org/drawingml/2006/table">
            <a:tbl>
              <a:tblPr/>
              <a:tblGrid>
                <a:gridCol w="1381125"/>
                <a:gridCol w="2363787"/>
                <a:gridCol w="1584325"/>
                <a:gridCol w="2592388"/>
              </a:tblGrid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Название падежа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Вспомогательные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слова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Падежные вопросы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Предлоги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И.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есть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кто?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что?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Р.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кого?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чего?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без, возле, до, из, около, от, подле, с, 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Д.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дать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подойти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кому?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чему?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к, по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В.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вижу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кого?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что?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под, за, про, через, в, 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Т.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доволен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кем?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чем?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за, между, над, под, 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П.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говорить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о ком?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о чем?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в, о, об, на, при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0524" name="WordArt 59" descr="list01_1024"/>
          <p:cNvSpPr>
            <a:spLocks noChangeArrowheads="1" noChangeShapeType="1" noTextEdit="1"/>
          </p:cNvSpPr>
          <p:nvPr/>
        </p:nvSpPr>
        <p:spPr bwMode="auto">
          <a:xfrm>
            <a:off x="1403350" y="549275"/>
            <a:ext cx="6481763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ПРЕДЛОГИ</a:t>
            </a:r>
          </a:p>
        </p:txBody>
      </p:sp>
      <p:pic>
        <p:nvPicPr>
          <p:cNvPr id="20525" name="Picture 65" descr="dom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20150" y="6524625"/>
            <a:ext cx="3238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060575"/>
            <a:ext cx="8351838" cy="755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ФИЗКУЛЬМИНУТКА</a:t>
            </a:r>
          </a:p>
        </p:txBody>
      </p:sp>
      <p:pic>
        <p:nvPicPr>
          <p:cNvPr id="7171" name="Picture 5" descr="0_eb1b_65ec5181_S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5661025"/>
            <a:ext cx="1366838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68288" y="260350"/>
            <a:ext cx="649287" cy="36988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-конечная звезда 1"/>
          <p:cNvSpPr/>
          <p:nvPr/>
        </p:nvSpPr>
        <p:spPr bwMode="auto">
          <a:xfrm>
            <a:off x="2771775" y="3284538"/>
            <a:ext cx="914400" cy="914400"/>
          </a:xfrm>
          <a:prstGeom prst="star12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Улыбающееся лицо 7"/>
          <p:cNvSpPr/>
          <p:nvPr/>
        </p:nvSpPr>
        <p:spPr bwMode="auto">
          <a:xfrm>
            <a:off x="4063887" y="2708920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40903 0.04213 C -0.40903 0.14629 -0.31615 0.23125 -0.20295 0.23125 C -0.06945 0.23125 -0.02118 0.1368 -0.00104 0.08009 L 0.01996 0.00393 C 0.0408 -0.05278 0.09201 -0.14676 0.24271 -0.14676 C 0.33941 -0.14676 0.44913 -0.0625 0.44913 0.04213 C 0.44913 0.14629 0.33941 0.23125 0.24271 0.23125 C 0.09201 0.23125 0.0408 0.1368 0.01996 0.08009 L -0.00104 0.00393 C -0.02118 -0.05278 -0.06945 -0.14676 -0.20295 -0.14676 C -0.31615 -0.14676 -0.40903 -0.0625 -0.40903 0.04213 Z " pathEditMode="relative" rAng="0" ptsTypes="ffFffffFfff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-конечная звезда 1"/>
          <p:cNvSpPr/>
          <p:nvPr/>
        </p:nvSpPr>
        <p:spPr bwMode="auto">
          <a:xfrm>
            <a:off x="2771775" y="3284538"/>
            <a:ext cx="914400" cy="914400"/>
          </a:xfrm>
          <a:prstGeom prst="star12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Улыбающееся лицо 7"/>
          <p:cNvSpPr/>
          <p:nvPr/>
        </p:nvSpPr>
        <p:spPr bwMode="auto">
          <a:xfrm>
            <a:off x="4063887" y="2708920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1979 0.61412 C 0.09791 0.61412 0.16163 0.49027 0.16163 0.33935 C 0.16163 0.16134 0.0908 0.09699 0.04826 0.07013 L -0.00886 0.04213 C -0.05139 0.01435 -0.12188 -0.05394 -0.12188 -0.25487 C -0.12188 -0.3838 -0.05868 -0.5301 0.01979 -0.5301 C 0.09791 -0.5301 0.16163 -0.3838 0.16163 -0.25487 C 0.16163 -0.05394 0.0908 0.01435 0.04826 0.04213 L -0.00886 0.07013 C -0.05139 0.09699 -0.12188 0.16134 -0.12188 0.33935 C -0.12188 0.49027 -0.05868 0.61412 0.01979 0.61412 Z " pathEditMode="relative" rAng="16200000" ptsTypes="ffFffffFfff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-конечная звезда 1"/>
          <p:cNvSpPr/>
          <p:nvPr/>
        </p:nvSpPr>
        <p:spPr bwMode="auto">
          <a:xfrm>
            <a:off x="2771775" y="3284538"/>
            <a:ext cx="914400" cy="914400"/>
          </a:xfrm>
          <a:prstGeom prst="star12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Улыбающееся лицо 7"/>
          <p:cNvSpPr/>
          <p:nvPr/>
        </p:nvSpPr>
        <p:spPr bwMode="auto">
          <a:xfrm>
            <a:off x="323528" y="260648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Улыбающееся лицо 3"/>
          <p:cNvSpPr/>
          <p:nvPr/>
        </p:nvSpPr>
        <p:spPr bwMode="auto">
          <a:xfrm>
            <a:off x="4499992" y="2822037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Улыбающееся лицо 4"/>
          <p:cNvSpPr/>
          <p:nvPr/>
        </p:nvSpPr>
        <p:spPr bwMode="auto">
          <a:xfrm>
            <a:off x="8028384" y="6021288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Улыбающееся лицо 5"/>
          <p:cNvSpPr/>
          <p:nvPr/>
        </p:nvSpPr>
        <p:spPr bwMode="auto">
          <a:xfrm>
            <a:off x="323528" y="6093296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Улыбающееся лицо 6"/>
          <p:cNvSpPr/>
          <p:nvPr/>
        </p:nvSpPr>
        <p:spPr bwMode="auto">
          <a:xfrm>
            <a:off x="8316416" y="188640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Улыбающееся лицо 8"/>
          <p:cNvSpPr/>
          <p:nvPr/>
        </p:nvSpPr>
        <p:spPr bwMode="auto">
          <a:xfrm>
            <a:off x="2771800" y="4581128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Улыбающееся лицо 9"/>
          <p:cNvSpPr/>
          <p:nvPr/>
        </p:nvSpPr>
        <p:spPr bwMode="auto">
          <a:xfrm>
            <a:off x="755576" y="2162268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Улыбающееся лицо 10"/>
          <p:cNvSpPr/>
          <p:nvPr/>
        </p:nvSpPr>
        <p:spPr bwMode="auto">
          <a:xfrm>
            <a:off x="6732240" y="174509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Улыбающееся лицо 11"/>
          <p:cNvSpPr/>
          <p:nvPr/>
        </p:nvSpPr>
        <p:spPr bwMode="auto">
          <a:xfrm>
            <a:off x="8028384" y="3623320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Улыбающееся лицо 12"/>
          <p:cNvSpPr/>
          <p:nvPr/>
        </p:nvSpPr>
        <p:spPr bwMode="auto">
          <a:xfrm>
            <a:off x="4737111" y="5805264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Улыбающееся лицо 13"/>
          <p:cNvSpPr/>
          <p:nvPr/>
        </p:nvSpPr>
        <p:spPr bwMode="auto">
          <a:xfrm>
            <a:off x="4142656" y="1268760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Улыбающееся лицо 14"/>
          <p:cNvSpPr/>
          <p:nvPr/>
        </p:nvSpPr>
        <p:spPr bwMode="auto">
          <a:xfrm>
            <a:off x="6732240" y="2132856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Улыбающееся лицо 15"/>
          <p:cNvSpPr/>
          <p:nvPr/>
        </p:nvSpPr>
        <p:spPr bwMode="auto">
          <a:xfrm>
            <a:off x="2623794" y="459296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Улыбающееся лицо 16"/>
          <p:cNvSpPr/>
          <p:nvPr/>
        </p:nvSpPr>
        <p:spPr bwMode="auto">
          <a:xfrm>
            <a:off x="2478967" y="5985386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" name="Улыбающееся лицо 17"/>
          <p:cNvSpPr/>
          <p:nvPr/>
        </p:nvSpPr>
        <p:spPr bwMode="auto">
          <a:xfrm>
            <a:off x="5940152" y="4333394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Улыбающееся лицо 18"/>
          <p:cNvSpPr/>
          <p:nvPr/>
        </p:nvSpPr>
        <p:spPr bwMode="auto">
          <a:xfrm>
            <a:off x="611560" y="3908107"/>
            <a:ext cx="576064" cy="57606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0000">
                <a:alpha val="40000"/>
              </a:srgbClr>
            </a:glow>
          </a:effectLst>
          <a:ex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127875" cy="5762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  кота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052513"/>
            <a:ext cx="7696200" cy="51133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У  норы  добычи  ждет,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Притаившись,  серый               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Мышь  осталась  без  хвоста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Вырываясь                 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А  теперь  и  за  версту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Не  приблизится                   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Крыса  старая  -  и  та,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Видя  грозного                  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Удерет  в  нору  под дом,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Чтоб  не  встретиться                  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Там  дрожит  и  в  темноте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Вспоминает                    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400" dirty="0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516688" y="4868863"/>
            <a:ext cx="20161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ru-RU" sz="3200"/>
          </a:p>
        </p:txBody>
      </p:sp>
      <p:pic>
        <p:nvPicPr>
          <p:cNvPr id="16389" name="Picture 6" descr="0_eb2d_9628cf18_S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20713"/>
            <a:ext cx="1173162" cy="165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5219700" y="1341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400" b="1" dirty="0" smtClean="0">
                <a:solidFill>
                  <a:srgbClr val="003399"/>
                </a:solidFill>
              </a:rPr>
              <a:t>    </a:t>
            </a:r>
            <a:r>
              <a:rPr lang="ru-RU" sz="2400" b="1" dirty="0" smtClean="0">
                <a:solidFill>
                  <a:srgbClr val="003399"/>
                </a:solidFill>
              </a:rPr>
              <a:t>кот</a:t>
            </a:r>
            <a:endParaRPr lang="ru-RU" sz="2400" b="1" dirty="0">
              <a:solidFill>
                <a:srgbClr val="003399"/>
              </a:solidFill>
            </a:endParaRPr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4643438" y="2205038"/>
            <a:ext cx="15128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ru-RU" sz="2400" b="1">
                <a:solidFill>
                  <a:srgbClr val="003399"/>
                </a:solidFill>
              </a:rPr>
              <a:t>от  кота</a:t>
            </a:r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4859338" y="2997200"/>
            <a:ext cx="15128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400" b="1" dirty="0" smtClean="0">
                <a:solidFill>
                  <a:srgbClr val="003399"/>
                </a:solidFill>
              </a:rPr>
              <a:t>   </a:t>
            </a:r>
            <a:r>
              <a:rPr lang="ru-RU" sz="2400" b="1" dirty="0" smtClean="0">
                <a:solidFill>
                  <a:srgbClr val="003399"/>
                </a:solidFill>
              </a:rPr>
              <a:t>к  </a:t>
            </a:r>
            <a:r>
              <a:rPr lang="ru-RU" sz="2400" b="1" dirty="0">
                <a:solidFill>
                  <a:srgbClr val="003399"/>
                </a:solidFill>
              </a:rPr>
              <a:t>коту</a:t>
            </a:r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4716463" y="3789363"/>
            <a:ext cx="15128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2400" b="1" dirty="0" smtClean="0">
                <a:solidFill>
                  <a:srgbClr val="003399"/>
                </a:solidFill>
              </a:rPr>
              <a:t>    </a:t>
            </a:r>
            <a:r>
              <a:rPr lang="ru-RU" sz="2400" b="1" dirty="0" smtClean="0">
                <a:solidFill>
                  <a:srgbClr val="003399"/>
                </a:solidFill>
              </a:rPr>
              <a:t>кота</a:t>
            </a:r>
            <a:endParaRPr lang="ru-RU" sz="2400" b="1" dirty="0">
              <a:solidFill>
                <a:srgbClr val="003399"/>
              </a:solidFill>
            </a:endParaRPr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5148263" y="4581525"/>
            <a:ext cx="18002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ru-RU" sz="2400" b="1">
                <a:solidFill>
                  <a:srgbClr val="003399"/>
                </a:solidFill>
              </a:rPr>
              <a:t> с  котом</a:t>
            </a:r>
          </a:p>
        </p:txBody>
      </p:sp>
      <p:sp>
        <p:nvSpPr>
          <p:cNvPr id="117772" name="Rectangle 12"/>
          <p:cNvSpPr>
            <a:spLocks noChangeArrowheads="1"/>
          </p:cNvSpPr>
          <p:nvPr/>
        </p:nvSpPr>
        <p:spPr bwMode="auto">
          <a:xfrm>
            <a:off x="4643438" y="5445125"/>
            <a:ext cx="15128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ru-RU" sz="2400" b="1">
                <a:solidFill>
                  <a:srgbClr val="003399"/>
                </a:solidFill>
              </a:rPr>
              <a:t>о  коте</a:t>
            </a:r>
          </a:p>
        </p:txBody>
      </p:sp>
      <p:pic>
        <p:nvPicPr>
          <p:cNvPr id="16396" name="Picture 13" descr="0_ea9d_a4e3bff_S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5825" y="5445125"/>
            <a:ext cx="10953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68288" y="260350"/>
            <a:ext cx="649287" cy="36988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  <p:bldP spid="117767" grpId="0"/>
      <p:bldP spid="117768" grpId="0"/>
      <p:bldP spid="117769" grpId="0"/>
      <p:bldP spid="117770" grpId="0"/>
      <p:bldP spid="117771" grpId="0"/>
      <p:bldP spid="1177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971550" y="2198688"/>
            <a:ext cx="7704138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-"/>
            </a:pPr>
            <a:r>
              <a:rPr lang="ru-RU" sz="2800" b="1"/>
              <a:t> </a:t>
            </a:r>
            <a:r>
              <a:rPr lang="ru-RU" sz="2800" b="1">
                <a:solidFill>
                  <a:srgbClr val="333300"/>
                </a:solidFill>
              </a:rPr>
              <a:t>В чём заключалась цель нашего урока?</a:t>
            </a:r>
          </a:p>
          <a:p>
            <a:endParaRPr lang="ru-RU" sz="2800" b="1">
              <a:solidFill>
                <a:srgbClr val="333300"/>
              </a:solidFill>
            </a:endParaRPr>
          </a:p>
          <a:p>
            <a:r>
              <a:rPr lang="ru-RU" sz="2800" b="1">
                <a:solidFill>
                  <a:srgbClr val="333300"/>
                </a:solidFill>
              </a:rPr>
              <a:t>- Достигли ли мы этой цели?  </a:t>
            </a:r>
          </a:p>
          <a:p>
            <a:pPr>
              <a:buFontTx/>
              <a:buChar char="-"/>
            </a:pPr>
            <a:endParaRPr lang="ru-RU" sz="2800" b="1">
              <a:solidFill>
                <a:srgbClr val="333300"/>
              </a:solidFill>
            </a:endParaRPr>
          </a:p>
          <a:p>
            <a:r>
              <a:rPr lang="ru-RU" sz="2800" b="1">
                <a:solidFill>
                  <a:srgbClr val="333300"/>
                </a:solidFill>
              </a:rPr>
              <a:t>- Чью работу на уроке хотите отметить?</a:t>
            </a:r>
          </a:p>
        </p:txBody>
      </p:sp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2916238" y="1268413"/>
            <a:ext cx="28860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ИТОГ УРОКА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268</Words>
  <Application>Microsoft Office PowerPoint</Application>
  <PresentationFormat>Экран (4:3)</PresentationFormat>
  <Paragraphs>75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ФИЗКУЛЬМИНУТКА</vt:lpstr>
      <vt:lpstr>Слайд 5</vt:lpstr>
      <vt:lpstr>Слайд 6</vt:lpstr>
      <vt:lpstr>Слайд 7</vt:lpstr>
      <vt:lpstr>Про  кота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2014-02-23T12:51:49Z</dcterms:created>
  <dcterms:modified xsi:type="dcterms:W3CDTF">2014-02-23T13:21:23Z</dcterms:modified>
</cp:coreProperties>
</file>