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</p:sldMasterIdLst>
  <p:notesMasterIdLst>
    <p:notesMasterId r:id="rId31"/>
  </p:notesMasterIdLst>
  <p:sldIdLst>
    <p:sldId id="258" r:id="rId3"/>
    <p:sldId id="269" r:id="rId4"/>
    <p:sldId id="262" r:id="rId5"/>
    <p:sldId id="263" r:id="rId6"/>
    <p:sldId id="293" r:id="rId7"/>
    <p:sldId id="268" r:id="rId8"/>
    <p:sldId id="265" r:id="rId9"/>
    <p:sldId id="264" r:id="rId10"/>
    <p:sldId id="266" r:id="rId11"/>
    <p:sldId id="285" r:id="rId12"/>
    <p:sldId id="286" r:id="rId13"/>
    <p:sldId id="287" r:id="rId14"/>
    <p:sldId id="272" r:id="rId15"/>
    <p:sldId id="274" r:id="rId16"/>
    <p:sldId id="273" r:id="rId17"/>
    <p:sldId id="29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9" r:id="rId26"/>
    <p:sldId id="290" r:id="rId27"/>
    <p:sldId id="292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CC"/>
    <a:srgbClr val="FF6600"/>
    <a:srgbClr val="00FF00"/>
    <a:srgbClr val="FE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DE4C-1FDC-4828-B206-5B1786F870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F8576-D4A6-44A6-8E37-BF5AAD94D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07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59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7060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69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70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71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</p:grpSp>
      <p:grpSp>
        <p:nvGrpSpPr>
          <p:cNvPr id="87075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87076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grpSp>
          <p:nvGrpSpPr>
            <p:cNvPr id="87077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87078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87079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8708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333300"/>
                      </a:solidFill>
                    </a:endParaRPr>
                  </a:p>
                </p:txBody>
              </p:sp>
              <p:sp>
                <p:nvSpPr>
                  <p:cNvPr id="8708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333300"/>
                      </a:solidFill>
                    </a:endParaRPr>
                  </a:p>
                </p:txBody>
              </p:sp>
              <p:sp>
                <p:nvSpPr>
                  <p:cNvPr id="8708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333300"/>
                      </a:solidFill>
                    </a:endParaRPr>
                  </a:p>
                </p:txBody>
              </p:sp>
              <p:sp>
                <p:nvSpPr>
                  <p:cNvPr id="8708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333300"/>
                      </a:solidFill>
                    </a:endParaRPr>
                  </a:p>
                </p:txBody>
              </p:sp>
            </p:grpSp>
            <p:sp>
              <p:nvSpPr>
                <p:cNvPr id="870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333300"/>
                    </a:solidFill>
                  </a:endParaRPr>
                </a:p>
              </p:txBody>
            </p:sp>
            <p:sp>
              <p:nvSpPr>
                <p:cNvPr id="87085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6" charset="0"/>
                  </a:endParaRPr>
                </a:p>
              </p:txBody>
            </p:sp>
            <p:sp>
              <p:nvSpPr>
                <p:cNvPr id="87086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6" charset="0"/>
                  </a:endParaRPr>
                </a:p>
              </p:txBody>
            </p:sp>
            <p:sp>
              <p:nvSpPr>
                <p:cNvPr id="87087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6" charset="0"/>
                  </a:endParaRPr>
                </a:p>
              </p:txBody>
            </p:sp>
          </p:grpSp>
          <p:grpSp>
            <p:nvGrpSpPr>
              <p:cNvPr id="8708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8708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333300"/>
                    </a:solidFill>
                  </a:endParaRPr>
                </a:p>
              </p:txBody>
            </p:sp>
            <p:sp>
              <p:nvSpPr>
                <p:cNvPr id="8709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333300"/>
                    </a:solidFill>
                  </a:endParaRPr>
                </a:p>
              </p:txBody>
            </p:sp>
            <p:sp>
              <p:nvSpPr>
                <p:cNvPr id="8709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333300"/>
                    </a:solidFill>
                  </a:endParaRPr>
                </a:p>
              </p:txBody>
            </p:sp>
            <p:sp>
              <p:nvSpPr>
                <p:cNvPr id="8709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333300"/>
                    </a:solidFill>
                  </a:endParaRPr>
                </a:p>
              </p:txBody>
            </p:sp>
            <p:sp>
              <p:nvSpPr>
                <p:cNvPr id="8709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333300"/>
                    </a:solidFill>
                  </a:endParaRPr>
                </a:p>
              </p:txBody>
            </p:sp>
            <p:sp>
              <p:nvSpPr>
                <p:cNvPr id="8709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6" charset="0"/>
                  </a:endParaRPr>
                </a:p>
              </p:txBody>
            </p:sp>
          </p:grpSp>
        </p:grpSp>
      </p:grpSp>
      <p:sp>
        <p:nvSpPr>
          <p:cNvPr id="87095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7096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6763AF-EB0E-4592-B599-363B13A1915E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66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496F3-386F-4ED4-8348-E5195116794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1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0D27-20A1-4006-913A-955F16EC093F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00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24A41-CF2D-4F86-A527-B6F02ACB6F20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7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17560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84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4539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0318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1607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4300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0712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E263E-D42B-406D-ACDD-16C8BA68442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6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9834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9242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878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28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E0B33-F58D-4451-AC70-F00655899FB6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12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F7932-CD63-444E-99A5-E1C2B9ED94D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AF399-57B1-4DFF-AD27-784D500E925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67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004B8-5942-4F22-BE55-90B7DD530E6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5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65FE9-FFD1-4E1C-873A-7F5C65B3BE2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95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FB073-B50A-4676-AA67-D5446ED34F5D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1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8019-500B-476E-AD1D-7593307E5A97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5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8601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603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333300"/>
                </a:solidFill>
                <a:latin typeface="Times New Roman" pitchFamily="16" charset="0"/>
              </a:endParaRPr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3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333300"/>
                </a:solidFill>
              </a:endParaRPr>
            </a:p>
          </p:txBody>
        </p:sp>
      </p:grpSp>
      <p:sp>
        <p:nvSpPr>
          <p:cNvPr id="8604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4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5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605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605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A00D23-C2C5-4518-8A71-86BC11CA531D}" type="slidenum">
              <a:rPr lang="ru-RU">
                <a:solidFill>
                  <a:srgbClr val="33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0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lum contras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A277FC-0DFD-4D66-A1AD-B9C7EEEEBD0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3E4A3D-973E-4114-903F-AA769D5A02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4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385329" y="1052735"/>
            <a:ext cx="745364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УРОК  ОБУЧЕНИЯ  ГРАМОТЕ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 класс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ru-RU" sz="32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796135" y="3555166"/>
            <a:ext cx="304284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Автор</a:t>
            </a: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:  С.Н. Чурикова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учитель </a:t>
            </a: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начальных </a:t>
            </a: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классов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МБОУ «СОШ №5»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</a:t>
            </a: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т. Тбилисская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Тбилисский район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Краснодарский край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2000" b="1" i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355976" y="6453336"/>
            <a:ext cx="1080120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2012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48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2232248" cy="334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835150" y="1556792"/>
            <a:ext cx="6697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6000" b="1" dirty="0"/>
              <a:t> </a:t>
            </a:r>
            <a:r>
              <a:rPr lang="ru-RU" sz="6000" b="1" dirty="0">
                <a:solidFill>
                  <a:srgbClr val="3366FF"/>
                </a:solidFill>
              </a:rPr>
              <a:t>Согласный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835151" y="2572455"/>
            <a:ext cx="7131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6000" b="1" dirty="0">
                <a:solidFill>
                  <a:srgbClr val="3366FF"/>
                </a:solidFill>
              </a:rPr>
              <a:t> Глухой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835151" y="3717033"/>
            <a:ext cx="68405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6000" b="1" dirty="0">
                <a:solidFill>
                  <a:srgbClr val="3366FF"/>
                </a:solidFill>
              </a:rPr>
              <a:t> Непарный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835150" y="53736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835151" y="4732697"/>
            <a:ext cx="7129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6000" b="1" dirty="0"/>
              <a:t> </a:t>
            </a:r>
            <a:r>
              <a:rPr lang="ru-RU" sz="6000" b="1" dirty="0">
                <a:solidFill>
                  <a:srgbClr val="3366FF"/>
                </a:solidFill>
              </a:rPr>
              <a:t>Всегда мягкий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44624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j-ea"/>
                <a:cs typeface="+mj-cs"/>
              </a:rPr>
              <a:t>[</a:t>
            </a:r>
            <a:r>
              <a:rPr lang="ru-RU" sz="6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j-ea"/>
                <a:cs typeface="+mj-cs"/>
              </a:rPr>
              <a:t>Щ</a:t>
            </a:r>
            <a:r>
              <a:rPr lang="en-US" sz="6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j-ea"/>
                <a:cs typeface="+mj-cs"/>
              </a:rPr>
              <a:t>`]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7548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6" grpId="0"/>
      <p:bldP spid="97288" grpId="0"/>
      <p:bldP spid="9728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2240" y="2348880"/>
            <a:ext cx="2224592" cy="427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984776" cy="1728192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Щи</a:t>
            </a:r>
            <a:r>
              <a:rPr lang="ru-RU" b="1" dirty="0">
                <a:solidFill>
                  <a:srgbClr val="FF0000"/>
                </a:solidFill>
              </a:rPr>
              <a:t> -  </a:t>
            </a:r>
            <a:r>
              <a:rPr lang="ru-RU" sz="4000" b="1" i="1" dirty="0"/>
              <a:t>жидкое кушанье, </a:t>
            </a:r>
            <a:br>
              <a:rPr lang="ru-RU" sz="4000" b="1" i="1" dirty="0"/>
            </a:br>
            <a:r>
              <a:rPr lang="ru-RU" sz="4000" b="1" i="1" dirty="0">
                <a:solidFill>
                  <a:srgbClr val="FF0000"/>
                </a:solidFill>
              </a:rPr>
              <a:t>         </a:t>
            </a:r>
            <a:r>
              <a:rPr lang="ru-RU" sz="4000" b="1" i="1" dirty="0"/>
              <a:t>род  супа  из 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/>
              <a:t>капусты  </a:t>
            </a:r>
            <a:br>
              <a:rPr lang="ru-RU" sz="4000" b="1" i="1" dirty="0"/>
            </a:br>
            <a:r>
              <a:rPr lang="ru-RU" sz="4000" b="1" i="1" dirty="0">
                <a:solidFill>
                  <a:srgbClr val="FF0000"/>
                </a:solidFill>
              </a:rPr>
              <a:t>         </a:t>
            </a:r>
            <a:r>
              <a:rPr lang="ru-RU" sz="4000" b="1" i="1" dirty="0"/>
              <a:t>или</a:t>
            </a:r>
            <a:r>
              <a:rPr lang="ru-RU" sz="4000" b="1" i="1" dirty="0">
                <a:solidFill>
                  <a:srgbClr val="FF0000"/>
                </a:solidFill>
              </a:rPr>
              <a:t>  </a:t>
            </a:r>
            <a:r>
              <a:rPr lang="ru-RU" sz="4000" b="1" i="1" dirty="0"/>
              <a:t>щавеля.  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5760640" cy="439248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+mj-lt"/>
              </a:rPr>
              <a:t>Щупальца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 - </a:t>
            </a:r>
            <a:r>
              <a:rPr lang="ru-RU" i="1" dirty="0" smtClean="0"/>
              <a:t> </a:t>
            </a:r>
            <a:r>
              <a:rPr lang="ru-RU" sz="3600" i="1" dirty="0" smtClean="0">
                <a:solidFill>
                  <a:schemeClr val="tx2"/>
                </a:solidFill>
                <a:latin typeface="+mj-lt"/>
              </a:rPr>
              <a:t>у многих </a:t>
            </a:r>
            <a:r>
              <a:rPr lang="ru-RU" sz="3600" i="1" dirty="0">
                <a:solidFill>
                  <a:schemeClr val="tx2"/>
                </a:solidFill>
                <a:latin typeface="+mj-lt"/>
              </a:rPr>
              <a:t>беспозвоночных животных: орган осязания, дыхания, передвижения, хватания в виде подвижного удлинённого выроста.</a:t>
            </a:r>
          </a:p>
          <a:p>
            <a:pPr marL="0" indent="0">
              <a:buNone/>
            </a:pPr>
            <a:endParaRPr lang="ru-RU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01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3857628"/>
            <a:ext cx="1500198" cy="1057276"/>
          </a:xfrm>
          <a:prstGeom prst="rect">
            <a:avLst/>
          </a:prstGeom>
          <a:gradFill flip="none" rotWithShape="1">
            <a:gsLst>
              <a:gs pos="37000">
                <a:srgbClr val="31DC1A"/>
              </a:gs>
              <a:gs pos="65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A65C"/>
              </a:solidFill>
            </a:endParaRPr>
          </a:p>
        </p:txBody>
      </p:sp>
      <p:pic>
        <p:nvPicPr>
          <p:cNvPr id="3" name="Picture 2" descr="C:\Documents and Settings\2\Рабочий стол\клипарты\Мои рисунки\сказочные герои\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785918" cy="30718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5500702"/>
            <a:ext cx="1500198" cy="1057276"/>
          </a:xfrm>
          <a:prstGeom prst="rect">
            <a:avLst/>
          </a:prstGeom>
          <a:gradFill flip="none" rotWithShape="1">
            <a:gsLst>
              <a:gs pos="37000">
                <a:srgbClr val="0070C0"/>
              </a:gs>
              <a:gs pos="65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A65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857628"/>
            <a:ext cx="928694" cy="10715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572140"/>
            <a:ext cx="928694" cy="1071570"/>
          </a:xfrm>
          <a:prstGeom prst="rect">
            <a:avLst/>
          </a:prstGeom>
          <a:solidFill>
            <a:srgbClr val="31DC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FF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930116" y="2070884"/>
            <a:ext cx="1857388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00958" y="2571744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/</a:t>
            </a:r>
            <a:endParaRPr lang="ru-RU" sz="2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3857628"/>
            <a:ext cx="92869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5572140"/>
            <a:ext cx="92869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928670"/>
            <a:ext cx="2928958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A6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56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7438E-6 L -0.05138 -0.422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1795E-6 L -0.26597 -0.0853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765E-6 L -0.17517 -0.662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22664E-6 L -0.41736 -0.31453 " pathEditMode="relative" ptsTypes="AA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35150" y="1412875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132138" y="1412875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356100" y="1412875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 rot="5400000">
            <a:off x="3095625" y="2887663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0" y="4148138"/>
            <a:ext cx="215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443663" y="2708275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019925" y="2708275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596188" y="2708275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 rot="5400000">
            <a:off x="7019926" y="3500437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812088" y="4076700"/>
            <a:ext cx="2889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763713" y="29972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059113" y="29972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2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284663" y="299720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3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059113" y="4076700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4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427538" y="4365625"/>
            <a:ext cx="187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 13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372225" y="335756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5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948488" y="3357563"/>
            <a:ext cx="244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6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596188" y="3357563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7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948488" y="40052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8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67625" y="4221163"/>
            <a:ext cx="684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xmlns="" val="273984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7" descr="47FC1C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76672"/>
            <a:ext cx="899002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2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051050" y="2276475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ru-RU" dirty="0">
              <a:latin typeface="Times New Roman" pitchFamily="16" charset="0"/>
            </a:endParaRP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1663"/>
            <a:ext cx="3238500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3129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547813" y="260350"/>
            <a:ext cx="46799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B0F0"/>
                </a:solidFill>
              </a:rPr>
              <a:t>На </a:t>
            </a:r>
            <a:r>
              <a:rPr lang="ru-RU" sz="2800" b="1" i="1" dirty="0" smtClean="0">
                <a:solidFill>
                  <a:srgbClr val="00B0F0"/>
                </a:solidFill>
              </a:rPr>
              <a:t>расчёску </a:t>
            </a:r>
            <a:r>
              <a:rPr lang="ru-RU" sz="2800" b="1" i="1" dirty="0">
                <a:solidFill>
                  <a:srgbClr val="00B0F0"/>
                </a:solidFill>
              </a:rPr>
              <a:t>«Щ» </a:t>
            </a:r>
            <a:r>
              <a:rPr lang="ru-RU" sz="2800" b="1" i="1" dirty="0" smtClean="0">
                <a:solidFill>
                  <a:srgbClr val="00B0F0"/>
                </a:solidFill>
              </a:rPr>
              <a:t>похожа,</a:t>
            </a:r>
            <a:endParaRPr lang="ru-RU" sz="2800" b="1" i="1" dirty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B0F0"/>
                </a:solidFill>
              </a:rPr>
              <a:t>Три зубца всего?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00B0F0"/>
                </a:solidFill>
              </a:rPr>
              <a:t>Ну, </a:t>
            </a:r>
            <a:r>
              <a:rPr lang="ru-RU" sz="2800" b="1" i="1" dirty="0">
                <a:solidFill>
                  <a:srgbClr val="00B0F0"/>
                </a:solidFill>
              </a:rPr>
              <a:t>что же?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716463" y="3500438"/>
            <a:ext cx="42481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B050"/>
                </a:solidFill>
              </a:rPr>
              <a:t>Буква </a:t>
            </a:r>
            <a:r>
              <a:rPr lang="ru-RU" sz="3200" b="1" i="1" dirty="0" smtClean="0">
                <a:solidFill>
                  <a:srgbClr val="00B050"/>
                </a:solidFill>
              </a:rPr>
              <a:t>«Щ</a:t>
            </a:r>
            <a:r>
              <a:rPr lang="ru-RU" sz="3200" b="1" i="1" dirty="0">
                <a:solidFill>
                  <a:srgbClr val="00B050"/>
                </a:solidFill>
              </a:rPr>
              <a:t>» поможет нам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B050"/>
                </a:solidFill>
              </a:rPr>
              <a:t>Чистить зубы по утрам!</a:t>
            </a:r>
          </a:p>
        </p:txBody>
      </p:sp>
    </p:spTree>
    <p:extLst>
      <p:ext uri="{BB962C8B-B14F-4D97-AF65-F5344CB8AC3E}">
        <p14:creationId xmlns:p14="http://schemas.microsoft.com/office/powerpoint/2010/main" xmlns="" val="9403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  <p:bldP spid="215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857929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13"/>
          <a:stretch/>
        </p:blipFill>
        <p:spPr bwMode="auto">
          <a:xfrm>
            <a:off x="1259632" y="2204864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80920" cy="2219846"/>
          </a:xfrm>
        </p:spPr>
        <p:txBody>
          <a:bodyPr>
            <a:prstTxWarp prst="textWave1">
              <a:avLst>
                <a:gd name="adj1" fmla="val 12500"/>
                <a:gd name="adj2" fmla="val 341"/>
              </a:avLst>
            </a:prstTxWarp>
          </a:bodyPr>
          <a:lstStyle/>
          <a:p>
            <a:r>
              <a:rPr lang="ru-RU" dirty="0" smtClean="0">
                <a:solidFill>
                  <a:srgbClr val="3366FF"/>
                </a:solidFill>
              </a:rPr>
              <a:t>Отдохни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5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428868"/>
            <a:ext cx="2714644" cy="271464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072066" y="2428868"/>
            <a:ext cx="2011368" cy="271464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203892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38 L 0.2631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071678"/>
            <a:ext cx="2714612" cy="21590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000628" y="2071678"/>
            <a:ext cx="1868492" cy="21590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</p:spTree>
    <p:extLst>
      <p:ext uri="{BB962C8B-B14F-4D97-AF65-F5344CB8AC3E}">
        <p14:creationId xmlns:p14="http://schemas.microsoft.com/office/powerpoint/2010/main" xmlns="" val="296903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38 L 0.2631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071678"/>
            <a:ext cx="2714612" cy="21590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000628" y="2071678"/>
            <a:ext cx="1868492" cy="21590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287818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38 L 0.2631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544616" cy="605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960440" cy="4752528"/>
          </a:xfrm>
        </p:spPr>
        <p:txBody>
          <a:bodyPr/>
          <a:lstStyle/>
          <a:p>
            <a:pPr algn="r"/>
            <a:r>
              <a:rPr lang="ru-RU" sz="4000" b="1" i="1" dirty="0">
                <a:solidFill>
                  <a:srgbClr val="002060"/>
                </a:solidFill>
              </a:rPr>
              <a:t>Уплетая калачи,</a:t>
            </a:r>
            <a:br>
              <a:rPr lang="ru-RU" sz="4000" b="1" i="1" dirty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Едет парень на печи.</a:t>
            </a:r>
            <a:br>
              <a:rPr lang="ru-RU" sz="4000" b="1" i="1" dirty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Едет прямо во дворец,</a:t>
            </a:r>
            <a:br>
              <a:rPr lang="ru-RU" sz="4000" b="1" i="1" dirty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Кто же этот молодец?</a:t>
            </a:r>
            <a:br>
              <a:rPr lang="ru-RU" sz="4000" b="1" i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4941168"/>
            <a:ext cx="7491412" cy="12977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247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071678"/>
            <a:ext cx="2786050" cy="21590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143504" y="2071678"/>
            <a:ext cx="1725615" cy="21590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xmlns="" val="362038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38 L 0.2631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2844" y="1928802"/>
            <a:ext cx="2786082" cy="2301877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14942" y="1928802"/>
            <a:ext cx="1654177" cy="2301877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xmlns="" val="135861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38 L 0.2631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2844" y="1928802"/>
            <a:ext cx="2786082" cy="2301877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14942" y="1928802"/>
            <a:ext cx="1654177" cy="2301877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xmlns="" val="329408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38 L 0.2631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87" name="Group 23"/>
          <p:cNvGraphicFramePr>
            <a:graphicFrameLocks noGrp="1"/>
          </p:cNvGraphicFramePr>
          <p:nvPr>
            <p:ph/>
          </p:nvPr>
        </p:nvGraphicFramePr>
        <p:xfrm>
          <a:off x="1652588" y="333375"/>
          <a:ext cx="7491412" cy="6172200"/>
        </p:xfrm>
        <a:graphic>
          <a:graphicData uri="http://schemas.openxmlformats.org/drawingml/2006/table">
            <a:tbl>
              <a:tblPr/>
              <a:tblGrid>
                <a:gridCol w="3746500"/>
                <a:gridCol w="3744912"/>
              </a:tblGrid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</a:rPr>
                        <a:t>а</a:t>
                      </a:r>
                      <a:r>
                        <a:rPr kumimoji="0" lang="ru-RU" sz="1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щ</a:t>
                      </a:r>
                      <a:endParaRPr kumimoji="0" lang="ru-RU" sz="1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</a:rPr>
                        <a:t>е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</a:rPr>
                        <a:t>о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</a:rPr>
                        <a:t>ы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</a:rPr>
                        <a:t>у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</a:rPr>
                        <a:t>и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2124075" y="404813"/>
            <a:ext cx="18002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2051050" y="476250"/>
            <a:ext cx="0" cy="1368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1835150" y="1412875"/>
            <a:ext cx="7056438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6600"/>
                </a:solidFill>
              </a:rPr>
              <a:t>Прочитай сначала</a:t>
            </a:r>
          </a:p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6600"/>
                </a:solidFill>
              </a:rPr>
              <a:t>слоги </a:t>
            </a:r>
            <a:r>
              <a:rPr lang="ru-RU" sz="4400" b="1" i="1">
                <a:solidFill>
                  <a:srgbClr val="996600"/>
                </a:solidFill>
              </a:rPr>
              <a:t>горизонтально</a:t>
            </a:r>
            <a:r>
              <a:rPr lang="ru-RU" sz="4800" b="1">
                <a:solidFill>
                  <a:srgbClr val="996600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6600"/>
                </a:solidFill>
              </a:rPr>
              <a:t>затем - </a:t>
            </a:r>
            <a:r>
              <a:rPr lang="ru-RU" sz="4400" b="1" i="1">
                <a:solidFill>
                  <a:srgbClr val="996600"/>
                </a:solidFill>
              </a:rPr>
              <a:t>вертикально</a:t>
            </a:r>
          </a:p>
        </p:txBody>
      </p:sp>
    </p:spTree>
    <p:extLst>
      <p:ext uri="{BB962C8B-B14F-4D97-AF65-F5344CB8AC3E}">
        <p14:creationId xmlns:p14="http://schemas.microsoft.com/office/powerpoint/2010/main" xmlns="" val="32967722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2\Рабочий стол\клипарты\Мои рисунки\сказочные герои\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0"/>
            <a:ext cx="2143140" cy="3143248"/>
          </a:xfrm>
          <a:prstGeom prst="rect">
            <a:avLst/>
          </a:prstGeom>
          <a:noFill/>
        </p:spPr>
      </p:pic>
      <p:grpSp>
        <p:nvGrpSpPr>
          <p:cNvPr id="3" name="Группа 10"/>
          <p:cNvGrpSpPr/>
          <p:nvPr/>
        </p:nvGrpSpPr>
        <p:grpSpPr>
          <a:xfrm>
            <a:off x="3000364" y="3286125"/>
            <a:ext cx="2714644" cy="3571876"/>
            <a:chOff x="3071802" y="3811587"/>
            <a:chExt cx="2643206" cy="3046413"/>
          </a:xfrm>
        </p:grpSpPr>
        <p:sp>
          <p:nvSpPr>
            <p:cNvPr id="4" name="Oval 771"/>
            <p:cNvSpPr>
              <a:spLocks noChangeArrowheads="1"/>
            </p:cNvSpPr>
            <p:nvPr/>
          </p:nvSpPr>
          <p:spPr bwMode="auto">
            <a:xfrm>
              <a:off x="3595533" y="6437607"/>
              <a:ext cx="1702126" cy="414635"/>
            </a:xfrm>
            <a:prstGeom prst="ellipse">
              <a:avLst/>
            </a:prstGeom>
            <a:blipFill>
              <a:blip r:embed="rId3" cstate="email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Freeform 772"/>
            <p:cNvSpPr>
              <a:spLocks/>
            </p:cNvSpPr>
            <p:nvPr/>
          </p:nvSpPr>
          <p:spPr bwMode="auto">
            <a:xfrm>
              <a:off x="3202735" y="4088010"/>
              <a:ext cx="2356790" cy="27699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Oval 773"/>
            <p:cNvSpPr>
              <a:spLocks noChangeArrowheads="1"/>
            </p:cNvSpPr>
            <p:nvPr/>
          </p:nvSpPr>
          <p:spPr bwMode="auto">
            <a:xfrm>
              <a:off x="3202735" y="3811587"/>
              <a:ext cx="2356790" cy="552846"/>
            </a:xfrm>
            <a:prstGeom prst="ellipse">
              <a:avLst/>
            </a:prstGeom>
            <a:blipFill>
              <a:blip r:embed="rId3" cstate="email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775" descr="Дуб"/>
            <p:cNvSpPr>
              <a:spLocks/>
            </p:cNvSpPr>
            <p:nvPr/>
          </p:nvSpPr>
          <p:spPr bwMode="auto">
            <a:xfrm flipV="1">
              <a:off x="3726466" y="5470126"/>
              <a:ext cx="1402072" cy="414635"/>
            </a:xfrm>
            <a:custGeom>
              <a:avLst/>
              <a:gdLst/>
              <a:ahLst/>
              <a:cxnLst>
                <a:cxn ang="0">
                  <a:pos x="19" y="139"/>
                </a:cxn>
                <a:cxn ang="0">
                  <a:pos x="147" y="75"/>
                </a:cxn>
                <a:cxn ang="0">
                  <a:pos x="803" y="11"/>
                </a:cxn>
                <a:cxn ang="0">
                  <a:pos x="1283" y="139"/>
                </a:cxn>
                <a:cxn ang="0">
                  <a:pos x="1219" y="299"/>
                </a:cxn>
                <a:cxn ang="0">
                  <a:pos x="899" y="235"/>
                </a:cxn>
                <a:cxn ang="0">
                  <a:pos x="531" y="235"/>
                </a:cxn>
                <a:cxn ang="0">
                  <a:pos x="83" y="315"/>
                </a:cxn>
                <a:cxn ang="0">
                  <a:pos x="19" y="139"/>
                </a:cxn>
              </a:cxnLst>
              <a:rect l="0" t="0" r="r" b="b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776"/>
            <p:cNvSpPr>
              <a:spLocks/>
            </p:cNvSpPr>
            <p:nvPr/>
          </p:nvSpPr>
          <p:spPr bwMode="auto">
            <a:xfrm>
              <a:off x="5428592" y="4226222"/>
              <a:ext cx="160938" cy="1209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8" y="3"/>
                </a:cxn>
                <a:cxn ang="0">
                  <a:pos x="112" y="51"/>
                </a:cxn>
                <a:cxn ang="0">
                  <a:pos x="80" y="99"/>
                </a:cxn>
              </a:cxnLst>
              <a:rect l="0" t="0" r="r" b="b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777"/>
            <p:cNvSpPr>
              <a:spLocks/>
            </p:cNvSpPr>
            <p:nvPr/>
          </p:nvSpPr>
          <p:spPr bwMode="auto">
            <a:xfrm rot="16891287">
              <a:off x="3193488" y="4204098"/>
              <a:ext cx="143970" cy="13638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8" y="3"/>
                </a:cxn>
                <a:cxn ang="0">
                  <a:pos x="112" y="51"/>
                </a:cxn>
                <a:cxn ang="0">
                  <a:pos x="80" y="99"/>
                </a:cxn>
              </a:cxnLst>
              <a:rect l="0" t="0" r="r" b="b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Freeform 774"/>
            <p:cNvSpPr>
              <a:spLocks/>
            </p:cNvSpPr>
            <p:nvPr/>
          </p:nvSpPr>
          <p:spPr bwMode="auto">
            <a:xfrm flipV="1">
              <a:off x="3071802" y="4226222"/>
              <a:ext cx="2643206" cy="1439704"/>
            </a:xfrm>
            <a:custGeom>
              <a:avLst/>
              <a:gdLst/>
              <a:ahLst/>
              <a:cxnLst>
                <a:cxn ang="0">
                  <a:pos x="47" y="427"/>
                </a:cxn>
                <a:cxn ang="0">
                  <a:pos x="85" y="481"/>
                </a:cxn>
                <a:cxn ang="0">
                  <a:pos x="7" y="311"/>
                </a:cxn>
                <a:cxn ang="0">
                  <a:pos x="43" y="167"/>
                </a:cxn>
                <a:cxn ang="0">
                  <a:pos x="157" y="53"/>
                </a:cxn>
                <a:cxn ang="0">
                  <a:pos x="409" y="5"/>
                </a:cxn>
                <a:cxn ang="0">
                  <a:pos x="775" y="23"/>
                </a:cxn>
                <a:cxn ang="0">
                  <a:pos x="949" y="131"/>
                </a:cxn>
                <a:cxn ang="0">
                  <a:pos x="1003" y="245"/>
                </a:cxn>
                <a:cxn ang="0">
                  <a:pos x="1003" y="371"/>
                </a:cxn>
                <a:cxn ang="0">
                  <a:pos x="918" y="481"/>
                </a:cxn>
                <a:cxn ang="0">
                  <a:pos x="956" y="441"/>
                </a:cxn>
              </a:cxnLst>
              <a:rect l="0" t="0" r="r" b="b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2464579" y="4536289"/>
            <a:ext cx="1643074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536281" y="4750603"/>
            <a:ext cx="1857388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2910" y="357166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арф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857232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prstClr val="black"/>
                </a:solidFill>
              </a:rPr>
              <a:t>кле</a:t>
            </a:r>
            <a:r>
              <a:rPr lang="ru-RU" sz="4000" b="1" dirty="0" smtClean="0">
                <a:solidFill>
                  <a:prstClr val="black"/>
                </a:solidFill>
              </a:rPr>
              <a:t> . и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10" y="1500174"/>
            <a:ext cx="150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</a:t>
            </a:r>
            <a:r>
              <a:rPr lang="ru-RU" sz="4000" b="1" dirty="0" err="1" smtClean="0">
                <a:solidFill>
                  <a:prstClr val="black"/>
                </a:solidFill>
              </a:rPr>
              <a:t>епка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207167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ко . </a:t>
            </a:r>
            <a:r>
              <a:rPr lang="ru-RU" sz="4000" b="1" dirty="0" err="1" smtClean="0">
                <a:solidFill>
                  <a:prstClr val="black"/>
                </a:solidFill>
              </a:rPr>
              <a:t>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2643182"/>
            <a:ext cx="128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</a:t>
            </a:r>
            <a:r>
              <a:rPr lang="ru-RU" sz="4000" b="1" dirty="0" err="1" smtClean="0">
                <a:solidFill>
                  <a:prstClr val="black"/>
                </a:solidFill>
              </a:rPr>
              <a:t>ека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3214686"/>
            <a:ext cx="1492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утка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472" y="3786190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prstClr val="black"/>
                </a:solidFill>
              </a:rPr>
              <a:t>ро</a:t>
            </a:r>
            <a:r>
              <a:rPr lang="ru-RU" sz="4000" b="1" dirty="0" smtClean="0">
                <a:solidFill>
                  <a:prstClr val="black"/>
                </a:solidFill>
              </a:rPr>
              <a:t> . 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6578" y="357166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</a:t>
            </a:r>
            <a:r>
              <a:rPr lang="ru-RU" sz="4000" b="1" dirty="0" err="1" smtClean="0">
                <a:solidFill>
                  <a:prstClr val="black"/>
                </a:solidFill>
              </a:rPr>
              <a:t>енок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43702" y="928670"/>
            <a:ext cx="1712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мо . </a:t>
            </a:r>
            <a:r>
              <a:rPr lang="ru-RU" sz="4000" b="1" dirty="0" err="1" smtClean="0">
                <a:solidFill>
                  <a:prstClr val="black"/>
                </a:solidFill>
              </a:rPr>
              <a:t>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578" y="1500174"/>
            <a:ext cx="1529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</a:t>
            </a:r>
            <a:r>
              <a:rPr lang="ru-RU" sz="4000" b="1" dirty="0" err="1" smtClean="0">
                <a:solidFill>
                  <a:prstClr val="black"/>
                </a:solidFill>
              </a:rPr>
              <a:t>апка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2264" y="2071678"/>
            <a:ext cx="224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рома . </a:t>
            </a:r>
            <a:r>
              <a:rPr lang="ru-RU" sz="4000" b="1" dirty="0" err="1" smtClean="0">
                <a:solidFill>
                  <a:prstClr val="black"/>
                </a:solidFill>
              </a:rPr>
              <a:t>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2264" y="2643182"/>
            <a:ext cx="1436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я . </a:t>
            </a:r>
            <a:r>
              <a:rPr lang="ru-RU" sz="4000" b="1" dirty="0" err="1" smtClean="0">
                <a:solidFill>
                  <a:prstClr val="black"/>
                </a:solidFill>
              </a:rPr>
              <a:t>ик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43702" y="3214686"/>
            <a:ext cx="146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. </a:t>
            </a:r>
            <a:r>
              <a:rPr lang="ru-RU" sz="4000" b="1" dirty="0" err="1" smtClean="0">
                <a:solidFill>
                  <a:prstClr val="black"/>
                </a:solidFill>
              </a:rPr>
              <a:t>ётка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72264" y="3786190"/>
            <a:ext cx="175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ми . </a:t>
            </a:r>
            <a:r>
              <a:rPr lang="ru-RU" sz="4000" b="1" dirty="0" err="1" smtClean="0">
                <a:solidFill>
                  <a:prstClr val="black"/>
                </a:solidFill>
              </a:rPr>
              <a:t>ка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grpSp>
        <p:nvGrpSpPr>
          <p:cNvPr id="11" name="Группа 36"/>
          <p:cNvGrpSpPr/>
          <p:nvPr/>
        </p:nvGrpSpPr>
        <p:grpSpPr>
          <a:xfrm>
            <a:off x="-1643106" y="5304497"/>
            <a:ext cx="1500198" cy="839123"/>
            <a:chOff x="-1857420" y="4500570"/>
            <a:chExt cx="1500198" cy="839123"/>
          </a:xfrm>
        </p:grpSpPr>
        <p:pic>
          <p:nvPicPr>
            <p:cNvPr id="2050" name="Picture 2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57420" y="4500570"/>
              <a:ext cx="1500198" cy="839123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-1357354" y="4643446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37"/>
          <p:cNvGrpSpPr/>
          <p:nvPr/>
        </p:nvGrpSpPr>
        <p:grpSpPr>
          <a:xfrm>
            <a:off x="-1714544" y="6018877"/>
            <a:ext cx="1500198" cy="839123"/>
            <a:chOff x="-1857420" y="4500570"/>
            <a:chExt cx="1500198" cy="839123"/>
          </a:xfrm>
        </p:grpSpPr>
        <p:pic>
          <p:nvPicPr>
            <p:cNvPr id="43" name="Picture 2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57420" y="4500570"/>
              <a:ext cx="1500198" cy="839123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-1357354" y="4643446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47"/>
          <p:cNvGrpSpPr/>
          <p:nvPr/>
        </p:nvGrpSpPr>
        <p:grpSpPr>
          <a:xfrm>
            <a:off x="9215556" y="4643446"/>
            <a:ext cx="1584243" cy="928694"/>
            <a:chOff x="9215556" y="4643446"/>
            <a:chExt cx="1584243" cy="928694"/>
          </a:xfrm>
        </p:grpSpPr>
        <p:pic>
          <p:nvPicPr>
            <p:cNvPr id="2051" name="Picture 3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215556" y="4643446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9501222" y="4786322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Группа 49"/>
          <p:cNvGrpSpPr/>
          <p:nvPr/>
        </p:nvGrpSpPr>
        <p:grpSpPr>
          <a:xfrm>
            <a:off x="9202863" y="5715016"/>
            <a:ext cx="1584243" cy="928694"/>
            <a:chOff x="9215556" y="4643446"/>
            <a:chExt cx="1584243" cy="928694"/>
          </a:xfrm>
        </p:grpSpPr>
        <p:pic>
          <p:nvPicPr>
            <p:cNvPr id="51" name="Picture 3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215556" y="4643446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9501222" y="4786322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Облако 52"/>
          <p:cNvSpPr/>
          <p:nvPr/>
        </p:nvSpPr>
        <p:spPr>
          <a:xfrm>
            <a:off x="3643306" y="6357958"/>
            <a:ext cx="1643074" cy="5000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старт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4" name="Умножение 53"/>
          <p:cNvSpPr/>
          <p:nvPr/>
        </p:nvSpPr>
        <p:spPr>
          <a:xfrm>
            <a:off x="785786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1142976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Умножение 55"/>
          <p:cNvSpPr/>
          <p:nvPr/>
        </p:nvSpPr>
        <p:spPr>
          <a:xfrm>
            <a:off x="1500166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1857356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Умножение 57"/>
          <p:cNvSpPr/>
          <p:nvPr/>
        </p:nvSpPr>
        <p:spPr>
          <a:xfrm>
            <a:off x="2214546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2500298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Умножение 59"/>
          <p:cNvSpPr/>
          <p:nvPr/>
        </p:nvSpPr>
        <p:spPr>
          <a:xfrm>
            <a:off x="2786050" y="0"/>
            <a:ext cx="357190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7" name="Группа 70"/>
          <p:cNvGrpSpPr/>
          <p:nvPr/>
        </p:nvGrpSpPr>
        <p:grpSpPr>
          <a:xfrm>
            <a:off x="-1571668" y="4429132"/>
            <a:ext cx="1413796" cy="790796"/>
            <a:chOff x="-1571668" y="4429132"/>
            <a:chExt cx="1413796" cy="790796"/>
          </a:xfrm>
        </p:grpSpPr>
        <p:pic>
          <p:nvPicPr>
            <p:cNvPr id="2052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571668" y="4429132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69" name="TextBox 68"/>
            <p:cNvSpPr txBox="1"/>
            <p:nvPr/>
          </p:nvSpPr>
          <p:spPr>
            <a:xfrm>
              <a:off x="-1071602" y="449718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73"/>
          <p:cNvGrpSpPr/>
          <p:nvPr/>
        </p:nvGrpSpPr>
        <p:grpSpPr>
          <a:xfrm>
            <a:off x="-1714544" y="6858000"/>
            <a:ext cx="1413796" cy="790796"/>
            <a:chOff x="-1714544" y="6858000"/>
            <a:chExt cx="1413796" cy="790796"/>
          </a:xfrm>
        </p:grpSpPr>
        <p:pic>
          <p:nvPicPr>
            <p:cNvPr id="72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714544" y="6858000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-1222676" y="6926073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76"/>
          <p:cNvGrpSpPr/>
          <p:nvPr/>
        </p:nvGrpSpPr>
        <p:grpSpPr>
          <a:xfrm>
            <a:off x="-1643106" y="3643314"/>
            <a:ext cx="1413796" cy="790796"/>
            <a:chOff x="-1643106" y="3643314"/>
            <a:chExt cx="1413796" cy="790796"/>
          </a:xfrm>
        </p:grpSpPr>
        <p:pic>
          <p:nvPicPr>
            <p:cNvPr id="75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43106" y="3643314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76" name="TextBox 75"/>
            <p:cNvSpPr txBox="1"/>
            <p:nvPr/>
          </p:nvSpPr>
          <p:spPr>
            <a:xfrm>
              <a:off x="-1151238" y="3711363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79"/>
          <p:cNvGrpSpPr/>
          <p:nvPr/>
        </p:nvGrpSpPr>
        <p:grpSpPr>
          <a:xfrm>
            <a:off x="-3643370" y="6462602"/>
            <a:ext cx="1413796" cy="790796"/>
            <a:chOff x="-3643370" y="6462602"/>
            <a:chExt cx="1413796" cy="790796"/>
          </a:xfrm>
        </p:grpSpPr>
        <p:pic>
          <p:nvPicPr>
            <p:cNvPr id="78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643370" y="6462602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-3214742" y="6534834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Группа 82"/>
          <p:cNvGrpSpPr/>
          <p:nvPr/>
        </p:nvGrpSpPr>
        <p:grpSpPr>
          <a:xfrm>
            <a:off x="-3500494" y="3781212"/>
            <a:ext cx="1413796" cy="790796"/>
            <a:chOff x="-3500494" y="3786190"/>
            <a:chExt cx="1413796" cy="790796"/>
          </a:xfrm>
        </p:grpSpPr>
        <p:pic>
          <p:nvPicPr>
            <p:cNvPr id="81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500494" y="3786190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82" name="TextBox 81"/>
            <p:cNvSpPr txBox="1"/>
            <p:nvPr/>
          </p:nvSpPr>
          <p:spPr>
            <a:xfrm>
              <a:off x="-3008626" y="3854239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Группа 85"/>
          <p:cNvGrpSpPr/>
          <p:nvPr/>
        </p:nvGrpSpPr>
        <p:grpSpPr>
          <a:xfrm>
            <a:off x="-3571932" y="5643578"/>
            <a:ext cx="1413796" cy="790796"/>
            <a:chOff x="-3571932" y="5643578"/>
            <a:chExt cx="1413796" cy="790796"/>
          </a:xfrm>
        </p:grpSpPr>
        <p:pic>
          <p:nvPicPr>
            <p:cNvPr id="84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571932" y="5643578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85" name="TextBox 84"/>
            <p:cNvSpPr txBox="1"/>
            <p:nvPr/>
          </p:nvSpPr>
          <p:spPr>
            <a:xfrm>
              <a:off x="-3080064" y="5711627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Группа 88"/>
          <p:cNvGrpSpPr/>
          <p:nvPr/>
        </p:nvGrpSpPr>
        <p:grpSpPr>
          <a:xfrm>
            <a:off x="-3500494" y="3143248"/>
            <a:ext cx="1413796" cy="790796"/>
            <a:chOff x="-3500494" y="3143248"/>
            <a:chExt cx="1413796" cy="790796"/>
          </a:xfrm>
        </p:grpSpPr>
        <p:pic>
          <p:nvPicPr>
            <p:cNvPr id="87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500494" y="3143248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88" name="TextBox 87"/>
            <p:cNvSpPr txBox="1"/>
            <p:nvPr/>
          </p:nvSpPr>
          <p:spPr>
            <a:xfrm>
              <a:off x="-3000428" y="3214686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91"/>
          <p:cNvGrpSpPr/>
          <p:nvPr/>
        </p:nvGrpSpPr>
        <p:grpSpPr>
          <a:xfrm>
            <a:off x="-3500494" y="4429132"/>
            <a:ext cx="1413796" cy="790796"/>
            <a:chOff x="-3500494" y="4429132"/>
            <a:chExt cx="1413796" cy="790796"/>
          </a:xfrm>
        </p:grpSpPr>
        <p:pic>
          <p:nvPicPr>
            <p:cNvPr id="90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500494" y="4429132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-3000428" y="449718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94"/>
          <p:cNvGrpSpPr/>
          <p:nvPr/>
        </p:nvGrpSpPr>
        <p:grpSpPr>
          <a:xfrm>
            <a:off x="-1714544" y="2714620"/>
            <a:ext cx="1413796" cy="790796"/>
            <a:chOff x="-1714544" y="2714620"/>
            <a:chExt cx="1413796" cy="790796"/>
          </a:xfrm>
        </p:grpSpPr>
        <p:pic>
          <p:nvPicPr>
            <p:cNvPr id="93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714544" y="2714620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-1214478" y="2782669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Группа 97"/>
          <p:cNvGrpSpPr/>
          <p:nvPr/>
        </p:nvGrpSpPr>
        <p:grpSpPr>
          <a:xfrm>
            <a:off x="-3357618" y="2571744"/>
            <a:ext cx="1413796" cy="790796"/>
            <a:chOff x="-3357618" y="2571744"/>
            <a:chExt cx="1413796" cy="790796"/>
          </a:xfrm>
        </p:grpSpPr>
        <p:pic>
          <p:nvPicPr>
            <p:cNvPr id="96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357618" y="2571744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-2857552" y="2639793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Группа 100"/>
          <p:cNvGrpSpPr/>
          <p:nvPr/>
        </p:nvGrpSpPr>
        <p:grpSpPr>
          <a:xfrm>
            <a:off x="-3571932" y="7429528"/>
            <a:ext cx="1413796" cy="790796"/>
            <a:chOff x="-3571932" y="7429528"/>
            <a:chExt cx="1413796" cy="790796"/>
          </a:xfrm>
        </p:grpSpPr>
        <p:pic>
          <p:nvPicPr>
            <p:cNvPr id="99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571932" y="7429528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-3071866" y="7500966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Ш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Группа 103"/>
          <p:cNvGrpSpPr/>
          <p:nvPr/>
        </p:nvGrpSpPr>
        <p:grpSpPr>
          <a:xfrm>
            <a:off x="-1928858" y="7643842"/>
            <a:ext cx="1413796" cy="790796"/>
            <a:chOff x="-1928858" y="7643842"/>
            <a:chExt cx="1413796" cy="790796"/>
          </a:xfrm>
        </p:grpSpPr>
        <p:pic>
          <p:nvPicPr>
            <p:cNvPr id="102" name="Picture 4" descr="C:\Documents and Settings\1\Мои документы\Мои рисунки\картинки\животные\FISH11.WM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928858" y="7643842"/>
              <a:ext cx="1413796" cy="790796"/>
            </a:xfrm>
            <a:prstGeom prst="rect">
              <a:avLst/>
            </a:prstGeom>
            <a:noFill/>
          </p:spPr>
        </p:pic>
        <p:sp>
          <p:nvSpPr>
            <p:cNvPr id="103" name="TextBox 102"/>
            <p:cNvSpPr txBox="1"/>
            <p:nvPr/>
          </p:nvSpPr>
          <p:spPr>
            <a:xfrm>
              <a:off x="-1428792" y="771528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black"/>
                  </a:solidFill>
                </a:rPr>
                <a:t>Щ</a:t>
              </a:r>
              <a:endParaRPr lang="ru-RU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Группа 108"/>
          <p:cNvGrpSpPr/>
          <p:nvPr/>
        </p:nvGrpSpPr>
        <p:grpSpPr>
          <a:xfrm>
            <a:off x="9286908" y="2786058"/>
            <a:ext cx="1584243" cy="928694"/>
            <a:chOff x="10787106" y="4429132"/>
            <a:chExt cx="1584243" cy="928694"/>
          </a:xfrm>
        </p:grpSpPr>
        <p:pic>
          <p:nvPicPr>
            <p:cNvPr id="105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787106" y="4429132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07" name="TextBox 106"/>
            <p:cNvSpPr txBox="1"/>
            <p:nvPr/>
          </p:nvSpPr>
          <p:spPr>
            <a:xfrm>
              <a:off x="11072858" y="4568619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Группа 109"/>
          <p:cNvGrpSpPr/>
          <p:nvPr/>
        </p:nvGrpSpPr>
        <p:grpSpPr>
          <a:xfrm>
            <a:off x="9358346" y="3929066"/>
            <a:ext cx="1584243" cy="928694"/>
            <a:chOff x="10858544" y="5572140"/>
            <a:chExt cx="1584243" cy="928694"/>
          </a:xfrm>
        </p:grpSpPr>
        <p:pic>
          <p:nvPicPr>
            <p:cNvPr id="106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858544" y="5572140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08" name="TextBox 107"/>
            <p:cNvSpPr txBox="1"/>
            <p:nvPr/>
          </p:nvSpPr>
          <p:spPr>
            <a:xfrm>
              <a:off x="11136098" y="5715016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1" name="Умножение 110"/>
          <p:cNvSpPr/>
          <p:nvPr/>
        </p:nvSpPr>
        <p:spPr>
          <a:xfrm>
            <a:off x="5643570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2" name="Умножение 111"/>
          <p:cNvSpPr/>
          <p:nvPr/>
        </p:nvSpPr>
        <p:spPr>
          <a:xfrm>
            <a:off x="5929322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3" name="Умножение 112"/>
          <p:cNvSpPr/>
          <p:nvPr/>
        </p:nvSpPr>
        <p:spPr>
          <a:xfrm>
            <a:off x="6215074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4" name="Умножение 113"/>
          <p:cNvSpPr/>
          <p:nvPr/>
        </p:nvSpPr>
        <p:spPr>
          <a:xfrm>
            <a:off x="6500826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5" name="Умножение 114"/>
          <p:cNvSpPr/>
          <p:nvPr/>
        </p:nvSpPr>
        <p:spPr>
          <a:xfrm>
            <a:off x="6786578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6" name="Умножение 115"/>
          <p:cNvSpPr/>
          <p:nvPr/>
        </p:nvSpPr>
        <p:spPr>
          <a:xfrm>
            <a:off x="7072330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Умножение 116"/>
          <p:cNvSpPr/>
          <p:nvPr/>
        </p:nvSpPr>
        <p:spPr>
          <a:xfrm>
            <a:off x="7358082" y="0"/>
            <a:ext cx="285752" cy="3571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9" name="Группа 123"/>
          <p:cNvGrpSpPr/>
          <p:nvPr/>
        </p:nvGrpSpPr>
        <p:grpSpPr>
          <a:xfrm>
            <a:off x="10858544" y="2643182"/>
            <a:ext cx="1584243" cy="928694"/>
            <a:chOff x="10858544" y="2643182"/>
            <a:chExt cx="1584243" cy="928694"/>
          </a:xfrm>
        </p:grpSpPr>
        <p:pic>
          <p:nvPicPr>
            <p:cNvPr id="118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858544" y="2643182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21" name="TextBox 120"/>
            <p:cNvSpPr txBox="1"/>
            <p:nvPr/>
          </p:nvSpPr>
          <p:spPr>
            <a:xfrm>
              <a:off x="11144296" y="278605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Группа 122"/>
          <p:cNvGrpSpPr/>
          <p:nvPr/>
        </p:nvGrpSpPr>
        <p:grpSpPr>
          <a:xfrm>
            <a:off x="10929982" y="3714752"/>
            <a:ext cx="1584243" cy="928694"/>
            <a:chOff x="10929982" y="3714752"/>
            <a:chExt cx="1584243" cy="928694"/>
          </a:xfrm>
        </p:grpSpPr>
        <p:pic>
          <p:nvPicPr>
            <p:cNvPr id="119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929982" y="3714752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22" name="TextBox 121"/>
            <p:cNvSpPr txBox="1"/>
            <p:nvPr/>
          </p:nvSpPr>
          <p:spPr>
            <a:xfrm>
              <a:off x="11215734" y="385762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Группа 127"/>
          <p:cNvGrpSpPr/>
          <p:nvPr/>
        </p:nvGrpSpPr>
        <p:grpSpPr>
          <a:xfrm>
            <a:off x="10858544" y="4572008"/>
            <a:ext cx="1584243" cy="928694"/>
            <a:chOff x="10858544" y="4572008"/>
            <a:chExt cx="1584243" cy="928694"/>
          </a:xfrm>
        </p:grpSpPr>
        <p:pic>
          <p:nvPicPr>
            <p:cNvPr id="125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858544" y="4572008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26" name="TextBox 125"/>
            <p:cNvSpPr txBox="1"/>
            <p:nvPr/>
          </p:nvSpPr>
          <p:spPr>
            <a:xfrm>
              <a:off x="11144296" y="4711495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Группа 128"/>
          <p:cNvGrpSpPr/>
          <p:nvPr/>
        </p:nvGrpSpPr>
        <p:grpSpPr>
          <a:xfrm>
            <a:off x="10858544" y="5500702"/>
            <a:ext cx="1584243" cy="928694"/>
            <a:chOff x="10858544" y="5500702"/>
            <a:chExt cx="1584243" cy="928694"/>
          </a:xfrm>
        </p:grpSpPr>
        <p:pic>
          <p:nvPicPr>
            <p:cNvPr id="120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858544" y="5500702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27" name="TextBox 126"/>
            <p:cNvSpPr txBox="1"/>
            <p:nvPr/>
          </p:nvSpPr>
          <p:spPr>
            <a:xfrm>
              <a:off x="11072858" y="564357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Группа 133"/>
          <p:cNvGrpSpPr/>
          <p:nvPr/>
        </p:nvGrpSpPr>
        <p:grpSpPr>
          <a:xfrm>
            <a:off x="12417573" y="2643182"/>
            <a:ext cx="1584243" cy="928694"/>
            <a:chOff x="12417573" y="2643182"/>
            <a:chExt cx="1584243" cy="928694"/>
          </a:xfrm>
        </p:grpSpPr>
        <p:pic>
          <p:nvPicPr>
            <p:cNvPr id="130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417573" y="2643182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32" name="TextBox 131"/>
            <p:cNvSpPr txBox="1"/>
            <p:nvPr/>
          </p:nvSpPr>
          <p:spPr>
            <a:xfrm>
              <a:off x="12644494" y="278605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48" name="Группа 134"/>
          <p:cNvGrpSpPr/>
          <p:nvPr/>
        </p:nvGrpSpPr>
        <p:grpSpPr>
          <a:xfrm>
            <a:off x="12501618" y="3571876"/>
            <a:ext cx="1584243" cy="928694"/>
            <a:chOff x="12501618" y="3571876"/>
            <a:chExt cx="1584243" cy="928694"/>
          </a:xfrm>
        </p:grpSpPr>
        <p:pic>
          <p:nvPicPr>
            <p:cNvPr id="131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501618" y="3571876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33" name="TextBox 132"/>
            <p:cNvSpPr txBox="1"/>
            <p:nvPr/>
          </p:nvSpPr>
          <p:spPr>
            <a:xfrm>
              <a:off x="12715932" y="3714752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49" name="Группа 139"/>
          <p:cNvGrpSpPr/>
          <p:nvPr/>
        </p:nvGrpSpPr>
        <p:grpSpPr>
          <a:xfrm>
            <a:off x="12501618" y="4357694"/>
            <a:ext cx="1584243" cy="928694"/>
            <a:chOff x="12501618" y="4357694"/>
            <a:chExt cx="1584243" cy="928694"/>
          </a:xfrm>
        </p:grpSpPr>
        <p:pic>
          <p:nvPicPr>
            <p:cNvPr id="136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501618" y="4357694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38" name="TextBox 137"/>
            <p:cNvSpPr txBox="1"/>
            <p:nvPr/>
          </p:nvSpPr>
          <p:spPr>
            <a:xfrm>
              <a:off x="12787370" y="450057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53" name="Группа 140"/>
          <p:cNvGrpSpPr/>
          <p:nvPr/>
        </p:nvGrpSpPr>
        <p:grpSpPr>
          <a:xfrm>
            <a:off x="12501618" y="5429264"/>
            <a:ext cx="1584243" cy="928694"/>
            <a:chOff x="12501618" y="5429264"/>
            <a:chExt cx="1584243" cy="928694"/>
          </a:xfrm>
        </p:grpSpPr>
        <p:pic>
          <p:nvPicPr>
            <p:cNvPr id="137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501618" y="5429264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139" name="TextBox 138"/>
            <p:cNvSpPr txBox="1"/>
            <p:nvPr/>
          </p:nvSpPr>
          <p:spPr>
            <a:xfrm>
              <a:off x="12787370" y="556875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54" name="Группа 145"/>
          <p:cNvGrpSpPr/>
          <p:nvPr/>
        </p:nvGrpSpPr>
        <p:grpSpPr>
          <a:xfrm>
            <a:off x="13930378" y="2643182"/>
            <a:ext cx="1584243" cy="928694"/>
            <a:chOff x="13930378" y="2643182"/>
            <a:chExt cx="1584243" cy="928694"/>
          </a:xfrm>
        </p:grpSpPr>
        <p:pic>
          <p:nvPicPr>
            <p:cNvPr id="142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930378" y="2643182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68" name="TextBox 67"/>
            <p:cNvSpPr txBox="1"/>
            <p:nvPr/>
          </p:nvSpPr>
          <p:spPr>
            <a:xfrm>
              <a:off x="14216130" y="278605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Ш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55" name="Группа 144"/>
          <p:cNvGrpSpPr/>
          <p:nvPr/>
        </p:nvGrpSpPr>
        <p:grpSpPr>
          <a:xfrm>
            <a:off x="14073254" y="3500438"/>
            <a:ext cx="1584243" cy="928694"/>
            <a:chOff x="14073254" y="3500438"/>
            <a:chExt cx="1584243" cy="928694"/>
          </a:xfrm>
        </p:grpSpPr>
        <p:pic>
          <p:nvPicPr>
            <p:cNvPr id="143" name="Picture 5" descr="C:\Documents and Settings\1\Мои документы\Мои рисунки\картинки\животные\FISH8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073254" y="3500438"/>
              <a:ext cx="1584243" cy="928694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14359006" y="3643314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prstClr val="white"/>
                  </a:solidFill>
                </a:rPr>
                <a:t>Щ</a:t>
              </a:r>
              <a:endParaRPr lang="ru-RU"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4" name="Picture 2" descr="мордашка девочк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01313">
            <a:off x="5403775" y="483322"/>
            <a:ext cx="135729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 descr="мордашка мальчик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77166">
            <a:off x="2260503" y="483322"/>
            <a:ext cx="9144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40625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2109E-6 L 0.31406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5097E-6 L -0.28732 2.9509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9 -5.64292E-6 L 0.51788 -0.26226 " pathEditMode="relative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31875 0.080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4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4097 -0.16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9 -0.11898 L 0.5382 -0.27639 " pathEditMode="relative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6372 0.1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3958 L 0.46562 -0.0613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2 0.14213 L 0.52362 0.0162 " pathEditMode="relative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45104 0.19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9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-0.00231 L 0.45781 0.058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5 0.19537 L 0.72656 0.121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3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1065 L 0.45312 0.2361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11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2107 L 0.50607 0.2270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2709 L 0.71875 -0.1615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9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35816 0.2775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3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1.11111E-6 L 0.42743 0.3928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17 0.27755 L 0.52344 0.3719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023 L 0.37361 -0.2314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11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088 L 0.47465 -0.3578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61 -0.23125 L 0.54688 -0.5252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7.40741E-7 L -0.53142 0.1155 " pathEditMode="relative" ptsTypes="AA">
                                      <p:cBhvr>
                                        <p:cTn id="1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0324 L -0.38177 0.2708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3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8715 0.2585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2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77 0.27084 L -0.53924 0.32338 " pathEditMode="relative" ptsTypes="AA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2407 L -0.46702 0.2916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134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1667 L -0.48281 0.25833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63 0.24768 L -0.71892 0.1428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042 L -0.46701 0.0597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5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4.07407E-6 L -0.53003 0.0502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01 0.05972 L -0.72673 -0.03472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47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7.40741E-7 L -0.6533 0.30949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55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51852E-6 L -0.63004 0.34652 " pathEditMode="relative" ptsTypes="AA">
                                      <p:cBhvr>
                                        <p:cTn id="233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09 0.34213 L -0.8908 0.04814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47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1759 L -0.6309 0.01759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0.00833 L -0.72552 0.03981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52 0.02917 L -0.91441 -0.26482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47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0.00509 L -0.83438 0.35139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173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33333E-6 L -0.66944 0.3044 " pathEditMode="relative" ptsTypes="AA">
                                      <p:cBhvr>
                                        <p:cTn id="27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438 0.35139 L -1.06267 0.09954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26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9" grpId="0"/>
      <p:bldP spid="40" grpId="0"/>
      <p:bldP spid="41" grpId="0"/>
      <p:bldP spid="42" grpId="0"/>
      <p:bldP spid="44" grpId="0"/>
      <p:bldP spid="4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2\Рабочий стол\клипарты\Мои рисунки\сказочные герои\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6058"/>
            <a:ext cx="2674097" cy="4071942"/>
          </a:xfrm>
          <a:prstGeom prst="rect">
            <a:avLst/>
          </a:prstGeom>
          <a:noFill/>
        </p:spPr>
      </p:pic>
      <p:pic>
        <p:nvPicPr>
          <p:cNvPr id="3" name="Picture 2" descr="C:\Documents and Settings\2\Рабочий стол\клипарты\Мои рисунки\сказочные герои\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22" y="3000372"/>
            <a:ext cx="2214578" cy="385762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857356" y="214290"/>
            <a:ext cx="4714908" cy="2000264"/>
          </a:xfrm>
          <a:prstGeom prst="cloudCallout">
            <a:avLst>
              <a:gd name="adj1" fmla="val -63434"/>
              <a:gd name="adj2" fmla="val 1358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DF11C2"/>
                </a:solidFill>
              </a:rPr>
              <a:t>Спасибо за урок!</a:t>
            </a:r>
            <a:endParaRPr lang="ru-RU" sz="4800" b="1" i="1" dirty="0">
              <a:solidFill>
                <a:srgbClr val="DF11C2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000364" y="2500306"/>
            <a:ext cx="3143272" cy="1785950"/>
          </a:xfrm>
          <a:prstGeom prst="wedgeEllipseCallout">
            <a:avLst>
              <a:gd name="adj1" fmla="val 86606"/>
              <a:gd name="adj2" fmla="val 535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До </a:t>
            </a:r>
            <a:r>
              <a:rPr lang="ru-RU" sz="4000" b="1" i="1" dirty="0" smtClean="0">
                <a:solidFill>
                  <a:srgbClr val="FF0000"/>
                </a:solidFill>
              </a:rPr>
              <a:t>встречи</a:t>
            </a:r>
            <a:r>
              <a:rPr lang="ru-RU" sz="3200" b="1" i="1" dirty="0" smtClean="0">
                <a:solidFill>
                  <a:srgbClr val="FF0000"/>
                </a:solidFill>
              </a:rPr>
              <a:t>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377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00188" y="4221088"/>
            <a:ext cx="7491412" cy="20177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h:\Мои документы\Все картинки\картинки\мультики\emely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503" y="332656"/>
            <a:ext cx="5508104" cy="555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Капля 3"/>
          <p:cNvSpPr/>
          <p:nvPr/>
        </p:nvSpPr>
        <p:spPr bwMode="auto">
          <a:xfrm rot="18694742">
            <a:off x="1715145" y="809968"/>
            <a:ext cx="1236484" cy="1196279"/>
          </a:xfrm>
          <a:prstGeom prst="teardrop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Капля 7"/>
          <p:cNvSpPr/>
          <p:nvPr/>
        </p:nvSpPr>
        <p:spPr bwMode="auto">
          <a:xfrm rot="18694742">
            <a:off x="1859160" y="2754183"/>
            <a:ext cx="1236484" cy="1196279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Капля 8"/>
          <p:cNvSpPr/>
          <p:nvPr/>
        </p:nvSpPr>
        <p:spPr bwMode="auto">
          <a:xfrm rot="18694742">
            <a:off x="1915878" y="4779745"/>
            <a:ext cx="1236484" cy="1196279"/>
          </a:xfrm>
          <a:prstGeom prst="teardrop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6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Летом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Летом Лёня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</a:t>
            </a: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 в деревне. Он там рыбачил.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Ему  удалось поймать окуней и  огромную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щу</a:t>
            </a: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ку.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Щу</a:t>
            </a: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 – это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хищная рыба. Не просто было поймать эту хищницу.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Лёня любит рассказывать об этом своим товари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ща</a:t>
            </a:r>
            <a:r>
              <a:rPr lang="ru-RU" sz="4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</a:t>
            </a:r>
          </a:p>
        </p:txBody>
      </p:sp>
    </p:spTree>
    <p:extLst>
      <p:ext uri="{BB962C8B-B14F-4D97-AF65-F5344CB8AC3E}">
        <p14:creationId xmlns:p14="http://schemas.microsoft.com/office/powerpoint/2010/main" xmlns="" val="190610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0"/>
            <a:ext cx="635122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!Запомни!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74992" y="2714620"/>
            <a:ext cx="950362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</a:t>
            </a: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ща</a:t>
            </a:r>
            <a:r>
              <a:rPr lang="ru-RU" sz="66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пиши с </a:t>
            </a: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66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74062" y="4000504"/>
            <a:ext cx="968566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</a:t>
            </a:r>
            <a:r>
              <a:rPr lang="ru-RU" sz="66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щу</a:t>
            </a:r>
            <a:r>
              <a:rPr lang="ru-RU" sz="66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пиши с </a:t>
            </a: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66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22533" name="Picture 5" descr="http://fantasyflash.ru/grafic/line/image/line12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5000625"/>
            <a:ext cx="9001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568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28600"/>
            <a:ext cx="6552728" cy="60811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«По щучьему веленью»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07764"/>
            <a:ext cx="7272808" cy="54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261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3420" cy="150304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Звук 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[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Щ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`]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буква Щ, щ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1916832"/>
            <a:ext cx="7491412" cy="432204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познакомиться со звуком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[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Щ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`]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и буквой, которая его обозначает;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читься отличать звук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[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Щ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`]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и букву, которая его обозначает, от других звуков и букв;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читься читать слоги и слова с изучаемой буквой.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 descr="h:\Мои документы\Все картинки\картинки\мультики\tales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728" y="5017587"/>
            <a:ext cx="2448272" cy="17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84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2\Рабочий стол\клипарты\Мои рисунки\сказочные герои\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6282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3503860" cy="1688232"/>
          </a:xfrm>
        </p:spPr>
        <p:txBody>
          <a:bodyPr/>
          <a:lstStyle/>
          <a:p>
            <a:r>
              <a:rPr lang="ru-RU" sz="4000" dirty="0">
                <a:solidFill>
                  <a:srgbClr val="00FF00"/>
                </a:solidFill>
              </a:rPr>
              <a:t>У меня пропал носок,</a:t>
            </a:r>
            <a:br>
              <a:rPr lang="ru-RU" sz="4000" dirty="0">
                <a:solidFill>
                  <a:srgbClr val="00FF00"/>
                </a:solidFill>
              </a:rPr>
            </a:br>
            <a:r>
              <a:rPr lang="ru-RU" sz="4000" dirty="0">
                <a:solidFill>
                  <a:srgbClr val="00FF00"/>
                </a:solidFill>
              </a:rPr>
              <a:t>Утащил его ….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132856"/>
            <a:ext cx="4660776" cy="4660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85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щ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EDA8"/>
              </a:clrFrom>
              <a:clrTo>
                <a:srgbClr val="F7ED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1643063" y="1571625"/>
            <a:ext cx="719137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7"/>
              </a:avLst>
            </a:prstTxWarp>
          </a:bodyPr>
          <a:lstStyle/>
          <a:p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336600"/>
              </a:solidFill>
              <a:latin typeface="Arial"/>
              <a:cs typeface="Arial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46075" y="995363"/>
            <a:ext cx="10080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2"/>
              </a:avLst>
            </a:prstTxWarp>
          </a:bodyPr>
          <a:lstStyle/>
          <a:p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0106" y="620688"/>
            <a:ext cx="4657997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душистых овощей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наварим вкусных …</a:t>
            </a:r>
          </a:p>
        </p:txBody>
      </p:sp>
      <p:pic>
        <p:nvPicPr>
          <p:cNvPr id="9223" name="Picture 13" descr="http://animashky.ru/flist/obprodukt/8/8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13" y="500063"/>
            <a:ext cx="9334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http://animashky.ru/flist/obprodukt/8/8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3143250"/>
            <a:ext cx="10048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394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332656"/>
            <a:ext cx="6240164" cy="2448272"/>
          </a:xfrm>
        </p:spPr>
        <p:txBody>
          <a:bodyPr/>
          <a:lstStyle/>
          <a:p>
            <a:r>
              <a:rPr lang="ru-RU" sz="5400" b="1" i="1" dirty="0">
                <a:solidFill>
                  <a:srgbClr val="00B050"/>
                </a:solidFill>
              </a:rPr>
              <a:t>Что у осьминога</a:t>
            </a:r>
            <a:br>
              <a:rPr lang="ru-RU" sz="5400" b="1" i="1" dirty="0">
                <a:solidFill>
                  <a:srgbClr val="00B050"/>
                </a:solidFill>
              </a:rPr>
            </a:br>
            <a:r>
              <a:rPr lang="ru-RU" sz="5400" b="1" i="1" dirty="0">
                <a:solidFill>
                  <a:srgbClr val="00B050"/>
                </a:solidFill>
              </a:rPr>
              <a:t>Вместо ног?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h:\Мои документы\Все картинки\Рисунки\РИСУНКИ  GIF\animals6\09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6397302" cy="5301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Мои документы\Все картинки\картинки\природаи эколог\Копия animfish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21198" y="2590505"/>
            <a:ext cx="4356415" cy="35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18448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Щупальца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6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4248472" cy="374441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  <a:t>В эту дверь влетают вести,</a:t>
            </a:r>
            <a:b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  <a:t>Полчаса проводят вместе.</a:t>
            </a:r>
            <a:b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  <a:t>Вести долго не гостят -</a:t>
            </a:r>
            <a:b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000" b="1" i="1" dirty="0">
                <a:solidFill>
                  <a:srgbClr val="00B0F0"/>
                </a:solidFill>
                <a:latin typeface="Monotype Corsiva" pitchFamily="66" charset="0"/>
              </a:rPr>
              <a:t>Во все стороны летят!</a:t>
            </a:r>
            <a:r>
              <a:rPr lang="ru-RU" sz="5400" b="1" i="1" dirty="0">
                <a:latin typeface="Monotype Corsiva" pitchFamily="66" charset="0"/>
              </a:rPr>
              <a:t/>
            </a:r>
            <a:br>
              <a:rPr lang="ru-RU" sz="5400" b="1" i="1" dirty="0"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Группа 19"/>
          <p:cNvGrpSpPr/>
          <p:nvPr/>
        </p:nvGrpSpPr>
        <p:grpSpPr>
          <a:xfrm>
            <a:off x="4734272" y="3683010"/>
            <a:ext cx="3131840" cy="3025854"/>
            <a:chOff x="156102" y="4540170"/>
            <a:chExt cx="1915568" cy="1955896"/>
          </a:xfrm>
        </p:grpSpPr>
        <p:pic>
          <p:nvPicPr>
            <p:cNvPr id="5" name="Picture 3" descr="\\1-6c7eee4fba9a4\Мои рисунки\почта6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6102" y="4540170"/>
              <a:ext cx="1915568" cy="1955896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1055627" y="6046862"/>
              <a:ext cx="18473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7" name="Picture 4" descr="\\1-6c7eee4fba9a4\Мои рисунки\почта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6873"/>
            <a:ext cx="2643206" cy="35793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4272" y="6013926"/>
            <a:ext cx="4257328" cy="6189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66124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</a:pPr>
            <a:r>
              <a:rPr lang="ru-RU" sz="3200" b="1" kern="0" dirty="0">
                <a:solidFill>
                  <a:srgbClr val="FF6600"/>
                </a:solidFill>
              </a:rPr>
              <a:t>Почтовый </a:t>
            </a:r>
            <a:r>
              <a:rPr lang="ru-RU" sz="3200" b="1" kern="0" dirty="0">
                <a:solidFill>
                  <a:srgbClr val="FF0000"/>
                </a:solidFill>
              </a:rPr>
              <a:t>ящик</a:t>
            </a:r>
          </a:p>
        </p:txBody>
      </p:sp>
    </p:spTree>
    <p:extLst>
      <p:ext uri="{BB962C8B-B14F-4D97-AF65-F5344CB8AC3E}">
        <p14:creationId xmlns:p14="http://schemas.microsoft.com/office/powerpoint/2010/main" xmlns="" val="136191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Другая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3DD7A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342</Words>
  <Application>Microsoft Office PowerPoint</Application>
  <PresentationFormat>Экран (4:3)</PresentationFormat>
  <Paragraphs>122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Reporting Progress or Status</vt:lpstr>
      <vt:lpstr>Апекс</vt:lpstr>
      <vt:lpstr>Слайд 1</vt:lpstr>
      <vt:lpstr>Уплетая калачи, Едет парень на печи. Едет прямо во дворец, Кто же этот молодец?            </vt:lpstr>
      <vt:lpstr>«По щучьему веленью»</vt:lpstr>
      <vt:lpstr>Звук [Щ`], буква Щ, щ</vt:lpstr>
      <vt:lpstr>Слайд 5</vt:lpstr>
      <vt:lpstr>У меня пропал носок, Утащил его …. </vt:lpstr>
      <vt:lpstr>Слайд 7</vt:lpstr>
      <vt:lpstr>Что у осьминога Вместо ног?  </vt:lpstr>
      <vt:lpstr> В эту дверь влетают вести, Полчаса проводят вместе. Вести долго не гостят - Во все стороны летят!   </vt:lpstr>
      <vt:lpstr>Слайд 10</vt:lpstr>
      <vt:lpstr>Щи -  жидкое кушанье,           род  супа  из  капусты            или  щавеля.   </vt:lpstr>
      <vt:lpstr>Слайд 12</vt:lpstr>
      <vt:lpstr>Слайд 13</vt:lpstr>
      <vt:lpstr>Слайд 14</vt:lpstr>
      <vt:lpstr>Слайд 15</vt:lpstr>
      <vt:lpstr>Отдохни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WIN7XP</dc:creator>
  <cp:lastModifiedBy>школа</cp:lastModifiedBy>
  <cp:revision>44</cp:revision>
  <dcterms:created xsi:type="dcterms:W3CDTF">2012-01-23T15:09:45Z</dcterms:created>
  <dcterms:modified xsi:type="dcterms:W3CDTF">2014-04-29T01:55:19Z</dcterms:modified>
</cp:coreProperties>
</file>