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1" r:id="rId4"/>
    <p:sldId id="259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5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6600"/>
    <a:srgbClr val="FFFE0E"/>
    <a:srgbClr val="A2AE06"/>
    <a:srgbClr val="9933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609DE-B151-4E8D-89A5-0C11BB13B7F4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BEC7E-76AB-4006-B679-BB3D80F7E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21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EC7E-76AB-4006-B679-BB3D80F7E3A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40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29.12.2014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29.12.2014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29.12.2014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29.12.2014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29.12.2014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29.12.2014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 userDrawn="1"/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t.wallpaperswiki.org/wallpapers/2012/11/Circles-Wallpaper-verde-bianco-Glow-485x728.jpg" TargetMode="External"/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301208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Что случилось бы на Земле, если бы организмы перестали </a:t>
            </a:r>
            <a:r>
              <a:rPr lang="ru-RU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размножаться?</a:t>
            </a:r>
            <a:endParaRPr lang="ru-RU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5" name="Picture 8" descr="http://img0.liveinternet.ru/images/attach/c/1/63/688/63688828_Cal_2006_09_EgoGuiotto_AustralianMagpi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952328" cy="2217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http://smartysmile.ru/uploads/images/20111104/0a7de002ff2977418168cff72192edf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404664"/>
            <a:ext cx="2232248" cy="2759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http://img0.liveinternet.ru/images/attach/c/2/71/782/71782857_1299657182_PB2600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16632"/>
            <a:ext cx="2983405" cy="2170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Мамы и детеныши &quot; Дуделка - Интересные новости и фото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3068960"/>
            <a:ext cx="2880320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Детеныши животных &quot; кококо.ру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2389384"/>
            <a:ext cx="1817482" cy="2839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6" name="Picture 8" descr="фото картинки зверей животные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3467" y="2420888"/>
            <a:ext cx="2056326" cy="2821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0466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Размножение и развитие птиц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96752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</a:rPr>
              <a:t>Яйцо           птенец          взрослая птица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1907704" y="1412776"/>
            <a:ext cx="571500" cy="214313"/>
          </a:xfrm>
          <a:prstGeom prst="right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355976" y="1412776"/>
            <a:ext cx="571500" cy="214313"/>
          </a:xfrm>
          <a:prstGeom prst="right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51520" y="1844824"/>
            <a:ext cx="8136830" cy="4725293"/>
            <a:chOff x="0" y="1628775"/>
            <a:chExt cx="8388350" cy="5013325"/>
          </a:xfrm>
        </p:grpSpPr>
        <p:pic>
          <p:nvPicPr>
            <p:cNvPr id="7" name="Picture 14" descr="http://os1.i.ua/3/1/3075443_c545c188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1163"/>
              <a:ext cx="3714750" cy="242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 descr="http://www.ostanovis.net/wp-content/uploads/2011/11/026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1628775"/>
              <a:ext cx="3313112" cy="2528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1" descr="http://stat16.privet.ru/lr/0b107db10ef164ad3853e042c9897ff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900" y="1644650"/>
              <a:ext cx="3313113" cy="248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7" descr="http://zvim.ru/im/10/amerikanskiy_schegol_ptica_svetlyy_okras_vetka_sidet_1680x1050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4292600"/>
              <a:ext cx="3744912" cy="233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072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8784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Размножение и развитие</a:t>
            </a:r>
            <a:r>
              <a:rPr kumimoji="0" 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зверей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64" y="90872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</a:rPr>
              <a:t>Детёныш       взрослое животное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24744"/>
            <a:ext cx="596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s53.radikal.ru/i142/0908/48/d835c668cf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960440" cy="263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zabort.ru/uploads/images/00/60/57/2012/06/17/8fcaf24bd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641601" cy="259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pazitiff.info/uploads/posts/2012-06/1339367393_01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149080"/>
            <a:ext cx="41116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94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227687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</a:rPr>
              <a:t>ГБОУ лицей №533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</a:rPr>
              <a:t>г.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</a:rPr>
              <a:t>Санкт-Петербург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</a:rPr>
              <a:t>Учитель начальных классов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i="1" dirty="0" err="1" smtClean="0">
                <a:solidFill>
                  <a:prstClr val="black"/>
                </a:solidFill>
                <a:latin typeface="Times New Roman" pitchFamily="18" charset="0"/>
              </a:rPr>
              <a:t>Прибышина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</a:rPr>
              <a:t> Надежда Викторовна</a:t>
            </a:r>
            <a:endParaRPr lang="ru-RU" sz="2800" b="1" i="1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357158" y="1916832"/>
            <a:ext cx="8358247" cy="4353957"/>
            <a:chOff x="607488" y="1344094"/>
            <a:chExt cx="7925326" cy="5189402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607488" y="1344094"/>
              <a:ext cx="7925326" cy="4527418"/>
              <a:chOff x="607288" y="-815361"/>
              <a:chExt cx="7925152" cy="5659512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607288" y="-815361"/>
                <a:ext cx="7925152" cy="4448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Monotype Corsiva" pitchFamily="66" charset="0"/>
                  </a:rPr>
                  <a:t>Вы можете использовать </a:t>
                </a:r>
              </a:p>
              <a:p>
                <a:pPr algn="ctr"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Monotype Corsiva" pitchFamily="66" charset="0"/>
                  </a:rPr>
                  <a:t>данное оформление </a:t>
                </a:r>
              </a:p>
              <a:p>
                <a:pPr algn="ctr"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Monotype Corsiva" pitchFamily="66" charset="0"/>
                  </a:rPr>
                  <a:t>для создания своих презентаций, </a:t>
                </a:r>
              </a:p>
              <a:p>
                <a:pPr algn="ctr"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Monotype Corsiva" pitchFamily="66" charset="0"/>
                  </a:rPr>
                  <a:t>но в своей презентации вы должны указать </a:t>
                </a:r>
              </a:p>
              <a:p>
                <a:pPr algn="ctr"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Monotype Corsiva" pitchFamily="66" charset="0"/>
                  </a:rPr>
                  <a:t>источник шаблона: </a:t>
                </a:r>
              </a:p>
              <a:p>
                <a:pPr algn="ctr">
                  <a:defRPr/>
                </a:pPr>
                <a:endParaRPr lang="ru-RU" sz="800" dirty="0">
                  <a:solidFill>
                    <a:prstClr val="black"/>
                  </a:solidFill>
                  <a:latin typeface="Monotype Corsiva" pitchFamily="66" charset="0"/>
                </a:endParaRPr>
              </a:p>
              <a:p>
                <a:pPr algn="ctr">
                  <a:defRPr/>
                </a:pPr>
                <a:r>
                  <a:rPr lang="ru-RU" dirty="0"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Фокина Лидия Петровна</a:t>
                </a:r>
              </a:p>
              <a:p>
                <a:pPr algn="ctr">
                  <a:defRPr/>
                </a:pPr>
                <a:r>
                  <a:rPr lang="ru-RU" dirty="0"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учитель начальных классов</a:t>
                </a:r>
              </a:p>
              <a:p>
                <a:pPr algn="ctr">
                  <a:defRPr/>
                </a:pPr>
                <a:r>
                  <a:rPr lang="ru-RU" dirty="0"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МКОУ «СОШ ст. Евсино»</a:t>
                </a:r>
              </a:p>
              <a:p>
                <a:pPr algn="ctr">
                  <a:defRPr/>
                </a:pPr>
                <a:r>
                  <a:rPr lang="ru-RU" dirty="0" err="1"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Искитимского</a:t>
                </a:r>
                <a:r>
                  <a:rPr lang="ru-RU" dirty="0"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 района</a:t>
                </a:r>
              </a:p>
              <a:p>
                <a:pPr algn="ctr">
                  <a:defRPr/>
                </a:pPr>
                <a:r>
                  <a:rPr lang="ru-RU" dirty="0"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Новосибирской области</a:t>
                </a:r>
                <a:endParaRPr lang="ru-R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6476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>
                    <a:solidFill>
                      <a:prstClr val="black"/>
                    </a:solidFill>
                    <a:latin typeface="Monotype Corsiva" pitchFamily="66" charset="0"/>
                  </a:rPr>
                  <a:t>Сайт </a:t>
                </a:r>
                <a:r>
                  <a:rPr lang="en-US" sz="2000" b="1" dirty="0">
                    <a:solidFill>
                      <a:prstClr val="black"/>
                    </a:solidFill>
                    <a:latin typeface="Monotype Corsiva" pitchFamily="66" charset="0"/>
                    <a:hlinkClick r:id="rId2"/>
                  </a:rPr>
                  <a:t>http://linda6035.ucoz.ru/</a:t>
                </a:r>
                <a:r>
                  <a:rPr lang="ru-RU" sz="2000" b="1" dirty="0">
                    <a:solidFill>
                      <a:prstClr val="black"/>
                    </a:solidFill>
                    <a:latin typeface="Monotype Corsiva" pitchFamily="66" charset="0"/>
                  </a:rPr>
                  <a:t>    </a:t>
                </a:r>
                <a:r>
                  <a:rPr lang="ru-RU" sz="2000" b="1" i="1" dirty="0">
                    <a:solidFill>
                      <a:prstClr val="black"/>
                    </a:solidFill>
                    <a:latin typeface="Monotype Corsiva" pitchFamily="66" charset="0"/>
                  </a:rPr>
                  <a:t>  </a:t>
                </a:r>
                <a:endParaRPr lang="ru-RU" sz="20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411760" y="6093296"/>
              <a:ext cx="4795520" cy="440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accent3">
                      <a:lumMod val="75000"/>
                    </a:schemeClr>
                  </a:solidFill>
                </a:rPr>
                <a:t>СПАСИБО АВТОРАМ ФОНОВ И КАРТИНОК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85720" y="785794"/>
            <a:ext cx="8577953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Интернет-ресурсы: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Фон для рамки  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http://it.wallpaperswiki.org/wallpapers/2012/11/Circles-Wallpaper-verde-bianco-Glow-485x728.jpg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lnSpc>
                <a:spcPct val="15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-13910" y="620688"/>
            <a:ext cx="10741103" cy="4257764"/>
            <a:chOff x="865166" y="175253"/>
            <a:chExt cx="8978079" cy="483254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865166" y="175253"/>
              <a:ext cx="7165477" cy="3922980"/>
            </a:xfrm>
            <a:prstGeom prst="rect">
              <a:avLst/>
            </a:prstGeom>
            <a:noFill/>
          </p:spPr>
          <p:txBody>
            <a:bodyPr wrap="square">
              <a:prstTxWarp prst="textDeflateBottom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ru-RU" sz="4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Monotype Corsiva" pitchFamily="66" charset="0"/>
                </a:rPr>
                <a:t>Животное </a:t>
              </a:r>
              <a:r>
                <a:rPr lang="ru-RU" sz="4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Monotype Corsiva" pitchFamily="66" charset="0"/>
                </a:rPr>
                <a:t>–живой организм.</a:t>
              </a:r>
            </a:p>
            <a:p>
              <a:pPr algn="ctr">
                <a:defRPr/>
              </a:pPr>
              <a:r>
                <a:rPr lang="ru-RU" sz="4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Monotype Corsiva" pitchFamily="66" charset="0"/>
                </a:rPr>
                <a:t>Как животные размножаются.</a:t>
              </a:r>
            </a:p>
            <a:p>
              <a:pPr>
                <a:defRPr/>
              </a:pPr>
              <a:endPara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58542" y="4588606"/>
              <a:ext cx="5084703" cy="4191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b="1" dirty="0">
                <a:solidFill>
                  <a:srgbClr val="993300"/>
                </a:solidFill>
              </a:endParaRPr>
            </a:p>
          </p:txBody>
        </p:sp>
      </p:grpSp>
      <p:pic>
        <p:nvPicPr>
          <p:cNvPr id="6" name="Picture 4" descr="{6F7D3F92-6259-47F9-BEAB-E3DE270E0324}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9685" y="2204864"/>
            <a:ext cx="5603777" cy="4202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refdb.ru/images/1498/2994246/47a8c4f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" t="18706" r="1534" b="12440"/>
          <a:stretch/>
        </p:blipFill>
        <p:spPr bwMode="auto">
          <a:xfrm>
            <a:off x="251520" y="1196752"/>
            <a:ext cx="8593741" cy="5112568"/>
          </a:xfrm>
          <a:prstGeom prst="rect">
            <a:avLst/>
          </a:prstGeom>
          <a:noFill/>
          <a:ln w="57150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03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548680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Отгадайте загадку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556792"/>
            <a:ext cx="468052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b="1" i="1" kern="0" dirty="0">
                <a:solidFill>
                  <a:srgbClr val="808080"/>
                </a:solidFill>
                <a:latin typeface="Arial"/>
                <a:cs typeface="+mn-cs"/>
              </a:rPr>
              <a:t>Расту червяком,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b="1" i="1" kern="0" dirty="0">
                <a:solidFill>
                  <a:srgbClr val="808080"/>
                </a:solidFill>
                <a:latin typeface="Arial"/>
                <a:cs typeface="+mn-cs"/>
              </a:rPr>
              <a:t>Питаюсь листком,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b="1" i="1" kern="0" dirty="0">
                <a:solidFill>
                  <a:srgbClr val="808080"/>
                </a:solidFill>
                <a:latin typeface="Arial"/>
                <a:cs typeface="+mn-cs"/>
              </a:rPr>
              <a:t>Потом засыпаю,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b="1" i="1" kern="0" dirty="0">
                <a:solidFill>
                  <a:srgbClr val="808080"/>
                </a:solidFill>
                <a:latin typeface="Arial"/>
                <a:cs typeface="+mn-cs"/>
              </a:rPr>
              <a:t>Себя обмотаю,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b="1" i="1" kern="0" dirty="0">
                <a:solidFill>
                  <a:srgbClr val="808080"/>
                </a:solidFill>
                <a:latin typeface="Arial"/>
                <a:cs typeface="+mn-cs"/>
              </a:rPr>
              <a:t>Не ем ,не гляжу,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b="1" i="1" kern="0" dirty="0">
                <a:solidFill>
                  <a:srgbClr val="808080"/>
                </a:solidFill>
                <a:latin typeface="Arial"/>
                <a:cs typeface="+mn-cs"/>
              </a:rPr>
              <a:t>Неподвижно вишу,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b="1" i="1" kern="0" dirty="0">
                <a:solidFill>
                  <a:srgbClr val="808080"/>
                </a:solidFill>
                <a:latin typeface="Arial"/>
                <a:cs typeface="+mn-cs"/>
              </a:rPr>
              <a:t>Но теплой весной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b="1" i="1" kern="0" dirty="0">
                <a:solidFill>
                  <a:srgbClr val="808080"/>
                </a:solidFill>
                <a:latin typeface="Arial"/>
                <a:cs typeface="+mn-cs"/>
              </a:rPr>
              <a:t>Я вновь оживаю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b="1" i="1" kern="0" dirty="0">
                <a:solidFill>
                  <a:srgbClr val="808080"/>
                </a:solidFill>
                <a:latin typeface="Arial"/>
                <a:cs typeface="+mn-cs"/>
              </a:rPr>
              <a:t>И ,как птичка, порхаю.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 sz="2800" b="1" i="1" kern="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2776"/>
            <a:ext cx="424847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8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00"/>
                            </p:stCondLst>
                            <p:childTnLst>
                              <p:par>
                                <p:cTn id="19" presetID="56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900"/>
                            </p:stCondLst>
                            <p:childTnLst>
                              <p:par>
                                <p:cTn id="26" presetID="56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56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200"/>
                            </p:stCondLst>
                            <p:childTnLst>
                              <p:par>
                                <p:cTn id="40" presetID="56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100"/>
                            </p:stCondLst>
                            <p:childTnLst>
                              <p:par>
                                <p:cTn id="47" presetID="56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900"/>
                            </p:stCondLst>
                            <p:childTnLst>
                              <p:par>
                                <p:cTn id="54" presetID="56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500"/>
                            </p:stCondLst>
                            <p:childTnLst>
                              <p:par>
                                <p:cTn id="61" presetID="56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764704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Давайте попробуем с помощью загадки составить схему развития бабочки.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9675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Развитие бабочки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547664" y="2060848"/>
            <a:ext cx="432048" cy="216024"/>
          </a:xfrm>
          <a:prstGeom prst="right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60848"/>
            <a:ext cx="46355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060848"/>
            <a:ext cx="46355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http://rudocs.exdat.com/pars_docs/tw_refs/279/278382/278382_html_295237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1979712" cy="23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2492896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kern="0" dirty="0" smtClean="0">
                <a:solidFill>
                  <a:srgbClr val="006600"/>
                </a:solidFill>
              </a:rPr>
              <a:t>бабочка</a:t>
            </a:r>
            <a:endParaRPr lang="ru-RU" sz="3200" b="1" kern="0" dirty="0">
              <a:solidFill>
                <a:srgbClr val="0066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844824"/>
            <a:ext cx="1346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kern="0" dirty="0">
                <a:solidFill>
                  <a:srgbClr val="006600"/>
                </a:solidFill>
              </a:rPr>
              <a:t>Яйцо</a:t>
            </a:r>
            <a:r>
              <a:rPr lang="ru-RU" sz="3200" b="1" kern="0" dirty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pic>
        <p:nvPicPr>
          <p:cNvPr id="12" name="Picture 36" descr="http://macroclub.ru/gallery/data/507/DSC_5349_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2708920"/>
            <a:ext cx="2808040" cy="191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трелка вправо 12"/>
          <p:cNvSpPr/>
          <p:nvPr/>
        </p:nvSpPr>
        <p:spPr>
          <a:xfrm rot="19231203">
            <a:off x="1642521" y="3648658"/>
            <a:ext cx="1249362" cy="293687"/>
          </a:xfrm>
          <a:prstGeom prst="right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646654">
            <a:off x="2592388" y="4830763"/>
            <a:ext cx="1249362" cy="293687"/>
          </a:xfrm>
          <a:prstGeom prst="right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1844824"/>
            <a:ext cx="42033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kern="0" dirty="0">
                <a:solidFill>
                  <a:srgbClr val="006600"/>
                </a:solidFill>
              </a:rPr>
              <a:t>личинка (гусеница) </a:t>
            </a:r>
            <a:endParaRPr lang="ru-RU" dirty="0"/>
          </a:p>
        </p:txBody>
      </p:sp>
      <p:pic>
        <p:nvPicPr>
          <p:cNvPr id="16" name="Picture 24" descr="http://macroid.ru/_data/61/12-08-18_164634_M_B_R_8_S_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4797152"/>
            <a:ext cx="2592288" cy="172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29088">
            <a:off x="6216278" y="4449018"/>
            <a:ext cx="987425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444208" y="1844824"/>
            <a:ext cx="18806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kern="0" dirty="0">
                <a:solidFill>
                  <a:srgbClr val="006600"/>
                </a:solidFill>
              </a:rPr>
              <a:t>куколка </a:t>
            </a:r>
            <a:endParaRPr lang="ru-RU" dirty="0"/>
          </a:p>
        </p:txBody>
      </p:sp>
      <p:pic>
        <p:nvPicPr>
          <p:cNvPr id="19" name="Picture 32" descr="http://vsebabochki.ru/cat/machaon_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2852739"/>
            <a:ext cx="1827494" cy="266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16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13" grpId="0" animBg="1"/>
      <p:bldP spid="14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Не у всех насекомых  бывают куколки.</a:t>
            </a:r>
            <a:endParaRPr kumimoji="0" lang="ru-RU" sz="36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48680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b="1" i="1" kern="0" dirty="0">
                <a:solidFill>
                  <a:srgbClr val="663300"/>
                </a:solidFill>
                <a:latin typeface="Arial"/>
                <a:cs typeface="+mn-cs"/>
              </a:rPr>
              <a:t>Например, нет куколок  у  кузнечика.</a:t>
            </a:r>
          </a:p>
        </p:txBody>
      </p:sp>
      <p:pic>
        <p:nvPicPr>
          <p:cNvPr id="6146" name="Picture 2" descr="Развитие насекомого с неполным превращением (саранча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0728"/>
            <a:ext cx="3732223" cy="578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38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76672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Размножение и развитие рыб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484784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</a:rPr>
              <a:t>Икринка           малёк            взрослая рыба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2123728" y="1700808"/>
            <a:ext cx="571500" cy="214313"/>
          </a:xfrm>
          <a:prstGeom prst="right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716016" y="1700808"/>
            <a:ext cx="571500" cy="214313"/>
          </a:xfrm>
          <a:prstGeom prst="right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07504" y="2132856"/>
            <a:ext cx="8922251" cy="4371166"/>
            <a:chOff x="6022" y="2132856"/>
            <a:chExt cx="8922251" cy="4371166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6022" y="2852936"/>
              <a:ext cx="3073524" cy="3298428"/>
              <a:chOff x="179512" y="2348880"/>
              <a:chExt cx="3073524" cy="3298428"/>
            </a:xfrm>
          </p:grpSpPr>
          <p:pic>
            <p:nvPicPr>
              <p:cNvPr id="8" name="Picture 6" descr="http://img1.aqa.ru/36/aqa.ru-20110729200920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3501008"/>
                <a:ext cx="2857500" cy="2146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4" descr="http://www.israquarium.co.il/ru/Article/Photo/sturisoma%20eggs%205%20day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2348880"/>
                <a:ext cx="1785937" cy="2143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413472">
              <a:off x="2425187" y="3278498"/>
              <a:ext cx="1540803" cy="419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287500">
              <a:off x="6426904" y="3511832"/>
              <a:ext cx="1566863" cy="1090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 descr="http://www.yugopolis.ru/data/mediadb/2383/0000/0640/64093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2132856"/>
              <a:ext cx="2908756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http://doublenamefish.ru/img/ryba-sergant/ryba-sergant13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4478613"/>
              <a:ext cx="2700089" cy="2025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637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Размножение и развитие </a:t>
            </a:r>
            <a: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земноводных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8478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</a:rPr>
              <a:t>Икра           головастик               лягушка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1547664" y="1700808"/>
            <a:ext cx="571500" cy="214312"/>
          </a:xfrm>
          <a:prstGeom prst="right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796136" y="1700808"/>
            <a:ext cx="571500" cy="214312"/>
          </a:xfrm>
          <a:prstGeom prst="right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79512" y="2276872"/>
            <a:ext cx="8783800" cy="4104456"/>
            <a:chOff x="179512" y="2276872"/>
            <a:chExt cx="8783800" cy="4104456"/>
          </a:xfrm>
        </p:grpSpPr>
        <p:sp>
          <p:nvSpPr>
            <p:cNvPr id="7" name="Стрелка вправо 6"/>
            <p:cNvSpPr/>
            <p:nvPr/>
          </p:nvSpPr>
          <p:spPr>
            <a:xfrm rot="19367064">
              <a:off x="1979420" y="3337519"/>
              <a:ext cx="1497479" cy="306870"/>
            </a:xfrm>
            <a:prstGeom prst="rightArrow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" name="Picture 11" descr="http://static.environmentalgraffiti.com/sites/default/files/images/800px-Hyalinobatrachium_colymbiphyllum_edit.img_assist_custom-600x450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977766"/>
              <a:ext cx="2952328" cy="221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" descr="http://e.eka-mama.ru/upload/forum/upload/279/27944316d04514a27dcc5bc2712d4f50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7" y="4365104"/>
              <a:ext cx="2879145" cy="2016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891894">
              <a:off x="6258763" y="3347826"/>
              <a:ext cx="1274763" cy="1036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6" descr="http://school.xvatit.com/images/6/66/Bio8_47_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276872"/>
              <a:ext cx="3023614" cy="2016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886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75" y="4766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Размножение и развитие</a:t>
            </a:r>
            <a:r>
              <a:rPr kumimoji="0" lang="ru-RU" sz="40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пресмыкающихся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96552" y="1196752"/>
            <a:ext cx="10044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</a:rPr>
              <a:t>Яйцо        детеныш       взрослое животное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03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6"/>
            <a:ext cx="603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683568" y="1918445"/>
            <a:ext cx="7832877" cy="4618087"/>
            <a:chOff x="683568" y="1918445"/>
            <a:chExt cx="7832877" cy="4618087"/>
          </a:xfrm>
        </p:grpSpPr>
        <p:pic>
          <p:nvPicPr>
            <p:cNvPr id="7" name="Picture 20" descr="http://bluesbag2.narod.ru/2010-snake-279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8955" y="1918445"/>
              <a:ext cx="2827490" cy="2086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4" descr="http://deswal.ru/animals/1280-1024/00000750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460390"/>
              <a:ext cx="2592288" cy="2076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http://cdn2.arkive.org/media/C7/C7D2772E-969B-4E50-AE80-29B5532831F7/Presentation.Large/Grass-Snake-on-nest-with-eggs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0" y="1918445"/>
              <a:ext cx="2849990" cy="2230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" descr="http://comments.ua/img/20130111120542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7355" y="4367956"/>
              <a:ext cx="2840864" cy="2063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864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197</Words>
  <Application>Microsoft Office PowerPoint</Application>
  <PresentationFormat>Экран (4:3)</PresentationFormat>
  <Paragraphs>51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Ирина Н. Крылова</cp:lastModifiedBy>
  <cp:revision>28</cp:revision>
  <dcterms:created xsi:type="dcterms:W3CDTF">2014-06-24T15:51:35Z</dcterms:created>
  <dcterms:modified xsi:type="dcterms:W3CDTF">2014-12-29T08:44:28Z</dcterms:modified>
</cp:coreProperties>
</file>