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6" r:id="rId2"/>
    <p:sldId id="270" r:id="rId3"/>
    <p:sldId id="258" r:id="rId4"/>
    <p:sldId id="259" r:id="rId5"/>
    <p:sldId id="260" r:id="rId6"/>
    <p:sldId id="261" r:id="rId7"/>
    <p:sldId id="263" r:id="rId8"/>
    <p:sldId id="271" r:id="rId9"/>
    <p:sldId id="273" r:id="rId10"/>
    <p:sldId id="275" r:id="rId11"/>
    <p:sldId id="277" r:id="rId12"/>
    <p:sldId id="279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B49"/>
    <a:srgbClr val="FFFF00"/>
    <a:srgbClr val="009900"/>
    <a:srgbClr val="6218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8" autoAdjust="0"/>
  </p:normalViewPr>
  <p:slideViewPr>
    <p:cSldViewPr>
      <p:cViewPr varScale="1">
        <p:scale>
          <a:sx n="84" d="100"/>
          <a:sy n="84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4FBDD-BE35-4AB2-B4B7-FE7B8B9ABA61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5D9D7-DF83-494B-8171-D0013B873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9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D9D7-DF83-494B-8171-D0013B8730B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3FCD-84A1-4BA5-AFA1-54D410FB3157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E7D6-0B05-483B-9048-728AAB3F8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 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УНИВЕРСАЛЬНЫХ  УЧЕБНЫХ  ДЕЙСТВИЙ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ОСНОВА ОБЕСПЕЧЕНИЯ КЛЮЧЕВОЙ  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КОМПЕТЕНЦИИ УЧАЩИХСЯ – 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УМЕНИЯ УЧИТЬСЯ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Рисунок 4" descr="D:\FOTOSFERA\100OLYMP\P101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806" r="4024"/>
          <a:stretch>
            <a:fillRect/>
          </a:stretch>
        </p:blipFill>
        <p:spPr bwMode="auto">
          <a:xfrm>
            <a:off x="467544" y="2273525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D:\FOTOSFERA\100OLYMP\P1010078.JPG"/>
          <p:cNvPicPr>
            <a:picLocks noChangeAspect="1" noChangeArrowheads="1"/>
          </p:cNvPicPr>
          <p:nvPr/>
        </p:nvPicPr>
        <p:blipFill>
          <a:blip r:embed="rId3" cstate="print"/>
          <a:srcRect l="17816" t="13577" r="19146" b="26077"/>
          <a:stretch>
            <a:fillRect/>
          </a:stretch>
        </p:blipFill>
        <p:spPr bwMode="auto">
          <a:xfrm>
            <a:off x="5239300" y="2507146"/>
            <a:ext cx="27857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ххх\Мои документы\Мои рисунки\foto 1 sent (D)\Изображение21 (19).jpg"/>
          <p:cNvPicPr>
            <a:picLocks noChangeAspect="1" noChangeArrowheads="1"/>
          </p:cNvPicPr>
          <p:nvPr/>
        </p:nvPicPr>
        <p:blipFill>
          <a:blip r:embed="rId4" cstate="print"/>
          <a:srcRect t="6" r="14913"/>
          <a:stretch>
            <a:fillRect/>
          </a:stretch>
        </p:blipFill>
        <p:spPr bwMode="auto">
          <a:xfrm>
            <a:off x="3131840" y="4221088"/>
            <a:ext cx="28403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92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48" y="188640"/>
            <a:ext cx="776687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Правила написания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синквейна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557338"/>
            <a:ext cx="7921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663300"/>
                </a:solidFill>
                <a:latin typeface="Calibri" pitchFamily="34" charset="0"/>
              </a:rPr>
              <a:t> Синквейн состоит из 5 строк;</a:t>
            </a:r>
          </a:p>
          <a:p>
            <a:endParaRPr lang="ru-RU" sz="3200" b="1">
              <a:solidFill>
                <a:srgbClr val="6633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663300"/>
                </a:solidFill>
                <a:latin typeface="Calibri" pitchFamily="34" charset="0"/>
              </a:rPr>
              <a:t> Его форма напоминает ёлочку</a:t>
            </a:r>
            <a:r>
              <a:rPr lang="ru-RU" sz="320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     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443663" y="4941888"/>
            <a:ext cx="649287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724525" y="4941888"/>
            <a:ext cx="647700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364163" y="5516563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394325" y="321310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06988" y="3789363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54688" y="3789363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115050" y="4365625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94325" y="4365625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746625" y="4365625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386263" y="4941888"/>
            <a:ext cx="647700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033963" y="4941888"/>
            <a:ext cx="649287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47813" y="3213100"/>
            <a:ext cx="2160587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1 слово</a:t>
            </a:r>
          </a:p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2 слова</a:t>
            </a:r>
          </a:p>
          <a:p>
            <a:pPr algn="ctr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3 слова</a:t>
            </a:r>
          </a:p>
          <a:p>
            <a:pPr algn="ctr">
              <a:lnSpc>
                <a:spcPct val="150000"/>
              </a:lnSpc>
            </a:pP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4 слова</a:t>
            </a:r>
          </a:p>
          <a:p>
            <a:pPr algn="ctr"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1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856" y="188640"/>
            <a:ext cx="765658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пишется в каждой строке?</a:t>
            </a:r>
          </a:p>
        </p:txBody>
      </p:sp>
      <p:sp>
        <p:nvSpPr>
          <p:cNvPr id="3" name="Рамка 2"/>
          <p:cNvSpPr/>
          <p:nvPr/>
        </p:nvSpPr>
        <p:spPr>
          <a:xfrm>
            <a:off x="323850" y="1557338"/>
            <a:ext cx="1727200" cy="7191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23850" y="2492375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3850" y="3500438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3850" y="4508500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3850" y="5516563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628775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 строка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2636838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 строка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625850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 строка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4581525"/>
            <a:ext cx="18002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 строка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5589588"/>
            <a:ext cx="18002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 строка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413" y="1412875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11413" y="2420938"/>
            <a:ext cx="6408737" cy="720725"/>
          </a:xfrm>
          <a:prstGeom prst="wedgeRectCallout">
            <a:avLst>
              <a:gd name="adj1" fmla="val -54990"/>
              <a:gd name="adj2" fmla="val 47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11413" y="3429000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411413" y="4508500"/>
            <a:ext cx="6408737" cy="720725"/>
          </a:xfrm>
          <a:prstGeom prst="wedgeRectCallout">
            <a:avLst>
              <a:gd name="adj1" fmla="val -55206"/>
              <a:gd name="adj2" fmla="val 124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413" y="5589588"/>
            <a:ext cx="5184775" cy="719137"/>
          </a:xfrm>
          <a:prstGeom prst="wedgeRectCallout">
            <a:avLst>
              <a:gd name="adj1" fmla="val -57395"/>
              <a:gd name="adj2" fmla="val -48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1341438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– заголовок. Это существительное или местоимение. (Кто? Что?)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2349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mic Sans MS" pitchFamily="66" charset="0"/>
              </a:rPr>
              <a:t>2 слова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Это прилагательные. (Какой? Какая? Какое? Какие?)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413" y="335756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mic Sans MS" pitchFamily="66" charset="0"/>
              </a:rPr>
              <a:t>3 слова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Это глаголы. (Что делает? Что делают?)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11413" y="443706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mic Sans MS" pitchFamily="66" charset="0"/>
              </a:rPr>
              <a:t>4 слова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Это фраза, в которой выражается личное  мнение к предмету разговора.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39975" y="5516563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Вывод, итог. Это существительное. (Кто? Что?)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788" y="188640"/>
            <a:ext cx="820570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Дети сочиняют </a:t>
            </a:r>
            <a:r>
              <a:rPr lang="ru-RU" sz="5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синквейны</a:t>
            </a: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500" y="1196975"/>
            <a:ext cx="5400675" cy="2678113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Красивая, нежная.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Ласкает, любит, заботится.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Мой самый родной человек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Мамочка.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Соня Р., 3 класс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3933825"/>
            <a:ext cx="5832475" cy="2614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Весёлая, разноцветная.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Украшает, восхищает, танцует.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Красивое и яркое время года.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Красавица!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Настя П., 3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714488"/>
            <a:ext cx="7715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3933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avatar-71895-201152203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857496"/>
            <a:ext cx="4349752" cy="3262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ПОЗНАВАТЕЛЬНЫЕ  УЧЕБНЫЕ 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39604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err="1"/>
              <a:t>о</a:t>
            </a:r>
            <a:r>
              <a:rPr lang="ru-RU" b="1" i="1" dirty="0" err="1" smtClean="0"/>
              <a:t>бщеучебные</a:t>
            </a:r>
            <a:r>
              <a:rPr lang="ru-RU" b="1" i="1" dirty="0"/>
              <a:t>;</a:t>
            </a:r>
            <a:r>
              <a:rPr lang="ru-RU" b="1" i="1" dirty="0" smtClean="0"/>
              <a:t> </a:t>
            </a:r>
          </a:p>
          <a:p>
            <a:r>
              <a:rPr lang="ru-RU" b="1" i="1" dirty="0"/>
              <a:t>л</a:t>
            </a:r>
            <a:r>
              <a:rPr lang="ru-RU" b="1" i="1" dirty="0" smtClean="0"/>
              <a:t>огические;</a:t>
            </a:r>
          </a:p>
          <a:p>
            <a:r>
              <a:rPr lang="ru-RU" b="1" i="1" dirty="0" smtClean="0"/>
              <a:t>действия постановки и решения проблем.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8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Общеучебные: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самостоятельное выделение и формулирование познавательной цели;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поиск </a:t>
            </a:r>
            <a:r>
              <a:rPr lang="ru-RU" sz="2000" b="1" i="1" dirty="0">
                <a:solidFill>
                  <a:srgbClr val="002060"/>
                </a:solidFill>
              </a:rPr>
              <a:t>и выделение необходимой информации; применение методов информационного </a:t>
            </a:r>
            <a:r>
              <a:rPr lang="ru-RU" sz="2000" b="1" i="1" dirty="0" smtClean="0">
                <a:solidFill>
                  <a:srgbClr val="002060"/>
                </a:solidFill>
              </a:rPr>
              <a:t>поиска;                                                                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знаково-символическое </a:t>
            </a:r>
            <a:r>
              <a:rPr lang="ru-RU" sz="2000" b="1" i="1" dirty="0">
                <a:solidFill>
                  <a:srgbClr val="002060"/>
                </a:solidFill>
              </a:rPr>
              <a:t>моделирование;                                                                                   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умение </a:t>
            </a:r>
            <a:r>
              <a:rPr lang="ru-RU" sz="2000" b="1" i="1" dirty="0">
                <a:solidFill>
                  <a:srgbClr val="002060"/>
                </a:solidFill>
              </a:rPr>
              <a:t>структурировать знания;                                                                                                          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умение </a:t>
            </a:r>
            <a:r>
              <a:rPr lang="ru-RU" sz="2000" b="1" i="1" dirty="0">
                <a:solidFill>
                  <a:srgbClr val="002060"/>
                </a:solidFill>
              </a:rPr>
              <a:t>осознанно и произвольно строить речевое высказывание в устной и письменной речи;                                                                                                                                          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выбор наиболее эффективных способов решения задач в зависимости от конкретных условий;                                                                                                                                                     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рефлексия </a:t>
            </a:r>
            <a:r>
              <a:rPr lang="ru-RU" sz="2000" b="1" i="1" dirty="0">
                <a:solidFill>
                  <a:srgbClr val="002060"/>
                </a:solidFill>
              </a:rPr>
              <a:t>способов и условий действия, контроль и оценка процесса и результатов деятельности;                                                                                                          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смысловое </a:t>
            </a:r>
            <a:r>
              <a:rPr lang="ru-RU" sz="2000" b="1" i="1" dirty="0">
                <a:solidFill>
                  <a:srgbClr val="002060"/>
                </a:solidFill>
              </a:rPr>
              <a:t>чтение как осмысление цели чтения и выбор вида чтения в зависимости от цели;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постановка и формулирование проблемы, самостоятельное создание алгоритмов деятельности при решении проблем творческого и поискового характера.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Логические универсальные  действия: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>
                <a:solidFill>
                  <a:srgbClr val="002060"/>
                </a:solidFill>
              </a:rPr>
              <a:t>анализ объектов с целью выделения </a:t>
            </a:r>
            <a:r>
              <a:rPr lang="ru-RU" sz="4000" b="1" i="1" dirty="0" smtClean="0">
                <a:solidFill>
                  <a:srgbClr val="002060"/>
                </a:solidFill>
              </a:rPr>
              <a:t>признаков;            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>
                <a:solidFill>
                  <a:srgbClr val="002060"/>
                </a:solidFill>
              </a:rPr>
              <a:t>синтез как составление целого из частей, в том числе с самостоятельным достраиванием, восполнением недостающих компонентов;                                                                                                              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выбор </a:t>
            </a:r>
            <a:r>
              <a:rPr lang="ru-RU" sz="4000" b="1" i="1" dirty="0">
                <a:solidFill>
                  <a:srgbClr val="002060"/>
                </a:solidFill>
              </a:rPr>
              <a:t>оснований и критериев для сравнения</a:t>
            </a:r>
            <a:r>
              <a:rPr lang="ru-RU" sz="4000" b="1" i="1" dirty="0" smtClean="0">
                <a:solidFill>
                  <a:srgbClr val="002060"/>
                </a:solidFill>
              </a:rPr>
              <a:t>, </a:t>
            </a:r>
            <a:r>
              <a:rPr lang="ru-RU" sz="4000" b="1" i="1" dirty="0">
                <a:solidFill>
                  <a:srgbClr val="002060"/>
                </a:solidFill>
              </a:rPr>
              <a:t>классификации объектов;                 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>
                <a:solidFill>
                  <a:srgbClr val="002060"/>
                </a:solidFill>
              </a:rPr>
              <a:t>подведение под понятия, выведение следствий; 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>
                <a:solidFill>
                  <a:srgbClr val="002060"/>
                </a:solidFill>
              </a:rPr>
              <a:t>установление причинно-следственных связей;                                                                                                                                                                                     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>
                <a:solidFill>
                  <a:srgbClr val="002060"/>
                </a:solidFill>
              </a:rPr>
              <a:t>построение логической цепи рассуждений;                                                                                                      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доказательство</a:t>
            </a:r>
            <a:r>
              <a:rPr lang="ru-RU" sz="4000" b="1" i="1" dirty="0">
                <a:solidFill>
                  <a:srgbClr val="002060"/>
                </a:solidFill>
              </a:rPr>
              <a:t>;                                                  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выдвижение </a:t>
            </a:r>
            <a:r>
              <a:rPr lang="ru-RU" sz="4000" b="1" i="1" dirty="0">
                <a:solidFill>
                  <a:srgbClr val="002060"/>
                </a:solidFill>
              </a:rPr>
              <a:t>гипотез и их обоснование;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Постановка и решение проблемы: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292895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формулирование </a:t>
            </a:r>
            <a:r>
              <a:rPr lang="ru-RU" sz="2800" b="1" i="1" dirty="0">
                <a:solidFill>
                  <a:srgbClr val="002060"/>
                </a:solidFill>
              </a:rPr>
              <a:t>проблемы;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самостоятельное создание способов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решения </a:t>
            </a:r>
            <a:r>
              <a:rPr lang="ru-RU" sz="2800" b="1" i="1" dirty="0">
                <a:solidFill>
                  <a:srgbClr val="002060"/>
                </a:solidFill>
              </a:rPr>
              <a:t>проблем творческого и поискового характера.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9900"/>
                </a:solidFill>
              </a:rPr>
              <a:t>Формирование познавательных учебных действий на примере учебного материала 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3643314"/>
            <a:ext cx="2714644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ЛОГИЧЕСКИЕ</a:t>
            </a:r>
          </a:p>
          <a:p>
            <a:pPr algn="ctr">
              <a:buNone/>
            </a:pPr>
            <a:r>
              <a:rPr lang="ru-RU" b="1" i="1" dirty="0" smtClean="0"/>
              <a:t>ДЕЙСТВИЯ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2571736" y="1928802"/>
            <a:ext cx="3929090" cy="1428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МАТЕМАТИКА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5572132" y="3571876"/>
            <a:ext cx="3143272" cy="1428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АЛГОРИТМИЧЕСКИЕ ДЕЙСТВИЯ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3000364" y="5286388"/>
            <a:ext cx="3286148" cy="1214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УЧЕБНЫЕ ЗАДАЧИ</a:t>
            </a:r>
          </a:p>
          <a:p>
            <a:pPr algn="ctr"/>
            <a:r>
              <a:rPr lang="ru-RU" b="1" i="1" dirty="0" smtClean="0"/>
              <a:t>НЕСТАНДАРТНЫЕ ЗАДАЧИ</a:t>
            </a:r>
            <a:endParaRPr lang="ru-RU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214546" y="3143248"/>
            <a:ext cx="571504" cy="4286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286512" y="5143512"/>
            <a:ext cx="642942" cy="50006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86512" y="3071810"/>
            <a:ext cx="642942" cy="4286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536017" y="5036355"/>
            <a:ext cx="500066" cy="4286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ЗАДАЧИ ИНТЕЛЛЕКТУАЛЬНО-ЗАНИМАТЕЛЬНОГО ХАРАКТЕРА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:\Documents and Settings\user\Мои документы\Мои рисунки\Изображение\Изображение 24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05" t="6427" r="19567" b="37394"/>
          <a:stretch/>
        </p:blipFill>
        <p:spPr bwMode="auto">
          <a:xfrm rot="5400000">
            <a:off x="1619672" y="508905"/>
            <a:ext cx="1512168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Documents and Settings\user\Мои документы\Мои рисунки\Изображение\Изображение 2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22" t="10012" r="16093" b="32991"/>
          <a:stretch/>
        </p:blipFill>
        <p:spPr bwMode="auto">
          <a:xfrm rot="5400000">
            <a:off x="5451509" y="702385"/>
            <a:ext cx="1864667" cy="3691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Documents and Settings\user\Мои документы\Мои рисунки\Изображение\Изображение 2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27" t="26608" r="2718" b="17080"/>
          <a:stretch/>
        </p:blipFill>
        <p:spPr bwMode="auto">
          <a:xfrm rot="5400000">
            <a:off x="3430116" y="2122612"/>
            <a:ext cx="2215515" cy="5260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ЗАДАЧИ ИНТЕЛЛЕКТУАЛЬНО-ЗАНИМАТЕЛЬНОГО ХАРАКТЕРА</a:t>
            </a:r>
            <a:endParaRPr lang="ru-RU" dirty="0"/>
          </a:p>
        </p:txBody>
      </p:sp>
      <p:pic>
        <p:nvPicPr>
          <p:cNvPr id="4" name="Объект 3" descr="C:\Documents and Settings\user\Мои документы\Мои рисунки\Изображение\Изображение 24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64" t="9050" r="20694" b="37997"/>
          <a:stretch/>
        </p:blipFill>
        <p:spPr bwMode="auto">
          <a:xfrm rot="5400000">
            <a:off x="1295638" y="656695"/>
            <a:ext cx="1440155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Documents and Settings\user\Мои документы\Мои рисунки\Изображение\Изображение 2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43" t="12725" r="28447" b="32519"/>
          <a:stretch/>
        </p:blipFill>
        <p:spPr bwMode="auto">
          <a:xfrm rot="5400000">
            <a:off x="5419037" y="349719"/>
            <a:ext cx="1735960" cy="4582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Documents and Settings\user\Мои документы\Мои рисунки\Изображение\Изображение 2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36" t="7199" r="19749" b="36876"/>
          <a:stretch/>
        </p:blipFill>
        <p:spPr bwMode="auto">
          <a:xfrm rot="5400000">
            <a:off x="3373925" y="1890771"/>
            <a:ext cx="1440166" cy="55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46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3656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63856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Учимся писать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синквейн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124" name="Picture 4" descr="C:\Documents and Settings\123\Рабочий стол\Новая папка\плакаты\69659498_478254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71744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410</TotalTime>
  <Words>400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ФОРМИРОВАНИЕ   УНИВЕРСАЛЬНЫХ  УЧЕБНЫХ  ДЕЙСТВИЙ ОСНОВА ОБЕСПЕЧЕНИЯ КЛЮЧЕВОЙ   КОМПЕТЕНЦИИ УЧАЩИХСЯ –  УМЕНИЯ УЧИТЬСЯ  </vt:lpstr>
      <vt:lpstr>ПОЗНАВАТЕЛЬНЫЕ  УЧЕБНЫЕ  ДЕЙСТВИЯ</vt:lpstr>
      <vt:lpstr>Общеучебные:</vt:lpstr>
      <vt:lpstr>Логические универсальные  действия:</vt:lpstr>
      <vt:lpstr>Постановка и решение проблемы:</vt:lpstr>
      <vt:lpstr>Формирование познавательных учебных действий на примере учебного материала </vt:lpstr>
      <vt:lpstr>ЗАДАЧИ ИНТЕЛЛЕКТУАЛЬНО-ЗАНИМАТЕЛЬНОГО ХАРАКТЕРА</vt:lpstr>
      <vt:lpstr>ЗАДАЧИ ИНТЕЛЛЕКТУАЛЬНО-ЗАНИМАТЕЛЬНОГО ХАРАКТЕРА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УНИВЕРСАЛЬНЫХ УЧЕБНЫХ ДЕЙСТВИЙ</dc:title>
  <dc:creator>ххх</dc:creator>
  <cp:lastModifiedBy>HOME</cp:lastModifiedBy>
  <cp:revision>44</cp:revision>
  <dcterms:created xsi:type="dcterms:W3CDTF">2011-03-26T20:26:21Z</dcterms:created>
  <dcterms:modified xsi:type="dcterms:W3CDTF">2015-02-11T16:48:19Z</dcterms:modified>
</cp:coreProperties>
</file>