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sldIdLst>
    <p:sldId id="259" r:id="rId2"/>
    <p:sldId id="278" r:id="rId3"/>
    <p:sldId id="260" r:id="rId4"/>
    <p:sldId id="257" r:id="rId5"/>
    <p:sldId id="261" r:id="rId6"/>
    <p:sldId id="262" r:id="rId7"/>
    <p:sldId id="263" r:id="rId8"/>
    <p:sldId id="258" r:id="rId9"/>
    <p:sldId id="264" r:id="rId10"/>
    <p:sldId id="283" r:id="rId11"/>
    <p:sldId id="265" r:id="rId12"/>
    <p:sldId id="266" r:id="rId13"/>
    <p:sldId id="267" r:id="rId14"/>
    <p:sldId id="271" r:id="rId15"/>
    <p:sldId id="274" r:id="rId16"/>
    <p:sldId id="277" r:id="rId17"/>
    <p:sldId id="281" r:id="rId18"/>
    <p:sldId id="282" r:id="rId19"/>
    <p:sldId id="275" r:id="rId20"/>
    <p:sldId id="270" r:id="rId21"/>
    <p:sldId id="279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0689F6-A36F-4998-8806-93D52A4C6B11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6BD45A2-1DB8-4C40-9140-6AF1DCA93525}">
      <dgm:prSet custT="1"/>
      <dgm:spPr>
        <a:solidFill>
          <a:srgbClr val="92D050">
            <a:alpha val="50000"/>
          </a:srgbClr>
        </a:solidFill>
        <a:ln>
          <a:solidFill>
            <a:schemeClr val="bg1"/>
          </a:solidFill>
        </a:ln>
      </dgm:spPr>
      <dgm:t>
        <a:bodyPr/>
        <a:lstStyle/>
        <a:p>
          <a:pPr marL="0" marR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dirty="0" smtClean="0">
              <a:solidFill>
                <a:srgbClr val="C00000"/>
              </a:solidFill>
            </a:rPr>
            <a:t> О необходимости  обучения критическому мышлению говорили и отечественные педагоги:  </a:t>
          </a:r>
          <a:endParaRPr lang="en-US" sz="2000" dirty="0" smtClean="0">
            <a:solidFill>
              <a:srgbClr val="C00000"/>
            </a:solidFill>
          </a:endParaRPr>
        </a:p>
        <a:p>
          <a:pPr marL="0" marR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i="1" dirty="0" smtClean="0">
              <a:solidFill>
                <a:srgbClr val="C00000"/>
              </a:solidFill>
            </a:rPr>
            <a:t>П.П. </a:t>
          </a:r>
          <a:r>
            <a:rPr lang="ru-RU" sz="2000" b="1" i="1" dirty="0" err="1" smtClean="0">
              <a:solidFill>
                <a:srgbClr val="C00000"/>
              </a:solidFill>
            </a:rPr>
            <a:t>Блонский</a:t>
          </a:r>
          <a:r>
            <a:rPr lang="ru-RU" sz="2000" b="1" i="1" dirty="0" smtClean="0">
              <a:solidFill>
                <a:srgbClr val="C00000"/>
              </a:solidFill>
            </a:rPr>
            <a:t>, </a:t>
          </a:r>
          <a:r>
            <a:rPr lang="en-US" sz="2000" b="1" i="1" dirty="0" smtClean="0">
              <a:solidFill>
                <a:srgbClr val="C00000"/>
              </a:solidFill>
            </a:rPr>
            <a:t>  </a:t>
          </a:r>
          <a:r>
            <a:rPr lang="ru-RU" sz="2000" b="1" i="1" dirty="0" smtClean="0">
              <a:solidFill>
                <a:srgbClr val="C00000"/>
              </a:solidFill>
            </a:rPr>
            <a:t>              </a:t>
          </a:r>
          <a:r>
            <a:rPr lang="en-US" sz="2000" b="1" i="1" dirty="0" smtClean="0">
              <a:solidFill>
                <a:srgbClr val="C00000"/>
              </a:solidFill>
            </a:rPr>
            <a:t> </a:t>
          </a:r>
          <a:r>
            <a:rPr lang="ru-RU" sz="2000" b="1" i="1" dirty="0" smtClean="0">
              <a:solidFill>
                <a:srgbClr val="C00000"/>
              </a:solidFill>
            </a:rPr>
            <a:t>А.С. Байрамов,               А.И. Липкина, Л.А. Рыбак,                           В.М. </a:t>
          </a:r>
          <a:r>
            <a:rPr lang="en-US" sz="2000" b="1" i="1" dirty="0" smtClean="0">
              <a:solidFill>
                <a:srgbClr val="C00000"/>
              </a:solidFill>
            </a:rPr>
            <a:t>C</a:t>
          </a:r>
          <a:r>
            <a:rPr lang="ru-RU" sz="2000" b="1" i="1" dirty="0" err="1" smtClean="0">
              <a:solidFill>
                <a:srgbClr val="C00000"/>
              </a:solidFill>
            </a:rPr>
            <a:t>инельников</a:t>
          </a:r>
          <a:r>
            <a:rPr lang="ru-RU" sz="2000" b="1" i="1" dirty="0" smtClean="0">
              <a:solidFill>
                <a:srgbClr val="C00000"/>
              </a:solidFill>
            </a:rPr>
            <a:t>,                        С.И. Векслер. </a:t>
          </a:r>
        </a:p>
        <a:p>
          <a:pPr marL="0" marR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dirty="0" smtClean="0">
              <a:solidFill>
                <a:srgbClr val="C00000"/>
              </a:solidFill>
            </a:rPr>
            <a:t>      </a:t>
          </a:r>
        </a:p>
        <a:p>
          <a:pPr algn="l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dirty="0">
            <a:solidFill>
              <a:schemeClr val="bg1"/>
            </a:solidFill>
          </a:endParaRPr>
        </a:p>
      </dgm:t>
    </dgm:pt>
    <dgm:pt modelId="{44D96BCE-F81C-4D62-BE3A-4C3BC344981E}" type="parTrans" cxnId="{2B590F70-57F9-4208-A1F9-509B2AE2B62C}">
      <dgm:prSet/>
      <dgm:spPr/>
      <dgm:t>
        <a:bodyPr/>
        <a:lstStyle/>
        <a:p>
          <a:endParaRPr lang="ru-RU"/>
        </a:p>
      </dgm:t>
    </dgm:pt>
    <dgm:pt modelId="{6C6114EC-66F3-45C0-83D2-17400FA9EC31}" type="sibTrans" cxnId="{2B590F70-57F9-4208-A1F9-509B2AE2B62C}">
      <dgm:prSet/>
      <dgm:spPr/>
      <dgm:t>
        <a:bodyPr/>
        <a:lstStyle/>
        <a:p>
          <a:endParaRPr lang="ru-RU"/>
        </a:p>
      </dgm:t>
    </dgm:pt>
    <dgm:pt modelId="{4123D3A9-93CE-44D5-8428-9464D34EA1DF}">
      <dgm:prSet custT="1"/>
      <dgm:spPr>
        <a:solidFill>
          <a:srgbClr val="92D050">
            <a:alpha val="50000"/>
          </a:srgbClr>
        </a:solidFill>
        <a:ln>
          <a:solidFill>
            <a:schemeClr val="bg1"/>
          </a:solidFill>
        </a:ln>
      </dgm:spPr>
      <dgm:t>
        <a:bodyPr/>
        <a:lstStyle/>
        <a:p>
          <a:pPr algn="ctr" rtl="0">
            <a:lnSpc>
              <a:spcPct val="90000"/>
            </a:lnSpc>
            <a:spcAft>
              <a:spcPct val="35000"/>
            </a:spcAft>
          </a:pPr>
          <a:endParaRPr lang="ru-RU" sz="1600" dirty="0" smtClean="0">
            <a:solidFill>
              <a:schemeClr val="bg1"/>
            </a:solidFill>
          </a:endParaRPr>
        </a:p>
        <a:p>
          <a:pPr algn="ctr" rtl="0">
            <a:lnSpc>
              <a:spcPct val="90000"/>
            </a:lnSpc>
            <a:spcAft>
              <a:spcPct val="35000"/>
            </a:spcAft>
          </a:pPr>
          <a:endParaRPr lang="ru-RU" sz="1600" dirty="0" smtClean="0">
            <a:solidFill>
              <a:schemeClr val="bg1"/>
            </a:solidFill>
          </a:endParaRPr>
        </a:p>
        <a:p>
          <a:pPr algn="ctr" rtl="0">
            <a:lnSpc>
              <a:spcPct val="90000"/>
            </a:lnSpc>
            <a:spcAft>
              <a:spcPct val="35000"/>
            </a:spcAft>
          </a:pPr>
          <a:r>
            <a:rPr lang="ru-RU" sz="2000" b="1" i="1" dirty="0" smtClean="0">
              <a:solidFill>
                <a:srgbClr val="C00000"/>
              </a:solidFill>
            </a:rPr>
            <a:t>Под критическим мышлением</a:t>
          </a:r>
          <a:r>
            <a:rPr lang="ru-RU" sz="2000" dirty="0" smtClean="0">
              <a:solidFill>
                <a:srgbClr val="C00000"/>
              </a:solidFill>
            </a:rPr>
            <a:t> </a:t>
          </a:r>
        </a:p>
        <a:p>
          <a:pPr algn="ctr" rtl="0">
            <a:lnSpc>
              <a:spcPct val="90000"/>
            </a:lnSpc>
            <a:spcAft>
              <a:spcPct val="35000"/>
            </a:spcAft>
          </a:pPr>
          <a:r>
            <a:rPr lang="ru-RU" sz="1800" dirty="0" smtClean="0">
              <a:solidFill>
                <a:srgbClr val="C00000"/>
              </a:solidFill>
            </a:rPr>
            <a:t>американские авторы понимают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800" dirty="0" smtClean="0">
              <a:solidFill>
                <a:srgbClr val="C00000"/>
              </a:solidFill>
            </a:rPr>
            <a:t>- </a:t>
          </a:r>
          <a:r>
            <a:rPr lang="ru-RU" sz="1800" b="1" i="1" dirty="0" smtClean="0">
              <a:solidFill>
                <a:srgbClr val="C00000"/>
              </a:solidFill>
            </a:rPr>
            <a:t>проявление детской любознательности, 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800" b="1" i="1" dirty="0" smtClean="0">
              <a:solidFill>
                <a:srgbClr val="C00000"/>
              </a:solidFill>
            </a:rPr>
            <a:t>- выработку собственной точки  зрения по определенному вопросу, 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800" b="1" i="1" dirty="0" smtClean="0">
              <a:solidFill>
                <a:srgbClr val="C00000"/>
              </a:solidFill>
            </a:rPr>
            <a:t>- способность отстоять ее логическими доводами,  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800" b="1" i="1" dirty="0" smtClean="0">
              <a:solidFill>
                <a:srgbClr val="C00000"/>
              </a:solidFill>
            </a:rPr>
            <a:t>- использование исследовательских методов. </a:t>
          </a:r>
          <a:endParaRPr lang="en-US" sz="1800" b="1" i="1" dirty="0" smtClean="0">
            <a:solidFill>
              <a:srgbClr val="C00000"/>
            </a:solidFill>
          </a:endParaRPr>
        </a:p>
        <a:p>
          <a:pPr algn="l">
            <a:lnSpc>
              <a:spcPct val="100000"/>
            </a:lnSpc>
            <a:spcAft>
              <a:spcPts val="0"/>
            </a:spcAft>
          </a:pPr>
          <a:endParaRPr lang="ru-RU" sz="1800" b="1" i="1" dirty="0">
            <a:solidFill>
              <a:schemeClr val="bg1"/>
            </a:solidFill>
          </a:endParaRPr>
        </a:p>
      </dgm:t>
    </dgm:pt>
    <dgm:pt modelId="{A7C17B46-98E0-4813-B883-51904ED52F87}" type="sibTrans" cxnId="{A54E81F6-0FE5-40DD-BC33-E3BD6CBC380E}">
      <dgm:prSet/>
      <dgm:spPr/>
      <dgm:t>
        <a:bodyPr/>
        <a:lstStyle/>
        <a:p>
          <a:endParaRPr lang="ru-RU"/>
        </a:p>
      </dgm:t>
    </dgm:pt>
    <dgm:pt modelId="{05777CEE-D1E6-4DC4-B3E8-AE86943662B8}" type="parTrans" cxnId="{A54E81F6-0FE5-40DD-BC33-E3BD6CBC380E}">
      <dgm:prSet/>
      <dgm:spPr/>
      <dgm:t>
        <a:bodyPr/>
        <a:lstStyle/>
        <a:p>
          <a:endParaRPr lang="ru-RU"/>
        </a:p>
      </dgm:t>
    </dgm:pt>
    <dgm:pt modelId="{5B7F55FA-AC6D-4628-A163-922E65B1F81E}">
      <dgm:prSet custT="1"/>
      <dgm:spPr>
        <a:solidFill>
          <a:srgbClr val="92D050">
            <a:alpha val="50000"/>
          </a:srgbClr>
        </a:solidFill>
        <a:ln>
          <a:solidFill>
            <a:schemeClr val="bg1"/>
          </a:solidFill>
        </a:ln>
      </dgm:spPr>
      <dgm:t>
        <a:bodyPr/>
        <a:lstStyle/>
        <a:p>
          <a:pPr algn="ctr" rtl="0">
            <a:lnSpc>
              <a:spcPct val="100000"/>
            </a:lnSpc>
            <a:spcAft>
              <a:spcPts val="0"/>
            </a:spcAft>
          </a:pPr>
          <a:r>
            <a:rPr lang="ru-RU" sz="1800" dirty="0" smtClean="0">
              <a:solidFill>
                <a:schemeClr val="bg1"/>
              </a:solidFill>
            </a:rPr>
            <a:t>         </a:t>
          </a:r>
          <a:r>
            <a:rPr lang="ru-RU" sz="1800" dirty="0" smtClean="0">
              <a:solidFill>
                <a:srgbClr val="C00000"/>
              </a:solidFill>
            </a:rPr>
            <a:t>Разработчики технологии </a:t>
          </a:r>
        </a:p>
        <a:p>
          <a:pPr algn="ctr" rtl="0">
            <a:lnSpc>
              <a:spcPct val="100000"/>
            </a:lnSpc>
            <a:spcAft>
              <a:spcPts val="0"/>
            </a:spcAft>
          </a:pPr>
          <a:r>
            <a:rPr lang="ru-RU" sz="1800" b="0" i="0" u="sng" dirty="0" smtClean="0">
              <a:solidFill>
                <a:srgbClr val="C00000"/>
              </a:solidFill>
            </a:rPr>
            <a:t>«Развитие критического мышления через чтение  и письмо» </a:t>
          </a:r>
          <a:r>
            <a:rPr lang="ru-RU" sz="1800" dirty="0" smtClean="0">
              <a:solidFill>
                <a:srgbClr val="C00000"/>
              </a:solidFill>
            </a:rPr>
            <a:t>– американцы </a:t>
          </a:r>
        </a:p>
        <a:p>
          <a:pPr algn="just" rtl="0">
            <a:lnSpc>
              <a:spcPct val="100000"/>
            </a:lnSpc>
            <a:spcAft>
              <a:spcPts val="0"/>
            </a:spcAft>
          </a:pPr>
          <a:r>
            <a:rPr lang="ru-RU" sz="1800" b="1" i="1" dirty="0" smtClean="0">
              <a:solidFill>
                <a:srgbClr val="C00000"/>
              </a:solidFill>
            </a:rPr>
            <a:t>Чарльз Темпл,</a:t>
          </a:r>
          <a:r>
            <a:rPr lang="en-US" sz="1800" b="1" i="1" dirty="0" smtClean="0">
              <a:solidFill>
                <a:srgbClr val="C00000"/>
              </a:solidFill>
            </a:rPr>
            <a:t> </a:t>
          </a:r>
        </a:p>
        <a:p>
          <a:pPr algn="just" rtl="0">
            <a:lnSpc>
              <a:spcPct val="100000"/>
            </a:lnSpc>
            <a:spcAft>
              <a:spcPts val="0"/>
            </a:spcAft>
          </a:pPr>
          <a:r>
            <a:rPr lang="en-US" sz="1800" b="1" i="1" dirty="0" smtClean="0">
              <a:solidFill>
                <a:srgbClr val="C00000"/>
              </a:solidFill>
            </a:rPr>
            <a:t>    </a:t>
          </a:r>
          <a:r>
            <a:rPr lang="ru-RU" sz="1800" b="1" i="1" dirty="0" err="1" smtClean="0">
              <a:solidFill>
                <a:srgbClr val="C00000"/>
              </a:solidFill>
            </a:rPr>
            <a:t>Курт</a:t>
          </a:r>
          <a:r>
            <a:rPr lang="ru-RU" sz="1800" b="1" i="1" dirty="0" smtClean="0">
              <a:solidFill>
                <a:srgbClr val="C00000"/>
              </a:solidFill>
            </a:rPr>
            <a:t>  </a:t>
          </a:r>
          <a:r>
            <a:rPr lang="ru-RU" sz="1800" b="1" i="1" dirty="0" err="1" smtClean="0">
              <a:solidFill>
                <a:srgbClr val="C00000"/>
              </a:solidFill>
            </a:rPr>
            <a:t>Мередит</a:t>
          </a:r>
          <a:r>
            <a:rPr lang="ru-RU" sz="1800" b="1" i="1" dirty="0" smtClean="0">
              <a:solidFill>
                <a:srgbClr val="C00000"/>
              </a:solidFill>
            </a:rPr>
            <a:t>,  </a:t>
          </a:r>
          <a:endParaRPr lang="en-US" sz="1800" b="1" i="1" dirty="0" smtClean="0">
            <a:solidFill>
              <a:srgbClr val="C00000"/>
            </a:solidFill>
          </a:endParaRPr>
        </a:p>
        <a:p>
          <a:pPr algn="ctr" rtl="0">
            <a:lnSpc>
              <a:spcPct val="100000"/>
            </a:lnSpc>
            <a:spcAft>
              <a:spcPts val="0"/>
            </a:spcAft>
          </a:pPr>
          <a:r>
            <a:rPr lang="ru-RU" sz="1800" b="1" i="1" dirty="0" err="1" smtClean="0">
              <a:solidFill>
                <a:srgbClr val="C00000"/>
              </a:solidFill>
            </a:rPr>
            <a:t>Джинни</a:t>
          </a:r>
          <a:r>
            <a:rPr lang="ru-RU" sz="1800" b="1" i="1" dirty="0" smtClean="0">
              <a:solidFill>
                <a:srgbClr val="C00000"/>
              </a:solidFill>
            </a:rPr>
            <a:t> </a:t>
          </a:r>
          <a:r>
            <a:rPr lang="ru-RU" sz="1800" b="1" i="1" dirty="0" err="1" smtClean="0">
              <a:solidFill>
                <a:srgbClr val="C00000"/>
              </a:solidFill>
            </a:rPr>
            <a:t>Стилл</a:t>
          </a:r>
          <a:r>
            <a:rPr lang="ru-RU" sz="1800" b="1" i="1" dirty="0" smtClean="0">
              <a:solidFill>
                <a:srgbClr val="C00000"/>
              </a:solidFill>
            </a:rPr>
            <a:t>, </a:t>
          </a:r>
          <a:endParaRPr lang="en-US" sz="1800" b="1" i="1" dirty="0" smtClean="0">
            <a:solidFill>
              <a:srgbClr val="C00000"/>
            </a:solidFill>
          </a:endParaRPr>
        </a:p>
        <a:p>
          <a:pPr algn="ctr" rtl="0">
            <a:lnSpc>
              <a:spcPct val="100000"/>
            </a:lnSpc>
            <a:spcAft>
              <a:spcPts val="0"/>
            </a:spcAft>
          </a:pPr>
          <a:r>
            <a:rPr lang="ru-RU" sz="1800" b="1" i="1" dirty="0" smtClean="0">
              <a:solidFill>
                <a:srgbClr val="C00000"/>
              </a:solidFill>
            </a:rPr>
            <a:t>Дона </a:t>
          </a:r>
          <a:r>
            <a:rPr lang="ru-RU" sz="1800" b="1" i="1" dirty="0" err="1" smtClean="0">
              <a:solidFill>
                <a:srgbClr val="C00000"/>
              </a:solidFill>
            </a:rPr>
            <a:t>Огл</a:t>
          </a:r>
          <a:r>
            <a:rPr lang="ru-RU" sz="1800" b="1" i="1" dirty="0" smtClean="0">
              <a:solidFill>
                <a:srgbClr val="C00000"/>
              </a:solidFill>
            </a:rPr>
            <a:t>, </a:t>
          </a:r>
        </a:p>
        <a:p>
          <a:pPr algn="ctr" rtl="0">
            <a:lnSpc>
              <a:spcPct val="100000"/>
            </a:lnSpc>
            <a:spcAft>
              <a:spcPts val="0"/>
            </a:spcAft>
          </a:pPr>
          <a:r>
            <a:rPr lang="en-US" sz="1800" u="none" dirty="0" smtClean="0">
              <a:solidFill>
                <a:srgbClr val="C00000"/>
              </a:solidFill>
            </a:rPr>
            <a:t>  </a:t>
          </a:r>
          <a:r>
            <a:rPr lang="ru-RU" sz="1800" u="sng" dirty="0" smtClean="0">
              <a:solidFill>
                <a:srgbClr val="C00000"/>
              </a:solidFill>
            </a:rPr>
            <a:t>а в России </a:t>
          </a:r>
          <a:r>
            <a:rPr lang="ru-RU" sz="1800" dirty="0" smtClean="0">
              <a:solidFill>
                <a:srgbClr val="C00000"/>
              </a:solidFill>
            </a:rPr>
            <a:t>– красноярские ученые и практики </a:t>
          </a:r>
        </a:p>
        <a:p>
          <a:pPr algn="ctr" rtl="0">
            <a:lnSpc>
              <a:spcPct val="100000"/>
            </a:lnSpc>
            <a:spcAft>
              <a:spcPts val="0"/>
            </a:spcAft>
          </a:pPr>
          <a:r>
            <a:rPr lang="ru-RU" sz="1800" dirty="0" smtClean="0">
              <a:solidFill>
                <a:srgbClr val="C00000"/>
              </a:solidFill>
            </a:rPr>
            <a:t>  </a:t>
          </a:r>
          <a:r>
            <a:rPr lang="en-US" sz="1800" dirty="0" smtClean="0">
              <a:solidFill>
                <a:srgbClr val="C00000"/>
              </a:solidFill>
            </a:rPr>
            <a:t>          </a:t>
          </a:r>
          <a:r>
            <a:rPr lang="ru-RU" sz="1800" b="1" i="1" dirty="0" err="1" smtClean="0">
              <a:solidFill>
                <a:srgbClr val="C00000"/>
              </a:solidFill>
            </a:rPr>
            <a:t>А.Бутенко</a:t>
          </a:r>
          <a:r>
            <a:rPr lang="ru-RU" sz="1800" b="1" i="1" dirty="0" smtClean="0">
              <a:solidFill>
                <a:srgbClr val="C00000"/>
              </a:solidFill>
            </a:rPr>
            <a:t>,</a:t>
          </a:r>
          <a:r>
            <a:rPr lang="en-US" sz="1800" b="1" i="1" dirty="0" smtClean="0">
              <a:solidFill>
                <a:srgbClr val="C00000"/>
              </a:solidFill>
            </a:rPr>
            <a:t> </a:t>
          </a:r>
          <a:r>
            <a:rPr lang="ru-RU" sz="1800" b="1" i="1" dirty="0" err="1" smtClean="0">
              <a:solidFill>
                <a:srgbClr val="C00000"/>
              </a:solidFill>
            </a:rPr>
            <a:t>Е.Ходос</a:t>
          </a:r>
          <a:endParaRPr lang="en-US" sz="1800" b="1" i="1" dirty="0" smtClean="0">
            <a:solidFill>
              <a:srgbClr val="C00000"/>
            </a:solidFill>
          </a:endParaRPr>
        </a:p>
        <a:p>
          <a:pPr algn="ctr" rtl="0">
            <a:lnSpc>
              <a:spcPct val="100000"/>
            </a:lnSpc>
            <a:spcAft>
              <a:spcPts val="0"/>
            </a:spcAft>
          </a:pPr>
          <a:endParaRPr lang="ru-RU" sz="1800" b="1" i="1" dirty="0">
            <a:solidFill>
              <a:schemeClr val="bg1"/>
            </a:solidFill>
          </a:endParaRPr>
        </a:p>
      </dgm:t>
    </dgm:pt>
    <dgm:pt modelId="{638A2384-A470-480A-B3FD-F3BE2769FD68}" type="sibTrans" cxnId="{EFFF1970-F771-4DDF-8D55-06A1B7484D1F}">
      <dgm:prSet/>
      <dgm:spPr/>
      <dgm:t>
        <a:bodyPr/>
        <a:lstStyle/>
        <a:p>
          <a:endParaRPr lang="ru-RU"/>
        </a:p>
      </dgm:t>
    </dgm:pt>
    <dgm:pt modelId="{6D7CFBAB-0CE1-441D-AF32-AD06E76BA6DB}" type="parTrans" cxnId="{EFFF1970-F771-4DDF-8D55-06A1B7484D1F}">
      <dgm:prSet/>
      <dgm:spPr/>
      <dgm:t>
        <a:bodyPr/>
        <a:lstStyle/>
        <a:p>
          <a:endParaRPr lang="ru-RU"/>
        </a:p>
      </dgm:t>
    </dgm:pt>
    <dgm:pt modelId="{4EB34057-B60A-4630-8F1D-CBB961BC8F50}" type="pres">
      <dgm:prSet presAssocID="{AE0689F6-A36F-4998-8806-93D52A4C6B11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6E5AD4E-BBB5-4FCC-B0A2-D64533F9717B}" type="pres">
      <dgm:prSet presAssocID="{4123D3A9-93CE-44D5-8428-9464D34EA1DF}" presName="circ1" presStyleLbl="vennNode1" presStyleIdx="0" presStyleCnt="3" custScaleX="212475" custScaleY="75851" custLinFactNeighborX="-1036" custLinFactNeighborY="-7841"/>
      <dgm:spPr/>
      <dgm:t>
        <a:bodyPr/>
        <a:lstStyle/>
        <a:p>
          <a:endParaRPr lang="ru-RU"/>
        </a:p>
      </dgm:t>
    </dgm:pt>
    <dgm:pt modelId="{D9AFA7CE-7564-411F-A784-AC8403CAEB01}" type="pres">
      <dgm:prSet presAssocID="{4123D3A9-93CE-44D5-8428-9464D34EA1DF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CCC2B8-5EDB-4DD8-8C33-3CA230A90856}" type="pres">
      <dgm:prSet presAssocID="{66BD45A2-1DB8-4C40-9140-6AF1DCA93525}" presName="circ2" presStyleLbl="vennNode1" presStyleIdx="1" presStyleCnt="3" custScaleX="131616" custScaleY="99390" custLinFactNeighborX="12130" custLinFactNeighborY="2573"/>
      <dgm:spPr/>
      <dgm:t>
        <a:bodyPr/>
        <a:lstStyle/>
        <a:p>
          <a:endParaRPr lang="ru-RU"/>
        </a:p>
      </dgm:t>
    </dgm:pt>
    <dgm:pt modelId="{44579096-1BDC-42DB-B791-D25ADF54D1B9}" type="pres">
      <dgm:prSet presAssocID="{66BD45A2-1DB8-4C40-9140-6AF1DCA93525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CEEFE2-F7C1-400A-861E-4042D9B30B8A}" type="pres">
      <dgm:prSet presAssocID="{5B7F55FA-AC6D-4628-A163-922E65B1F81E}" presName="circ3" presStyleLbl="vennNode1" presStyleIdx="2" presStyleCnt="3" custScaleX="129933" custScaleY="93026" custLinFactNeighborX="-19991" custLinFactNeighborY="1283"/>
      <dgm:spPr/>
      <dgm:t>
        <a:bodyPr/>
        <a:lstStyle/>
        <a:p>
          <a:endParaRPr lang="ru-RU"/>
        </a:p>
      </dgm:t>
    </dgm:pt>
    <dgm:pt modelId="{3B69620C-55FB-4808-93A3-826CFF418B95}" type="pres">
      <dgm:prSet presAssocID="{5B7F55FA-AC6D-4628-A163-922E65B1F81E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843C65A-64CF-47B6-862F-F31D8A027F45}" type="presOf" srcId="{AE0689F6-A36F-4998-8806-93D52A4C6B11}" destId="{4EB34057-B60A-4630-8F1D-CBB961BC8F50}" srcOrd="0" destOrd="0" presId="urn:microsoft.com/office/officeart/2005/8/layout/venn1"/>
    <dgm:cxn modelId="{2B590F70-57F9-4208-A1F9-509B2AE2B62C}" srcId="{AE0689F6-A36F-4998-8806-93D52A4C6B11}" destId="{66BD45A2-1DB8-4C40-9140-6AF1DCA93525}" srcOrd="1" destOrd="0" parTransId="{44D96BCE-F81C-4D62-BE3A-4C3BC344981E}" sibTransId="{6C6114EC-66F3-45C0-83D2-17400FA9EC31}"/>
    <dgm:cxn modelId="{772C7F9A-8D04-4865-B304-59A34003B52B}" type="presOf" srcId="{4123D3A9-93CE-44D5-8428-9464D34EA1DF}" destId="{16E5AD4E-BBB5-4FCC-B0A2-D64533F9717B}" srcOrd="0" destOrd="0" presId="urn:microsoft.com/office/officeart/2005/8/layout/venn1"/>
    <dgm:cxn modelId="{BE778AF7-16EF-4139-B8D6-40D39F0B5367}" type="presOf" srcId="{5B7F55FA-AC6D-4628-A163-922E65B1F81E}" destId="{3B69620C-55FB-4808-93A3-826CFF418B95}" srcOrd="1" destOrd="0" presId="urn:microsoft.com/office/officeart/2005/8/layout/venn1"/>
    <dgm:cxn modelId="{6087E3BE-9F64-400E-8552-B5345E054111}" type="presOf" srcId="{5B7F55FA-AC6D-4628-A163-922E65B1F81E}" destId="{A5CEEFE2-F7C1-400A-861E-4042D9B30B8A}" srcOrd="0" destOrd="0" presId="urn:microsoft.com/office/officeart/2005/8/layout/venn1"/>
    <dgm:cxn modelId="{2E49795D-0D32-474B-BDED-8F3882CBB8A2}" type="presOf" srcId="{66BD45A2-1DB8-4C40-9140-6AF1DCA93525}" destId="{44579096-1BDC-42DB-B791-D25ADF54D1B9}" srcOrd="1" destOrd="0" presId="urn:microsoft.com/office/officeart/2005/8/layout/venn1"/>
    <dgm:cxn modelId="{EFFF1970-F771-4DDF-8D55-06A1B7484D1F}" srcId="{AE0689F6-A36F-4998-8806-93D52A4C6B11}" destId="{5B7F55FA-AC6D-4628-A163-922E65B1F81E}" srcOrd="2" destOrd="0" parTransId="{6D7CFBAB-0CE1-441D-AF32-AD06E76BA6DB}" sibTransId="{638A2384-A470-480A-B3FD-F3BE2769FD68}"/>
    <dgm:cxn modelId="{8DCEC979-FFC3-47A8-826D-EA3925DF877C}" type="presOf" srcId="{66BD45A2-1DB8-4C40-9140-6AF1DCA93525}" destId="{67CCC2B8-5EDB-4DD8-8C33-3CA230A90856}" srcOrd="0" destOrd="0" presId="urn:microsoft.com/office/officeart/2005/8/layout/venn1"/>
    <dgm:cxn modelId="{425D169F-F286-4028-89C6-002B410695D5}" type="presOf" srcId="{4123D3A9-93CE-44D5-8428-9464D34EA1DF}" destId="{D9AFA7CE-7564-411F-A784-AC8403CAEB01}" srcOrd="1" destOrd="0" presId="urn:microsoft.com/office/officeart/2005/8/layout/venn1"/>
    <dgm:cxn modelId="{A54E81F6-0FE5-40DD-BC33-E3BD6CBC380E}" srcId="{AE0689F6-A36F-4998-8806-93D52A4C6B11}" destId="{4123D3A9-93CE-44D5-8428-9464D34EA1DF}" srcOrd="0" destOrd="0" parTransId="{05777CEE-D1E6-4DC4-B3E8-AE86943662B8}" sibTransId="{A7C17B46-98E0-4813-B883-51904ED52F87}"/>
    <dgm:cxn modelId="{EA8D3BB8-0F99-4955-81AA-81B443E320B8}" type="presParOf" srcId="{4EB34057-B60A-4630-8F1D-CBB961BC8F50}" destId="{16E5AD4E-BBB5-4FCC-B0A2-D64533F9717B}" srcOrd="0" destOrd="0" presId="urn:microsoft.com/office/officeart/2005/8/layout/venn1"/>
    <dgm:cxn modelId="{5C1F8FFC-9278-4E4B-9C23-BA84C9C6EFA7}" type="presParOf" srcId="{4EB34057-B60A-4630-8F1D-CBB961BC8F50}" destId="{D9AFA7CE-7564-411F-A784-AC8403CAEB01}" srcOrd="1" destOrd="0" presId="urn:microsoft.com/office/officeart/2005/8/layout/venn1"/>
    <dgm:cxn modelId="{54D1F62F-E9D7-441C-906C-F53E587579FB}" type="presParOf" srcId="{4EB34057-B60A-4630-8F1D-CBB961BC8F50}" destId="{67CCC2B8-5EDB-4DD8-8C33-3CA230A90856}" srcOrd="2" destOrd="0" presId="urn:microsoft.com/office/officeart/2005/8/layout/venn1"/>
    <dgm:cxn modelId="{4E85E281-5327-47D5-A6B8-A663CFBF6511}" type="presParOf" srcId="{4EB34057-B60A-4630-8F1D-CBB961BC8F50}" destId="{44579096-1BDC-42DB-B791-D25ADF54D1B9}" srcOrd="3" destOrd="0" presId="urn:microsoft.com/office/officeart/2005/8/layout/venn1"/>
    <dgm:cxn modelId="{4F0584D6-D3CD-492B-86B9-D1530FF79DD3}" type="presParOf" srcId="{4EB34057-B60A-4630-8F1D-CBB961BC8F50}" destId="{A5CEEFE2-F7C1-400A-861E-4042D9B30B8A}" srcOrd="4" destOrd="0" presId="urn:microsoft.com/office/officeart/2005/8/layout/venn1"/>
    <dgm:cxn modelId="{D9B04C8A-AAF2-48DE-96A4-7B570FF7797B}" type="presParOf" srcId="{4EB34057-B60A-4630-8F1D-CBB961BC8F50}" destId="{3B69620C-55FB-4808-93A3-826CFF418B95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8A9083E-0D4B-4391-A3D1-66B73AA39353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50FB0D5-73B1-4DB7-8B35-60133344E286}">
      <dgm:prSet custT="1"/>
      <dgm:spPr>
        <a:solidFill>
          <a:srgbClr val="36F2A6"/>
        </a:solidFill>
        <a:ln w="25400">
          <a:solidFill>
            <a:schemeClr val="bg1"/>
          </a:solidFill>
        </a:ln>
      </dgm:spPr>
      <dgm:t>
        <a:bodyPr/>
        <a:lstStyle/>
        <a:p>
          <a:pPr rtl="0"/>
          <a:r>
            <a:rPr lang="ru-RU" sz="2800" dirty="0" smtClean="0">
              <a:solidFill>
                <a:srgbClr val="002060"/>
              </a:solidFill>
            </a:rPr>
            <a:t>1. Стадия вызова</a:t>
          </a:r>
          <a:endParaRPr lang="ru-RU" sz="2800" dirty="0">
            <a:solidFill>
              <a:srgbClr val="002060"/>
            </a:solidFill>
          </a:endParaRPr>
        </a:p>
      </dgm:t>
    </dgm:pt>
    <dgm:pt modelId="{01E0B9CE-2B80-4B42-A3C0-A4860DDA02DE}" type="parTrans" cxnId="{7367F0EB-40C6-4421-A387-43B28F0DEFB8}">
      <dgm:prSet/>
      <dgm:spPr/>
      <dgm:t>
        <a:bodyPr/>
        <a:lstStyle/>
        <a:p>
          <a:endParaRPr lang="ru-RU"/>
        </a:p>
      </dgm:t>
    </dgm:pt>
    <dgm:pt modelId="{8325F41A-9111-4A6B-8FF8-E42E61558D6D}" type="sibTrans" cxnId="{7367F0EB-40C6-4421-A387-43B28F0DEFB8}">
      <dgm:prSet/>
      <dgm:spPr>
        <a:solidFill>
          <a:schemeClr val="accent3">
            <a:lumMod val="75000"/>
          </a:schemeClr>
        </a:solidFill>
        <a:ln>
          <a:solidFill>
            <a:schemeClr val="bg2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143F16B3-0895-4715-A58F-BAC341CF91D5}">
      <dgm:prSet custT="1"/>
      <dgm:spPr>
        <a:solidFill>
          <a:srgbClr val="49D7C6"/>
        </a:solidFill>
        <a:ln>
          <a:solidFill>
            <a:schemeClr val="bg2">
              <a:lumMod val="75000"/>
            </a:schemeClr>
          </a:solidFill>
        </a:ln>
      </dgm:spPr>
      <dgm:t>
        <a:bodyPr/>
        <a:lstStyle/>
        <a:p>
          <a:pPr rtl="0"/>
          <a:r>
            <a:rPr lang="ru-RU" sz="2800" dirty="0" smtClean="0">
              <a:solidFill>
                <a:srgbClr val="002060"/>
              </a:solidFill>
            </a:rPr>
            <a:t>2. Стадия осмысления новой информации</a:t>
          </a:r>
          <a:endParaRPr lang="ru-RU" sz="2800" dirty="0">
            <a:solidFill>
              <a:srgbClr val="002060"/>
            </a:solidFill>
          </a:endParaRPr>
        </a:p>
      </dgm:t>
    </dgm:pt>
    <dgm:pt modelId="{A5AEBD81-DA40-460D-9FA4-69659C8EE41F}" type="parTrans" cxnId="{D844C908-F247-4550-A6B9-2E3F0DA64B16}">
      <dgm:prSet/>
      <dgm:spPr/>
      <dgm:t>
        <a:bodyPr/>
        <a:lstStyle/>
        <a:p>
          <a:endParaRPr lang="ru-RU"/>
        </a:p>
      </dgm:t>
    </dgm:pt>
    <dgm:pt modelId="{0A4CB8AC-4128-4B08-B2BD-B1A5E1E645DB}" type="sibTrans" cxnId="{D844C908-F247-4550-A6B9-2E3F0DA64B16}">
      <dgm:prSet/>
      <dgm:spPr>
        <a:solidFill>
          <a:schemeClr val="accent3">
            <a:lumMod val="75000"/>
          </a:schemeClr>
        </a:solidFill>
        <a:ln>
          <a:solidFill>
            <a:schemeClr val="bg1">
              <a:lumMod val="95000"/>
              <a:lumOff val="5000"/>
            </a:schemeClr>
          </a:solidFill>
        </a:ln>
      </dgm:spPr>
      <dgm:t>
        <a:bodyPr/>
        <a:lstStyle/>
        <a:p>
          <a:endParaRPr lang="ru-RU"/>
        </a:p>
      </dgm:t>
    </dgm:pt>
    <dgm:pt modelId="{E4510E4C-714D-4A4F-A77D-9F541C3A36BB}">
      <dgm:prSet/>
      <dgm:spPr>
        <a:solidFill>
          <a:srgbClr val="FFCCCC"/>
        </a:solidFill>
        <a:ln>
          <a:solidFill>
            <a:schemeClr val="bg2">
              <a:lumMod val="75000"/>
            </a:schemeClr>
          </a:solidFill>
        </a:ln>
      </dgm:spPr>
      <dgm:t>
        <a:bodyPr/>
        <a:lstStyle/>
        <a:p>
          <a:pPr rtl="0"/>
          <a:r>
            <a:rPr lang="ru-RU" dirty="0" smtClean="0">
              <a:solidFill>
                <a:srgbClr val="002060"/>
              </a:solidFill>
            </a:rPr>
            <a:t>3. Стадия рефлексии</a:t>
          </a:r>
          <a:endParaRPr lang="ru-RU" dirty="0">
            <a:solidFill>
              <a:srgbClr val="002060"/>
            </a:solidFill>
          </a:endParaRPr>
        </a:p>
      </dgm:t>
    </dgm:pt>
    <dgm:pt modelId="{E1DB1130-6958-46C3-BD31-BB8D682C32CF}" type="parTrans" cxnId="{C6A6B050-10E0-4EC5-96DC-A31660207452}">
      <dgm:prSet/>
      <dgm:spPr/>
      <dgm:t>
        <a:bodyPr/>
        <a:lstStyle/>
        <a:p>
          <a:endParaRPr lang="ru-RU"/>
        </a:p>
      </dgm:t>
    </dgm:pt>
    <dgm:pt modelId="{8A49A126-A252-4E34-AEB2-4CB35CB95420}" type="sibTrans" cxnId="{C6A6B050-10E0-4EC5-96DC-A31660207452}">
      <dgm:prSet/>
      <dgm:spPr/>
      <dgm:t>
        <a:bodyPr/>
        <a:lstStyle/>
        <a:p>
          <a:endParaRPr lang="ru-RU"/>
        </a:p>
      </dgm:t>
    </dgm:pt>
    <dgm:pt modelId="{CC6A6A92-DE98-4999-AE17-17741BF8B332}" type="pres">
      <dgm:prSet presAssocID="{D8A9083E-0D4B-4391-A3D1-66B73AA3935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95C32F1-F818-4DB9-ADAC-28F77B65B9D7}" type="pres">
      <dgm:prSet presAssocID="{550FB0D5-73B1-4DB7-8B35-60133344E286}" presName="node" presStyleLbl="node1" presStyleIdx="0" presStyleCnt="3" custScaleY="174476" custLinFactNeighborX="-8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63B0F9-B7DA-4EA8-A6CC-1A93EDE74B9B}" type="pres">
      <dgm:prSet presAssocID="{8325F41A-9111-4A6B-8FF8-E42E61558D6D}" presName="sibTrans" presStyleLbl="sibTrans2D1" presStyleIdx="0" presStyleCnt="2"/>
      <dgm:spPr/>
      <dgm:t>
        <a:bodyPr/>
        <a:lstStyle/>
        <a:p>
          <a:endParaRPr lang="ru-RU"/>
        </a:p>
      </dgm:t>
    </dgm:pt>
    <dgm:pt modelId="{AD47408D-CB93-45F6-8E56-0CD45A17678E}" type="pres">
      <dgm:prSet presAssocID="{8325F41A-9111-4A6B-8FF8-E42E61558D6D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74532153-C349-485C-9C74-A2B6BC6203D4}" type="pres">
      <dgm:prSet presAssocID="{143F16B3-0895-4715-A58F-BAC341CF91D5}" presName="node" presStyleLbl="node1" presStyleIdx="1" presStyleCnt="3" custScaleX="121311" custScaleY="1669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EAD981-346C-4294-AA61-228CC6DF07D8}" type="pres">
      <dgm:prSet presAssocID="{0A4CB8AC-4128-4B08-B2BD-B1A5E1E645DB}" presName="sibTrans" presStyleLbl="sibTrans2D1" presStyleIdx="1" presStyleCnt="2"/>
      <dgm:spPr/>
      <dgm:t>
        <a:bodyPr/>
        <a:lstStyle/>
        <a:p>
          <a:endParaRPr lang="ru-RU"/>
        </a:p>
      </dgm:t>
    </dgm:pt>
    <dgm:pt modelId="{5083EE26-16AF-4E7C-8A0C-4DFE7C4DA5FF}" type="pres">
      <dgm:prSet presAssocID="{0A4CB8AC-4128-4B08-B2BD-B1A5E1E645DB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E9FB653B-6413-4E27-A141-0112C64CD12A}" type="pres">
      <dgm:prSet presAssocID="{E4510E4C-714D-4A4F-A77D-9F541C3A36BB}" presName="node" presStyleLbl="node1" presStyleIdx="2" presStyleCnt="3" custScaleY="1634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A65960F-E5FF-4E84-828F-0892F4A6AF5D}" type="presOf" srcId="{8325F41A-9111-4A6B-8FF8-E42E61558D6D}" destId="{2C63B0F9-B7DA-4EA8-A6CC-1A93EDE74B9B}" srcOrd="0" destOrd="0" presId="urn:microsoft.com/office/officeart/2005/8/layout/process1"/>
    <dgm:cxn modelId="{17A81ACE-36AC-4684-B215-468BA2871805}" type="presOf" srcId="{550FB0D5-73B1-4DB7-8B35-60133344E286}" destId="{395C32F1-F818-4DB9-ADAC-28F77B65B9D7}" srcOrd="0" destOrd="0" presId="urn:microsoft.com/office/officeart/2005/8/layout/process1"/>
    <dgm:cxn modelId="{1D5E19A2-9B2D-419D-A55E-BD2391B5C506}" type="presOf" srcId="{143F16B3-0895-4715-A58F-BAC341CF91D5}" destId="{74532153-C349-485C-9C74-A2B6BC6203D4}" srcOrd="0" destOrd="0" presId="urn:microsoft.com/office/officeart/2005/8/layout/process1"/>
    <dgm:cxn modelId="{35217C5B-A164-4C1C-89BE-4355329DC969}" type="presOf" srcId="{8325F41A-9111-4A6B-8FF8-E42E61558D6D}" destId="{AD47408D-CB93-45F6-8E56-0CD45A17678E}" srcOrd="1" destOrd="0" presId="urn:microsoft.com/office/officeart/2005/8/layout/process1"/>
    <dgm:cxn modelId="{0FA0766D-FCA5-47F9-89F3-07FDA53A2389}" type="presOf" srcId="{D8A9083E-0D4B-4391-A3D1-66B73AA39353}" destId="{CC6A6A92-DE98-4999-AE17-17741BF8B332}" srcOrd="0" destOrd="0" presId="urn:microsoft.com/office/officeart/2005/8/layout/process1"/>
    <dgm:cxn modelId="{D844C908-F247-4550-A6B9-2E3F0DA64B16}" srcId="{D8A9083E-0D4B-4391-A3D1-66B73AA39353}" destId="{143F16B3-0895-4715-A58F-BAC341CF91D5}" srcOrd="1" destOrd="0" parTransId="{A5AEBD81-DA40-460D-9FA4-69659C8EE41F}" sibTransId="{0A4CB8AC-4128-4B08-B2BD-B1A5E1E645DB}"/>
    <dgm:cxn modelId="{B55996B7-98A0-4CE3-B1AB-2610190AD5D7}" type="presOf" srcId="{E4510E4C-714D-4A4F-A77D-9F541C3A36BB}" destId="{E9FB653B-6413-4E27-A141-0112C64CD12A}" srcOrd="0" destOrd="0" presId="urn:microsoft.com/office/officeart/2005/8/layout/process1"/>
    <dgm:cxn modelId="{C6A6B050-10E0-4EC5-96DC-A31660207452}" srcId="{D8A9083E-0D4B-4391-A3D1-66B73AA39353}" destId="{E4510E4C-714D-4A4F-A77D-9F541C3A36BB}" srcOrd="2" destOrd="0" parTransId="{E1DB1130-6958-46C3-BD31-BB8D682C32CF}" sibTransId="{8A49A126-A252-4E34-AEB2-4CB35CB95420}"/>
    <dgm:cxn modelId="{7367F0EB-40C6-4421-A387-43B28F0DEFB8}" srcId="{D8A9083E-0D4B-4391-A3D1-66B73AA39353}" destId="{550FB0D5-73B1-4DB7-8B35-60133344E286}" srcOrd="0" destOrd="0" parTransId="{01E0B9CE-2B80-4B42-A3C0-A4860DDA02DE}" sibTransId="{8325F41A-9111-4A6B-8FF8-E42E61558D6D}"/>
    <dgm:cxn modelId="{39A49FBA-77E8-41BD-9C56-9965C02232AA}" type="presOf" srcId="{0A4CB8AC-4128-4B08-B2BD-B1A5E1E645DB}" destId="{5083EE26-16AF-4E7C-8A0C-4DFE7C4DA5FF}" srcOrd="1" destOrd="0" presId="urn:microsoft.com/office/officeart/2005/8/layout/process1"/>
    <dgm:cxn modelId="{4988C775-88B0-48D7-8695-B00F369CA6CD}" type="presOf" srcId="{0A4CB8AC-4128-4B08-B2BD-B1A5E1E645DB}" destId="{FDEAD981-346C-4294-AA61-228CC6DF07D8}" srcOrd="0" destOrd="0" presId="urn:microsoft.com/office/officeart/2005/8/layout/process1"/>
    <dgm:cxn modelId="{F5014624-5EDC-4F2D-859B-3115FBDBC649}" type="presParOf" srcId="{CC6A6A92-DE98-4999-AE17-17741BF8B332}" destId="{395C32F1-F818-4DB9-ADAC-28F77B65B9D7}" srcOrd="0" destOrd="0" presId="urn:microsoft.com/office/officeart/2005/8/layout/process1"/>
    <dgm:cxn modelId="{04514138-5295-4648-9001-B8C5622EF25B}" type="presParOf" srcId="{CC6A6A92-DE98-4999-AE17-17741BF8B332}" destId="{2C63B0F9-B7DA-4EA8-A6CC-1A93EDE74B9B}" srcOrd="1" destOrd="0" presId="urn:microsoft.com/office/officeart/2005/8/layout/process1"/>
    <dgm:cxn modelId="{48D5794F-289E-45B4-9534-62FD4FD53091}" type="presParOf" srcId="{2C63B0F9-B7DA-4EA8-A6CC-1A93EDE74B9B}" destId="{AD47408D-CB93-45F6-8E56-0CD45A17678E}" srcOrd="0" destOrd="0" presId="urn:microsoft.com/office/officeart/2005/8/layout/process1"/>
    <dgm:cxn modelId="{507384EE-995D-40A8-83C9-24784F889994}" type="presParOf" srcId="{CC6A6A92-DE98-4999-AE17-17741BF8B332}" destId="{74532153-C349-485C-9C74-A2B6BC6203D4}" srcOrd="2" destOrd="0" presId="urn:microsoft.com/office/officeart/2005/8/layout/process1"/>
    <dgm:cxn modelId="{268F876F-7173-4454-81A2-610D00848640}" type="presParOf" srcId="{CC6A6A92-DE98-4999-AE17-17741BF8B332}" destId="{FDEAD981-346C-4294-AA61-228CC6DF07D8}" srcOrd="3" destOrd="0" presId="urn:microsoft.com/office/officeart/2005/8/layout/process1"/>
    <dgm:cxn modelId="{F82A6C32-AA56-4014-82F6-D7DDBCFEE87F}" type="presParOf" srcId="{FDEAD981-346C-4294-AA61-228CC6DF07D8}" destId="{5083EE26-16AF-4E7C-8A0C-4DFE7C4DA5FF}" srcOrd="0" destOrd="0" presId="urn:microsoft.com/office/officeart/2005/8/layout/process1"/>
    <dgm:cxn modelId="{3851C819-AE81-46F1-8BC0-BCB227A6AC19}" type="presParOf" srcId="{CC6A6A92-DE98-4999-AE17-17741BF8B332}" destId="{E9FB653B-6413-4E27-A141-0112C64CD12A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6E5AD4E-BBB5-4FCC-B0A2-D64533F9717B}">
      <dsp:nvSpPr>
        <dsp:cNvPr id="0" name=""/>
        <dsp:cNvSpPr/>
      </dsp:nvSpPr>
      <dsp:spPr>
        <a:xfrm>
          <a:off x="185708" y="120152"/>
          <a:ext cx="8022864" cy="2864065"/>
        </a:xfrm>
        <a:prstGeom prst="ellipse">
          <a:avLst/>
        </a:prstGeom>
        <a:solidFill>
          <a:srgbClr val="92D050">
            <a:alpha val="50000"/>
          </a:srgb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 smtClean="0">
            <a:solidFill>
              <a:schemeClr val="bg1"/>
            </a:solidFill>
          </a:endParaRP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 smtClean="0">
            <a:solidFill>
              <a:schemeClr val="bg1"/>
            </a:solidFill>
          </a:endParaRP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solidFill>
                <a:srgbClr val="C00000"/>
              </a:solidFill>
            </a:rPr>
            <a:t>Под критическим мышлением</a:t>
          </a:r>
          <a:r>
            <a:rPr lang="ru-RU" sz="2000" kern="1200" dirty="0" smtClean="0">
              <a:solidFill>
                <a:srgbClr val="C00000"/>
              </a:solidFill>
            </a:rPr>
            <a:t> 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C00000"/>
              </a:solidFill>
            </a:rPr>
            <a:t>американские авторы понимают</a:t>
          </a:r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>
              <a:solidFill>
                <a:srgbClr val="C00000"/>
              </a:solidFill>
            </a:rPr>
            <a:t>- </a:t>
          </a:r>
          <a:r>
            <a:rPr lang="ru-RU" sz="1800" b="1" i="1" kern="1200" dirty="0" smtClean="0">
              <a:solidFill>
                <a:srgbClr val="C00000"/>
              </a:solidFill>
            </a:rPr>
            <a:t>проявление детской любознательности, </a:t>
          </a:r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i="1" kern="1200" dirty="0" smtClean="0">
              <a:solidFill>
                <a:srgbClr val="C00000"/>
              </a:solidFill>
            </a:rPr>
            <a:t>- выработку собственной точки  зрения по определенному вопросу, </a:t>
          </a:r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i="1" kern="1200" dirty="0" smtClean="0">
              <a:solidFill>
                <a:srgbClr val="C00000"/>
              </a:solidFill>
            </a:rPr>
            <a:t>- способность отстоять ее логическими доводами,  </a:t>
          </a:r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i="1" kern="1200" dirty="0" smtClean="0">
              <a:solidFill>
                <a:srgbClr val="C00000"/>
              </a:solidFill>
            </a:rPr>
            <a:t>- использование исследовательских методов. </a:t>
          </a:r>
          <a:endParaRPr lang="en-US" sz="1800" b="1" i="1" kern="1200" dirty="0" smtClean="0">
            <a:solidFill>
              <a:srgbClr val="C00000"/>
            </a:solidFill>
          </a:endParaRPr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800" b="1" i="1" kern="1200" dirty="0">
            <a:solidFill>
              <a:schemeClr val="bg1"/>
            </a:solidFill>
          </a:endParaRPr>
        </a:p>
      </dsp:txBody>
      <dsp:txXfrm>
        <a:off x="1255423" y="621364"/>
        <a:ext cx="5883433" cy="1288829"/>
      </dsp:txXfrm>
    </dsp:sp>
    <dsp:sp modelId="{67CCC2B8-5EDB-4DD8-8C33-3CA230A90856}">
      <dsp:nvSpPr>
        <dsp:cNvPr id="0" name=""/>
        <dsp:cNvSpPr/>
      </dsp:nvSpPr>
      <dsp:spPr>
        <a:xfrm>
          <a:off x="3502816" y="2428913"/>
          <a:ext cx="4969701" cy="3752876"/>
        </a:xfrm>
        <a:prstGeom prst="ellipse">
          <a:avLst/>
        </a:prstGeom>
        <a:solidFill>
          <a:srgbClr val="92D050">
            <a:alpha val="50000"/>
          </a:srgb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kern="1200" dirty="0" smtClean="0">
              <a:solidFill>
                <a:srgbClr val="C00000"/>
              </a:solidFill>
            </a:rPr>
            <a:t> О необходимости  обучения критическому мышлению говорили и отечественные педагоги:  </a:t>
          </a:r>
          <a:endParaRPr lang="en-US" sz="2000" kern="1200" dirty="0" smtClean="0">
            <a:solidFill>
              <a:srgbClr val="C00000"/>
            </a:solidFill>
          </a:endParaRPr>
        </a:p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i="1" kern="1200" dirty="0" smtClean="0">
              <a:solidFill>
                <a:srgbClr val="C00000"/>
              </a:solidFill>
            </a:rPr>
            <a:t>П.П. </a:t>
          </a:r>
          <a:r>
            <a:rPr lang="ru-RU" sz="2000" b="1" i="1" kern="1200" dirty="0" err="1" smtClean="0">
              <a:solidFill>
                <a:srgbClr val="C00000"/>
              </a:solidFill>
            </a:rPr>
            <a:t>Блонский</a:t>
          </a:r>
          <a:r>
            <a:rPr lang="ru-RU" sz="2000" b="1" i="1" kern="1200" dirty="0" smtClean="0">
              <a:solidFill>
                <a:srgbClr val="C00000"/>
              </a:solidFill>
            </a:rPr>
            <a:t>, </a:t>
          </a:r>
          <a:r>
            <a:rPr lang="en-US" sz="2000" b="1" i="1" kern="1200" dirty="0" smtClean="0">
              <a:solidFill>
                <a:srgbClr val="C00000"/>
              </a:solidFill>
            </a:rPr>
            <a:t>  </a:t>
          </a:r>
          <a:r>
            <a:rPr lang="ru-RU" sz="2000" b="1" i="1" kern="1200" dirty="0" smtClean="0">
              <a:solidFill>
                <a:srgbClr val="C00000"/>
              </a:solidFill>
            </a:rPr>
            <a:t>              </a:t>
          </a:r>
          <a:r>
            <a:rPr lang="en-US" sz="2000" b="1" i="1" kern="1200" dirty="0" smtClean="0">
              <a:solidFill>
                <a:srgbClr val="C00000"/>
              </a:solidFill>
            </a:rPr>
            <a:t> </a:t>
          </a:r>
          <a:r>
            <a:rPr lang="ru-RU" sz="2000" b="1" i="1" kern="1200" dirty="0" smtClean="0">
              <a:solidFill>
                <a:srgbClr val="C00000"/>
              </a:solidFill>
            </a:rPr>
            <a:t>А.С. Байрамов,               А.И. Липкина, Л.А. Рыбак,                           В.М. </a:t>
          </a:r>
          <a:r>
            <a:rPr lang="en-US" sz="2000" b="1" i="1" kern="1200" dirty="0" smtClean="0">
              <a:solidFill>
                <a:srgbClr val="C00000"/>
              </a:solidFill>
            </a:rPr>
            <a:t>C</a:t>
          </a:r>
          <a:r>
            <a:rPr lang="ru-RU" sz="2000" b="1" i="1" kern="1200" dirty="0" err="1" smtClean="0">
              <a:solidFill>
                <a:srgbClr val="C00000"/>
              </a:solidFill>
            </a:rPr>
            <a:t>инельников</a:t>
          </a:r>
          <a:r>
            <a:rPr lang="ru-RU" sz="2000" b="1" i="1" kern="1200" dirty="0" smtClean="0">
              <a:solidFill>
                <a:srgbClr val="C00000"/>
              </a:solidFill>
            </a:rPr>
            <a:t>,                        С.И. Векслер. </a:t>
          </a:r>
        </a:p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kern="1200" dirty="0" smtClean="0">
              <a:solidFill>
                <a:srgbClr val="C00000"/>
              </a:solidFill>
            </a:rPr>
            <a:t>      </a:t>
          </a:r>
        </a:p>
        <a:p>
          <a:pPr lvl="0" algn="l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>
            <a:solidFill>
              <a:schemeClr val="bg1"/>
            </a:solidFill>
          </a:endParaRPr>
        </a:p>
      </dsp:txBody>
      <dsp:txXfrm>
        <a:off x="5022716" y="3398406"/>
        <a:ext cx="2981820" cy="2064082"/>
      </dsp:txXfrm>
    </dsp:sp>
    <dsp:sp modelId="{A5CEEFE2-F7C1-400A-861E-4042D9B30B8A}">
      <dsp:nvSpPr>
        <dsp:cNvPr id="0" name=""/>
        <dsp:cNvSpPr/>
      </dsp:nvSpPr>
      <dsp:spPr>
        <a:xfrm>
          <a:off x="0" y="2500353"/>
          <a:ext cx="4906152" cy="3512577"/>
        </a:xfrm>
        <a:prstGeom prst="ellipse">
          <a:avLst/>
        </a:prstGeom>
        <a:solidFill>
          <a:srgbClr val="92D050">
            <a:alpha val="50000"/>
          </a:srgb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>
              <a:solidFill>
                <a:schemeClr val="bg1"/>
              </a:solidFill>
            </a:rPr>
            <a:t>         </a:t>
          </a:r>
          <a:r>
            <a:rPr lang="ru-RU" sz="1800" kern="1200" dirty="0" smtClean="0">
              <a:solidFill>
                <a:srgbClr val="C00000"/>
              </a:solidFill>
            </a:rPr>
            <a:t>Разработчики технологии </a:t>
          </a:r>
        </a:p>
        <a:p>
          <a:pPr lvl="0" algn="ctr" defTabSz="8001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0" i="0" u="sng" kern="1200" dirty="0" smtClean="0">
              <a:solidFill>
                <a:srgbClr val="C00000"/>
              </a:solidFill>
            </a:rPr>
            <a:t>«Развитие критического мышления через чтение  и письмо» </a:t>
          </a:r>
          <a:r>
            <a:rPr lang="ru-RU" sz="1800" kern="1200" dirty="0" smtClean="0">
              <a:solidFill>
                <a:srgbClr val="C00000"/>
              </a:solidFill>
            </a:rPr>
            <a:t>– американцы </a:t>
          </a:r>
        </a:p>
        <a:p>
          <a:pPr lvl="0" algn="just" defTabSz="8001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i="1" kern="1200" dirty="0" smtClean="0">
              <a:solidFill>
                <a:srgbClr val="C00000"/>
              </a:solidFill>
            </a:rPr>
            <a:t>Чарльз Темпл,</a:t>
          </a:r>
          <a:r>
            <a:rPr lang="en-US" sz="1800" b="1" i="1" kern="1200" dirty="0" smtClean="0">
              <a:solidFill>
                <a:srgbClr val="C00000"/>
              </a:solidFill>
            </a:rPr>
            <a:t> </a:t>
          </a:r>
        </a:p>
        <a:p>
          <a:pPr lvl="0" algn="just" defTabSz="8001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800" b="1" i="1" kern="1200" dirty="0" smtClean="0">
              <a:solidFill>
                <a:srgbClr val="C00000"/>
              </a:solidFill>
            </a:rPr>
            <a:t>    </a:t>
          </a:r>
          <a:r>
            <a:rPr lang="ru-RU" sz="1800" b="1" i="1" kern="1200" dirty="0" err="1" smtClean="0">
              <a:solidFill>
                <a:srgbClr val="C00000"/>
              </a:solidFill>
            </a:rPr>
            <a:t>Курт</a:t>
          </a:r>
          <a:r>
            <a:rPr lang="ru-RU" sz="1800" b="1" i="1" kern="1200" dirty="0" smtClean="0">
              <a:solidFill>
                <a:srgbClr val="C00000"/>
              </a:solidFill>
            </a:rPr>
            <a:t>  </a:t>
          </a:r>
          <a:r>
            <a:rPr lang="ru-RU" sz="1800" b="1" i="1" kern="1200" dirty="0" err="1" smtClean="0">
              <a:solidFill>
                <a:srgbClr val="C00000"/>
              </a:solidFill>
            </a:rPr>
            <a:t>Мередит</a:t>
          </a:r>
          <a:r>
            <a:rPr lang="ru-RU" sz="1800" b="1" i="1" kern="1200" dirty="0" smtClean="0">
              <a:solidFill>
                <a:srgbClr val="C00000"/>
              </a:solidFill>
            </a:rPr>
            <a:t>,  </a:t>
          </a:r>
          <a:endParaRPr lang="en-US" sz="1800" b="1" i="1" kern="1200" dirty="0" smtClean="0">
            <a:solidFill>
              <a:srgbClr val="C00000"/>
            </a:solidFill>
          </a:endParaRPr>
        </a:p>
        <a:p>
          <a:pPr lvl="0" algn="ctr" defTabSz="8001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i="1" kern="1200" dirty="0" err="1" smtClean="0">
              <a:solidFill>
                <a:srgbClr val="C00000"/>
              </a:solidFill>
            </a:rPr>
            <a:t>Джинни</a:t>
          </a:r>
          <a:r>
            <a:rPr lang="ru-RU" sz="1800" b="1" i="1" kern="1200" dirty="0" smtClean="0">
              <a:solidFill>
                <a:srgbClr val="C00000"/>
              </a:solidFill>
            </a:rPr>
            <a:t> </a:t>
          </a:r>
          <a:r>
            <a:rPr lang="ru-RU" sz="1800" b="1" i="1" kern="1200" dirty="0" err="1" smtClean="0">
              <a:solidFill>
                <a:srgbClr val="C00000"/>
              </a:solidFill>
            </a:rPr>
            <a:t>Стилл</a:t>
          </a:r>
          <a:r>
            <a:rPr lang="ru-RU" sz="1800" b="1" i="1" kern="1200" dirty="0" smtClean="0">
              <a:solidFill>
                <a:srgbClr val="C00000"/>
              </a:solidFill>
            </a:rPr>
            <a:t>, </a:t>
          </a:r>
          <a:endParaRPr lang="en-US" sz="1800" b="1" i="1" kern="1200" dirty="0" smtClean="0">
            <a:solidFill>
              <a:srgbClr val="C00000"/>
            </a:solidFill>
          </a:endParaRPr>
        </a:p>
        <a:p>
          <a:pPr lvl="0" algn="ctr" defTabSz="8001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i="1" kern="1200" dirty="0" smtClean="0">
              <a:solidFill>
                <a:srgbClr val="C00000"/>
              </a:solidFill>
            </a:rPr>
            <a:t>Дона </a:t>
          </a:r>
          <a:r>
            <a:rPr lang="ru-RU" sz="1800" b="1" i="1" kern="1200" dirty="0" err="1" smtClean="0">
              <a:solidFill>
                <a:srgbClr val="C00000"/>
              </a:solidFill>
            </a:rPr>
            <a:t>Огл</a:t>
          </a:r>
          <a:r>
            <a:rPr lang="ru-RU" sz="1800" b="1" i="1" kern="1200" dirty="0" smtClean="0">
              <a:solidFill>
                <a:srgbClr val="C00000"/>
              </a:solidFill>
            </a:rPr>
            <a:t>, </a:t>
          </a:r>
        </a:p>
        <a:p>
          <a:pPr lvl="0" algn="ctr" defTabSz="8001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800" u="none" kern="1200" dirty="0" smtClean="0">
              <a:solidFill>
                <a:srgbClr val="C00000"/>
              </a:solidFill>
            </a:rPr>
            <a:t>  </a:t>
          </a:r>
          <a:r>
            <a:rPr lang="ru-RU" sz="1800" u="sng" kern="1200" dirty="0" smtClean="0">
              <a:solidFill>
                <a:srgbClr val="C00000"/>
              </a:solidFill>
            </a:rPr>
            <a:t>а в России </a:t>
          </a:r>
          <a:r>
            <a:rPr lang="ru-RU" sz="1800" kern="1200" dirty="0" smtClean="0">
              <a:solidFill>
                <a:srgbClr val="C00000"/>
              </a:solidFill>
            </a:rPr>
            <a:t>– красноярские ученые и практики </a:t>
          </a:r>
        </a:p>
        <a:p>
          <a:pPr lvl="0" algn="ctr" defTabSz="8001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>
              <a:solidFill>
                <a:srgbClr val="C00000"/>
              </a:solidFill>
            </a:rPr>
            <a:t>  </a:t>
          </a:r>
          <a:r>
            <a:rPr lang="en-US" sz="1800" kern="1200" dirty="0" smtClean="0">
              <a:solidFill>
                <a:srgbClr val="C00000"/>
              </a:solidFill>
            </a:rPr>
            <a:t>          </a:t>
          </a:r>
          <a:r>
            <a:rPr lang="ru-RU" sz="1800" b="1" i="1" kern="1200" dirty="0" err="1" smtClean="0">
              <a:solidFill>
                <a:srgbClr val="C00000"/>
              </a:solidFill>
            </a:rPr>
            <a:t>А.Бутенко</a:t>
          </a:r>
          <a:r>
            <a:rPr lang="ru-RU" sz="1800" b="1" i="1" kern="1200" dirty="0" smtClean="0">
              <a:solidFill>
                <a:srgbClr val="C00000"/>
              </a:solidFill>
            </a:rPr>
            <a:t>,</a:t>
          </a:r>
          <a:r>
            <a:rPr lang="en-US" sz="1800" b="1" i="1" kern="1200" dirty="0" smtClean="0">
              <a:solidFill>
                <a:srgbClr val="C00000"/>
              </a:solidFill>
            </a:rPr>
            <a:t> </a:t>
          </a:r>
          <a:r>
            <a:rPr lang="ru-RU" sz="1800" b="1" i="1" kern="1200" dirty="0" err="1" smtClean="0">
              <a:solidFill>
                <a:srgbClr val="C00000"/>
              </a:solidFill>
            </a:rPr>
            <a:t>Е.Ходос</a:t>
          </a:r>
          <a:endParaRPr lang="en-US" sz="1800" b="1" i="1" kern="1200" dirty="0" smtClean="0">
            <a:solidFill>
              <a:srgbClr val="C00000"/>
            </a:solidFill>
          </a:endParaRPr>
        </a:p>
        <a:p>
          <a:pPr lvl="0" algn="ctr" defTabSz="8001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800" b="1" i="1" kern="1200" dirty="0">
            <a:solidFill>
              <a:schemeClr val="bg1"/>
            </a:solidFill>
          </a:endParaRPr>
        </a:p>
      </dsp:txBody>
      <dsp:txXfrm>
        <a:off x="461996" y="3407769"/>
        <a:ext cx="2943691" cy="193191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95C32F1-F818-4DB9-ADAC-28F77B65B9D7}">
      <dsp:nvSpPr>
        <dsp:cNvPr id="0" name=""/>
        <dsp:cNvSpPr/>
      </dsp:nvSpPr>
      <dsp:spPr>
        <a:xfrm>
          <a:off x="0" y="-61419"/>
          <a:ext cx="2047361" cy="2860322"/>
        </a:xfrm>
        <a:prstGeom prst="roundRect">
          <a:avLst>
            <a:gd name="adj" fmla="val 10000"/>
          </a:avLst>
        </a:prstGeom>
        <a:solidFill>
          <a:srgbClr val="36F2A6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rgbClr val="002060"/>
              </a:solidFill>
            </a:rPr>
            <a:t>1. Стадия вызова</a:t>
          </a:r>
          <a:endParaRPr lang="ru-RU" sz="2800" kern="1200" dirty="0">
            <a:solidFill>
              <a:srgbClr val="002060"/>
            </a:solidFill>
          </a:endParaRPr>
        </a:p>
      </dsp:txBody>
      <dsp:txXfrm>
        <a:off x="0" y="-61419"/>
        <a:ext cx="2047361" cy="2860322"/>
      </dsp:txXfrm>
    </dsp:sp>
    <dsp:sp modelId="{2C63B0F9-B7DA-4EA8-A6CC-1A93EDE74B9B}">
      <dsp:nvSpPr>
        <dsp:cNvPr id="0" name=""/>
        <dsp:cNvSpPr/>
      </dsp:nvSpPr>
      <dsp:spPr>
        <a:xfrm>
          <a:off x="2253762" y="1114869"/>
          <a:ext cx="437568" cy="5077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lumMod val="75000"/>
          </a:schemeClr>
        </a:solidFill>
        <a:ln>
          <a:solidFill>
            <a:schemeClr val="bg2">
              <a:lumMod val="7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>
        <a:off x="2253762" y="1114869"/>
        <a:ext cx="437568" cy="507745"/>
      </dsp:txXfrm>
    </dsp:sp>
    <dsp:sp modelId="{74532153-C349-485C-9C74-A2B6BC6203D4}">
      <dsp:nvSpPr>
        <dsp:cNvPr id="0" name=""/>
        <dsp:cNvSpPr/>
      </dsp:nvSpPr>
      <dsp:spPr>
        <a:xfrm>
          <a:off x="2872962" y="0"/>
          <a:ext cx="2483675" cy="2737483"/>
        </a:xfrm>
        <a:prstGeom prst="roundRect">
          <a:avLst>
            <a:gd name="adj" fmla="val 10000"/>
          </a:avLst>
        </a:prstGeom>
        <a:solidFill>
          <a:srgbClr val="49D7C6"/>
        </a:solidFill>
        <a:ln w="25400" cap="flat" cmpd="sng" algn="ctr">
          <a:solidFill>
            <a:schemeClr val="bg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rgbClr val="002060"/>
              </a:solidFill>
            </a:rPr>
            <a:t>2. Стадия осмысления новой информации</a:t>
          </a:r>
          <a:endParaRPr lang="ru-RU" sz="2800" kern="1200" dirty="0">
            <a:solidFill>
              <a:srgbClr val="002060"/>
            </a:solidFill>
          </a:endParaRPr>
        </a:p>
      </dsp:txBody>
      <dsp:txXfrm>
        <a:off x="2872962" y="0"/>
        <a:ext cx="2483675" cy="2737483"/>
      </dsp:txXfrm>
    </dsp:sp>
    <dsp:sp modelId="{FDEAD981-346C-4294-AA61-228CC6DF07D8}">
      <dsp:nvSpPr>
        <dsp:cNvPr id="0" name=""/>
        <dsp:cNvSpPr/>
      </dsp:nvSpPr>
      <dsp:spPr>
        <a:xfrm>
          <a:off x="5561373" y="1114869"/>
          <a:ext cx="434040" cy="5077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lumMod val="75000"/>
          </a:schemeClr>
        </a:solidFill>
        <a:ln>
          <a:solidFill>
            <a:schemeClr val="bg1">
              <a:lumMod val="95000"/>
              <a:lumOff val="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>
        <a:off x="5561373" y="1114869"/>
        <a:ext cx="434040" cy="507745"/>
      </dsp:txXfrm>
    </dsp:sp>
    <dsp:sp modelId="{E9FB653B-6413-4E27-A141-0112C64CD12A}">
      <dsp:nvSpPr>
        <dsp:cNvPr id="0" name=""/>
        <dsp:cNvSpPr/>
      </dsp:nvSpPr>
      <dsp:spPr>
        <a:xfrm>
          <a:off x="6175582" y="28869"/>
          <a:ext cx="2047361" cy="2679745"/>
        </a:xfrm>
        <a:prstGeom prst="roundRect">
          <a:avLst>
            <a:gd name="adj" fmla="val 10000"/>
          </a:avLst>
        </a:prstGeom>
        <a:solidFill>
          <a:srgbClr val="FFCCCC"/>
        </a:solidFill>
        <a:ln w="25400" cap="flat" cmpd="sng" algn="ctr">
          <a:solidFill>
            <a:schemeClr val="bg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>
              <a:solidFill>
                <a:srgbClr val="002060"/>
              </a:solidFill>
            </a:rPr>
            <a:t>3. Стадия рефлексии</a:t>
          </a:r>
          <a:endParaRPr lang="ru-RU" sz="2900" kern="1200" dirty="0">
            <a:solidFill>
              <a:srgbClr val="002060"/>
            </a:solidFill>
          </a:endParaRPr>
        </a:p>
      </dsp:txBody>
      <dsp:txXfrm>
        <a:off x="6175582" y="28869"/>
        <a:ext cx="2047361" cy="26797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DD3C37-AAE0-4511-8810-FF95E48F48B2}" type="datetimeFigureOut">
              <a:rPr lang="ru-RU" smtClean="0"/>
              <a:pPr/>
              <a:t>28.02.2015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6AF77F-C222-4B8A-A4C9-1B54FF0A704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6A347-5CBA-4F41-A5E9-862E17D111D2}" type="datetime1">
              <a:rPr lang="ru-RU" smtClean="0"/>
              <a:pPr/>
              <a:t>28.02.2015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692EC-6645-4EE8-AD6B-A7AFA8C942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8C059-3A38-43D3-B1AF-B9797DCB4658}" type="datetime1">
              <a:rPr lang="ru-RU" smtClean="0"/>
              <a:pPr/>
              <a:t>28.02.2015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692EC-6645-4EE8-AD6B-A7AFA8C942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A4477-6146-4871-895A-8B09B093091F}" type="datetime1">
              <a:rPr lang="ru-RU" smtClean="0"/>
              <a:pPr/>
              <a:t>28.02.2015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692EC-6645-4EE8-AD6B-A7AFA8C942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079E3-BF48-4983-9F04-6ECAD8373C32}" type="datetime1">
              <a:rPr lang="ru-RU" smtClean="0"/>
              <a:pPr/>
              <a:t>28.02.2015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692EC-6645-4EE8-AD6B-A7AFA8C942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99820-2BBA-412B-9F28-2331D77CF86D}" type="datetime1">
              <a:rPr lang="ru-RU" smtClean="0"/>
              <a:pPr/>
              <a:t>28.02.2015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692EC-6645-4EE8-AD6B-A7AFA8C942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3EF46-8CFC-4055-9F5C-1AD1C657B5EB}" type="datetime1">
              <a:rPr lang="ru-RU" smtClean="0"/>
              <a:pPr/>
              <a:t>28.02.2015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692EC-6645-4EE8-AD6B-A7AFA8C942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9E4C8-0950-4236-B89D-2D2ED7BD75AE}" type="datetime1">
              <a:rPr lang="ru-RU" smtClean="0"/>
              <a:pPr/>
              <a:t>28.02.2015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692EC-6645-4EE8-AD6B-A7AFA8C942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B48A2-155A-4036-BDE3-920E5E901C19}" type="datetime1">
              <a:rPr lang="ru-RU" smtClean="0"/>
              <a:pPr/>
              <a:t>28.02.2015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692EC-6645-4EE8-AD6B-A7AFA8C942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CBF9-BB03-4FA3-9125-35E9F0883D33}" type="datetime1">
              <a:rPr lang="ru-RU" smtClean="0"/>
              <a:pPr/>
              <a:t>28.02.2015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692EC-6645-4EE8-AD6B-A7AFA8C942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96BCA-5C46-403E-9EBA-B3A71F11767A}" type="datetime1">
              <a:rPr lang="ru-RU" smtClean="0"/>
              <a:pPr/>
              <a:t>28.02.2015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692EC-6645-4EE8-AD6B-A7AFA8C942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D397C-0106-411F-BE17-E67250FD87EB}" type="datetime1">
              <a:rPr lang="ru-RU" smtClean="0"/>
              <a:pPr/>
              <a:t>28.02.2015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692EC-6645-4EE8-AD6B-A7AFA8C942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ED755D-ADF0-41D2-88EC-98DEFFD7A8D4}" type="datetime1">
              <a:rPr lang="ru-RU" smtClean="0"/>
              <a:pPr/>
              <a:t>28.02.2015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0692EC-6645-4EE8-AD6B-A7AFA8C942E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11" Type="http://schemas.openxmlformats.org/officeDocument/2006/relationships/image" Target="../media/image40.jpeg"/><Relationship Id="rId5" Type="http://schemas.openxmlformats.org/officeDocument/2006/relationships/image" Target="../media/image34.jpeg"/><Relationship Id="rId10" Type="http://schemas.openxmlformats.org/officeDocument/2006/relationships/image" Target="../media/image39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1428737"/>
            <a:ext cx="7772400" cy="2171714"/>
          </a:xfrm>
        </p:spPr>
        <p:txBody>
          <a:bodyPr>
            <a:normAutofit fontScale="90000"/>
          </a:bodyPr>
          <a:lstStyle/>
          <a:p>
            <a:r>
              <a:rPr lang="ru-RU" sz="8800" b="1" i="1" dirty="0" smtClean="0">
                <a:solidFill>
                  <a:srgbClr val="C00000"/>
                </a:solidFill>
              </a:rPr>
              <a:t>Отправная точка развития мышления</a:t>
            </a:r>
            <a:endParaRPr lang="ru-RU" sz="88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571868" y="4500570"/>
            <a:ext cx="4557722" cy="1185874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Кулько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Зоя Ивановна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учитель начальных классов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МКОУ «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Воробьёвская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СОШ»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err="1" smtClean="0">
                <a:solidFill>
                  <a:srgbClr val="C00000"/>
                </a:solidFill>
              </a:rPr>
              <a:t>Инсерт</a:t>
            </a:r>
            <a:r>
              <a:rPr lang="ru-RU" b="1" dirty="0" smtClean="0">
                <a:solidFill>
                  <a:srgbClr val="C00000"/>
                </a:solidFill>
              </a:rPr>
              <a:t> (или Чтение с пометами)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692EC-6645-4EE8-AD6B-A7AFA8C942EA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1028" name="Picture 4" descr="C:\Documents and Settings\Зоя\Рабочий стол\Новая папка\IMG_71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14348" y="1500174"/>
            <a:ext cx="3143272" cy="2357454"/>
          </a:xfrm>
          <a:prstGeom prst="rect">
            <a:avLst/>
          </a:prstGeom>
          <a:noFill/>
        </p:spPr>
      </p:pic>
      <p:pic>
        <p:nvPicPr>
          <p:cNvPr id="10" name="Picture 2" descr="C:\Documents and Settings\Зоя\Рабочий стол\Новая папка\IMG_713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14348" y="4071942"/>
            <a:ext cx="3071834" cy="2296323"/>
          </a:xfrm>
          <a:prstGeom prst="rect">
            <a:avLst/>
          </a:prstGeom>
          <a:noFill/>
        </p:spPr>
      </p:pic>
      <p:pic>
        <p:nvPicPr>
          <p:cNvPr id="11" name="Picture 3" descr="C:\Documents and Settings\Зоя\Рабочий стол\Новая папка\IMG_7135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929190" y="1500174"/>
            <a:ext cx="3394076" cy="2438400"/>
          </a:xfrm>
          <a:prstGeom prst="rect">
            <a:avLst/>
          </a:prstGeom>
          <a:noFill/>
        </p:spPr>
      </p:pic>
      <p:pic>
        <p:nvPicPr>
          <p:cNvPr id="12" name="Picture 4" descr="C:\Documents and Settings\Зоя\Рабочий стол\Новая папка\IMG_7136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929190" y="4071942"/>
            <a:ext cx="3465514" cy="2313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Методы и приёмы «Стадии рефлексии»: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643050"/>
            <a:ext cx="3929090" cy="2786082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err="1" smtClean="0">
                <a:solidFill>
                  <a:srgbClr val="002060"/>
                </a:solidFill>
              </a:rPr>
              <a:t>Синквейн</a:t>
            </a:r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Письмо к учителю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Пятиминутное эссе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Таблица «тонких» и «толстых» вопросов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Круги </a:t>
            </a:r>
            <a:r>
              <a:rPr lang="ru-RU" b="1" dirty="0">
                <a:solidFill>
                  <a:srgbClr val="002060"/>
                </a:solidFill>
              </a:rPr>
              <a:t>по </a:t>
            </a:r>
            <a:r>
              <a:rPr lang="ru-RU" b="1" dirty="0" smtClean="0">
                <a:solidFill>
                  <a:srgbClr val="002060"/>
                </a:solidFill>
              </a:rPr>
              <a:t>воде</a:t>
            </a:r>
            <a:endParaRPr lang="ru-RU" b="1" dirty="0">
              <a:solidFill>
                <a:srgbClr val="002060"/>
              </a:solidFill>
            </a:endParaRPr>
          </a:p>
          <a:p>
            <a:pPr>
              <a:buNone/>
            </a:pPr>
            <a:endParaRPr lang="ru-RU" b="1" dirty="0" smtClean="0">
              <a:solidFill>
                <a:srgbClr val="002060"/>
              </a:solidFill>
            </a:endParaRPr>
          </a:p>
          <a:p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692EC-6645-4EE8-AD6B-A7AFA8C942EA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5" name="Picture 5" descr="C:\Documents and Settings\Зоя\Рабочий стол\Новая папка\IMG_711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572132" y="1571612"/>
            <a:ext cx="2840046" cy="2130035"/>
          </a:xfrm>
          <a:prstGeom prst="rect">
            <a:avLst/>
          </a:prstGeom>
          <a:noFill/>
        </p:spPr>
      </p:pic>
      <p:pic>
        <p:nvPicPr>
          <p:cNvPr id="6" name="Picture 6" descr="C:\Documents and Settings\Зоя\Рабочий стол\Новая папка\IMG_712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500694" y="4000504"/>
            <a:ext cx="2894009" cy="2170507"/>
          </a:xfrm>
          <a:prstGeom prst="rect">
            <a:avLst/>
          </a:prstGeom>
          <a:noFill/>
        </p:spPr>
      </p:pic>
      <p:pic>
        <p:nvPicPr>
          <p:cNvPr id="7" name="Picture 2" descr="C:\Documents and Settings\Зоя\Рабочий стол\Новая папка\IMG_7128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285852" y="4357694"/>
            <a:ext cx="2911484" cy="19692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8229600" cy="136841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Технология КМ предлагает 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6 типов уроков:</a:t>
            </a:r>
            <a:br>
              <a:rPr lang="ru-RU" b="1" dirty="0" smtClean="0">
                <a:solidFill>
                  <a:srgbClr val="C00000"/>
                </a:solidFill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4197361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ru-RU" b="1" i="1" dirty="0" smtClean="0">
                <a:solidFill>
                  <a:srgbClr val="002060"/>
                </a:solidFill>
              </a:rPr>
              <a:t>Работа  с </a:t>
            </a:r>
            <a:r>
              <a:rPr lang="ru-RU" b="1" i="1" dirty="0">
                <a:solidFill>
                  <a:srgbClr val="002060"/>
                </a:solidFill>
              </a:rPr>
              <a:t>информационным текстом</a:t>
            </a:r>
          </a:p>
          <a:p>
            <a:pPr>
              <a:lnSpc>
                <a:spcPct val="120000"/>
              </a:lnSpc>
            </a:pPr>
            <a:r>
              <a:rPr lang="ru-RU" b="1" i="1" dirty="0" smtClean="0">
                <a:solidFill>
                  <a:srgbClr val="002060"/>
                </a:solidFill>
              </a:rPr>
              <a:t>Работа с </a:t>
            </a:r>
            <a:r>
              <a:rPr lang="ru-RU" b="1" i="1" dirty="0">
                <a:solidFill>
                  <a:srgbClr val="002060"/>
                </a:solidFill>
              </a:rPr>
              <a:t>художественным </a:t>
            </a:r>
            <a:r>
              <a:rPr lang="ru-RU" b="1" i="1" dirty="0" smtClean="0">
                <a:solidFill>
                  <a:srgbClr val="002060"/>
                </a:solidFill>
              </a:rPr>
              <a:t>текстом</a:t>
            </a:r>
            <a:endParaRPr lang="ru-RU" b="1" i="1" dirty="0">
              <a:solidFill>
                <a:srgbClr val="002060"/>
              </a:solidFill>
            </a:endParaRPr>
          </a:p>
          <a:p>
            <a:pPr>
              <a:lnSpc>
                <a:spcPct val="120000"/>
              </a:lnSpc>
            </a:pPr>
            <a:r>
              <a:rPr lang="ru-RU" b="1" i="1" dirty="0" err="1" smtClean="0">
                <a:solidFill>
                  <a:srgbClr val="002060"/>
                </a:solidFill>
              </a:rPr>
              <a:t>Взаимообучение</a:t>
            </a:r>
            <a:endParaRPr lang="ru-RU" b="1" i="1" dirty="0">
              <a:solidFill>
                <a:srgbClr val="002060"/>
              </a:solidFill>
            </a:endParaRPr>
          </a:p>
          <a:p>
            <a:pPr>
              <a:lnSpc>
                <a:spcPct val="120000"/>
              </a:lnSpc>
            </a:pPr>
            <a:r>
              <a:rPr lang="ru-RU" b="1" i="1" dirty="0" smtClean="0">
                <a:solidFill>
                  <a:srgbClr val="002060"/>
                </a:solidFill>
              </a:rPr>
              <a:t> Дискуссия</a:t>
            </a:r>
            <a:endParaRPr lang="ru-RU" b="1" i="1" dirty="0">
              <a:solidFill>
                <a:srgbClr val="002060"/>
              </a:solidFill>
            </a:endParaRPr>
          </a:p>
          <a:p>
            <a:pPr>
              <a:lnSpc>
                <a:spcPct val="120000"/>
              </a:lnSpc>
            </a:pPr>
            <a:r>
              <a:rPr lang="ru-RU" b="1" i="1" dirty="0" smtClean="0">
                <a:solidFill>
                  <a:srgbClr val="002060"/>
                </a:solidFill>
              </a:rPr>
              <a:t>Письмо</a:t>
            </a:r>
            <a:endParaRPr lang="ru-RU" b="1" i="1" dirty="0">
              <a:solidFill>
                <a:srgbClr val="002060"/>
              </a:solidFill>
            </a:endParaRPr>
          </a:p>
          <a:p>
            <a:pPr>
              <a:lnSpc>
                <a:spcPct val="120000"/>
              </a:lnSpc>
            </a:pPr>
            <a:r>
              <a:rPr lang="ru-RU" b="1" i="1" dirty="0" smtClean="0">
                <a:solidFill>
                  <a:srgbClr val="002060"/>
                </a:solidFill>
              </a:rPr>
              <a:t>Исследование</a:t>
            </a:r>
            <a:endParaRPr lang="ru-RU" i="1" dirty="0">
              <a:solidFill>
                <a:srgbClr val="002060"/>
              </a:solidFill>
            </a:endParaRPr>
          </a:p>
          <a:p>
            <a:pPr fontAlgn="t"/>
            <a:endParaRPr lang="ru-RU" b="1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692EC-6645-4EE8-AD6B-A7AFA8C942EA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Технологическая карта урока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8291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0156"/>
                <a:gridCol w="1357322"/>
                <a:gridCol w="1714512"/>
                <a:gridCol w="1428760"/>
                <a:gridCol w="1214446"/>
                <a:gridCol w="1114404"/>
              </a:tblGrid>
              <a:tr h="965839"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dirty="0" smtClean="0"/>
                        <a:t>Деятельность учителя</a:t>
                      </a:r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dirty="0" smtClean="0"/>
                        <a:t>Деятельность обучающихся</a:t>
                      </a:r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ru-RU" dirty="0" smtClean="0"/>
                        <a:t>Универсальные учебные действия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965839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Познавательные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Регулятивные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Коммуникативные</a:t>
                      </a:r>
                      <a:endParaRPr lang="ru-RU" dirty="0"/>
                    </a:p>
                  </a:txBody>
                  <a:tcPr/>
                </a:tc>
              </a:tr>
              <a:tr h="965839">
                <a:tc>
                  <a:txBody>
                    <a:bodyPr/>
                    <a:lstStyle/>
                    <a:p>
                      <a:r>
                        <a:rPr lang="ru-RU" dirty="0" smtClean="0"/>
                        <a:t>Стадия</a:t>
                      </a:r>
                      <a:r>
                        <a:rPr lang="ru-RU" baseline="0" dirty="0" smtClean="0"/>
                        <a:t> вызова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65839">
                <a:tc>
                  <a:txBody>
                    <a:bodyPr/>
                    <a:lstStyle/>
                    <a:p>
                      <a:r>
                        <a:rPr lang="ru-RU" dirty="0" smtClean="0"/>
                        <a:t>Стадия осмысления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65839">
                <a:tc>
                  <a:txBody>
                    <a:bodyPr/>
                    <a:lstStyle/>
                    <a:p>
                      <a:r>
                        <a:rPr lang="ru-RU" dirty="0" smtClean="0"/>
                        <a:t>Стадия рефлексии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692EC-6645-4EE8-AD6B-A7AFA8C942EA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b="1" dirty="0" smtClean="0">
                <a:solidFill>
                  <a:srgbClr val="C00000"/>
                </a:solidFill>
              </a:rPr>
              <a:t>Прогнозируемые результаты применения технологии КМ</a:t>
            </a:r>
          </a:p>
        </p:txBody>
      </p:sp>
      <p:sp>
        <p:nvSpPr>
          <p:cNvPr id="21507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eaLnBrk="1" hangingPunct="1"/>
            <a:r>
              <a:rPr lang="ru-RU" b="1" i="1" dirty="0" smtClean="0">
                <a:solidFill>
                  <a:srgbClr val="002060"/>
                </a:solidFill>
              </a:rPr>
              <a:t>Формирует самостоятельность мышления</a:t>
            </a:r>
          </a:p>
          <a:p>
            <a:pPr eaLnBrk="1" hangingPunct="1"/>
            <a:r>
              <a:rPr lang="ru-RU" b="1" i="1" dirty="0" smtClean="0">
                <a:solidFill>
                  <a:srgbClr val="002060"/>
                </a:solidFill>
              </a:rPr>
              <a:t>Формирует способы самостоятельной работы</a:t>
            </a:r>
          </a:p>
          <a:p>
            <a:pPr eaLnBrk="1" hangingPunct="1"/>
            <a:r>
              <a:rPr lang="ru-RU" b="1" i="1" dirty="0" smtClean="0">
                <a:solidFill>
                  <a:srgbClr val="002060"/>
                </a:solidFill>
              </a:rPr>
              <a:t>Даёт возможность сознательно управлять образовательным процессом в системе «ученик – учитель»</a:t>
            </a:r>
          </a:p>
          <a:p>
            <a:pPr eaLnBrk="1" hangingPunct="1"/>
            <a:r>
              <a:rPr lang="ru-RU" b="1" i="1" dirty="0" smtClean="0">
                <a:solidFill>
                  <a:srgbClr val="002060"/>
                </a:solidFill>
              </a:rPr>
              <a:t>Позволяет влиять на цели, методы осуществления и результаты образовательного процесса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692EC-6645-4EE8-AD6B-A7AFA8C942EA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Наши проекты</a:t>
            </a:r>
            <a:endParaRPr lang="ru-RU" dirty="0"/>
          </a:p>
        </p:txBody>
      </p:sp>
      <p:pic>
        <p:nvPicPr>
          <p:cNvPr id="3074" name="Picture 2" descr="D:\фото и видео\вешки, май, лагерь, класс, танцы\IMG_197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14348" y="1285860"/>
            <a:ext cx="3251200" cy="2438400"/>
          </a:xfrm>
          <a:prstGeom prst="rect">
            <a:avLst/>
          </a:prstGeom>
          <a:noFill/>
        </p:spPr>
      </p:pic>
      <p:pic>
        <p:nvPicPr>
          <p:cNvPr id="3075" name="Picture 3" descr="D:\фото и видео\вор хор проект сердце отданное людям\IMG_545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929190" y="1285860"/>
            <a:ext cx="3536952" cy="2438400"/>
          </a:xfrm>
          <a:prstGeom prst="rect">
            <a:avLst/>
          </a:prstGeom>
          <a:noFill/>
        </p:spPr>
      </p:pic>
      <p:pic>
        <p:nvPicPr>
          <p:cNvPr id="10" name="Picture 4" descr="D:\ФОТОГРАФИИ\Встреча с Болоттовым\DSCF1800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14348" y="3929066"/>
            <a:ext cx="3231623" cy="2423717"/>
          </a:xfrm>
          <a:prstGeom prst="rect">
            <a:avLst/>
          </a:prstGeom>
          <a:noFill/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692EC-6645-4EE8-AD6B-A7AFA8C942EA}" type="slidenum">
              <a:rPr lang="ru-RU" smtClean="0"/>
              <a:pPr/>
              <a:t>15</a:t>
            </a:fld>
            <a:endParaRPr lang="ru-RU"/>
          </a:p>
        </p:txBody>
      </p:sp>
      <p:pic>
        <p:nvPicPr>
          <p:cNvPr id="7" name="Picture 2" descr="D:\работа над проектами 2 класс\DSC_0231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929190" y="3929066"/>
            <a:ext cx="3537349" cy="23582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Вокруг света за…</a:t>
            </a:r>
            <a:endParaRPr lang="ru-RU" dirty="0"/>
          </a:p>
        </p:txBody>
      </p:sp>
      <p:pic>
        <p:nvPicPr>
          <p:cNvPr id="5122" name="Picture 2" descr="D:\ФОТОГРАФИИ\Белгород мама\P10509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0034" y="1142984"/>
            <a:ext cx="2874433" cy="2155825"/>
          </a:xfrm>
          <a:prstGeom prst="rect">
            <a:avLst/>
          </a:prstGeom>
          <a:noFill/>
        </p:spPr>
      </p:pic>
      <p:pic>
        <p:nvPicPr>
          <p:cNvPr id="9" name="Picture 3" descr="D:\ФОТОГРАФИИ\Калининград и лето 2013\Лето 2013 1часть\Изображение 07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0034" y="4143380"/>
            <a:ext cx="2874433" cy="2155825"/>
          </a:xfrm>
          <a:prstGeom prst="rect">
            <a:avLst/>
          </a:prstGeom>
          <a:noFill/>
        </p:spPr>
      </p:pic>
      <p:pic>
        <p:nvPicPr>
          <p:cNvPr id="11" name="Picture 4" descr="D:\ФОТОГРАФИИ\Калининград и лето 2013\Лето 2013 1часть\Изображение 165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786446" y="4196958"/>
            <a:ext cx="2802995" cy="2102247"/>
          </a:xfrm>
          <a:prstGeom prst="rect">
            <a:avLst/>
          </a:prstGeom>
          <a:noFill/>
        </p:spPr>
      </p:pic>
      <p:pic>
        <p:nvPicPr>
          <p:cNvPr id="12" name="Picture 5" descr="D:\ФОТОГРАФИИ\Калининград и лето 2013\Лето 2013 1часть\Изображение 281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500430" y="1142984"/>
            <a:ext cx="2143140" cy="2643206"/>
          </a:xfrm>
          <a:prstGeom prst="rect">
            <a:avLst/>
          </a:prstGeom>
          <a:noFill/>
        </p:spPr>
      </p:pic>
      <p:pic>
        <p:nvPicPr>
          <p:cNvPr id="13" name="Picture 6" descr="D:\ФОТОГРАФИИ\Калининград и лето 2013\Лето 2013 2часть\Изображение 057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786446" y="1142984"/>
            <a:ext cx="2857520" cy="2143140"/>
          </a:xfrm>
          <a:prstGeom prst="rect">
            <a:avLst/>
          </a:prstGeom>
          <a:noFill/>
        </p:spPr>
      </p:pic>
      <p:pic>
        <p:nvPicPr>
          <p:cNvPr id="14" name="Picture 7" descr="D:\фото и видео\вешки, май, лагерь, класс, танцы\IMG_1826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500430" y="3857628"/>
            <a:ext cx="2143140" cy="2524544"/>
          </a:xfrm>
          <a:prstGeom prst="rect">
            <a:avLst/>
          </a:prstGeom>
          <a:noFill/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692EC-6645-4EE8-AD6B-A7AFA8C942EA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Вокруг света за…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692EC-6645-4EE8-AD6B-A7AFA8C942EA}" type="slidenum">
              <a:rPr lang="ru-RU" smtClean="0"/>
              <a:pPr/>
              <a:t>17</a:t>
            </a:fld>
            <a:endParaRPr lang="ru-RU"/>
          </a:p>
        </p:txBody>
      </p:sp>
      <p:pic>
        <p:nvPicPr>
          <p:cNvPr id="5" name="Picture 2" descr="D:\фото и видео\воронеж, пруд, внуки, лето-2014\IMG_284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57224" y="1142984"/>
            <a:ext cx="3251200" cy="2438400"/>
          </a:xfrm>
          <a:prstGeom prst="rect">
            <a:avLst/>
          </a:prstGeom>
          <a:noFill/>
        </p:spPr>
      </p:pic>
      <p:pic>
        <p:nvPicPr>
          <p:cNvPr id="6" name="Picture 3" descr="D:\фото и видео\воронеж, пруд, внуки, лето-2014\IMG_296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00628" y="1142984"/>
            <a:ext cx="3197236" cy="2397927"/>
          </a:xfrm>
          <a:prstGeom prst="rect">
            <a:avLst/>
          </a:prstGeom>
          <a:noFill/>
        </p:spPr>
      </p:pic>
      <p:pic>
        <p:nvPicPr>
          <p:cNvPr id="8" name="Picture 5" descr="D:\фото и видео\Воронеж цирк29.11.2014\IMG_5694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00628" y="3929066"/>
            <a:ext cx="3197236" cy="2397927"/>
          </a:xfrm>
          <a:prstGeom prst="rect">
            <a:avLst/>
          </a:prstGeom>
          <a:noFill/>
        </p:spPr>
      </p:pic>
      <p:pic>
        <p:nvPicPr>
          <p:cNvPr id="9" name="Picture 6" descr="D:\фото и видео\Воронеж цирк29.11.2014\IMG_5736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857224" y="3929066"/>
            <a:ext cx="3251200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Вокруг света за…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692EC-6645-4EE8-AD6B-A7AFA8C942EA}" type="slidenum">
              <a:rPr lang="ru-RU" smtClean="0"/>
              <a:pPr/>
              <a:t>18</a:t>
            </a:fld>
            <a:endParaRPr lang="ru-RU"/>
          </a:p>
        </p:txBody>
      </p:sp>
      <p:pic>
        <p:nvPicPr>
          <p:cNvPr id="4103" name="Picture 7" descr="D:\фото и видео\Воронеж цирк29.11.2014\IMG_59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57224" y="1357298"/>
            <a:ext cx="3251200" cy="2438400"/>
          </a:xfrm>
          <a:prstGeom prst="rect">
            <a:avLst/>
          </a:prstGeom>
          <a:noFill/>
        </p:spPr>
      </p:pic>
      <p:pic>
        <p:nvPicPr>
          <p:cNvPr id="16" name="Picture 2" descr="D:\ФОТОГРАФИИ\с рабочего стола 30 июля\Павловск\DSCN969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72066" y="1357299"/>
            <a:ext cx="3445937" cy="2428892"/>
          </a:xfrm>
          <a:prstGeom prst="rect">
            <a:avLst/>
          </a:prstGeom>
          <a:noFill/>
        </p:spPr>
      </p:pic>
      <p:pic>
        <p:nvPicPr>
          <p:cNvPr id="17" name="Picture 3" descr="D:\ФОТОГРАФИИ\с рабочего стола 30 июля\Павловск\DSCN9826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85786" y="3929066"/>
            <a:ext cx="3350686" cy="2513015"/>
          </a:xfrm>
          <a:prstGeom prst="rect">
            <a:avLst/>
          </a:prstGeom>
          <a:noFill/>
        </p:spPr>
      </p:pic>
      <p:pic>
        <p:nvPicPr>
          <p:cNvPr id="18" name="Picture 4" descr="D:\ФОТОГРАФИИ\с рабочего стола 30 июля\Павловск\DSCN9873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072066" y="3893347"/>
            <a:ext cx="3445937" cy="2530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 descr="C:\Documents and Settings\Зоя\Рабочий стол\Мои достижения\Поощрения (61)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882010">
            <a:off x="6135889" y="1211220"/>
            <a:ext cx="2026020" cy="280750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Через тернии к звёздам…</a:t>
            </a:r>
            <a:endParaRPr lang="ru-RU" dirty="0"/>
          </a:p>
        </p:txBody>
      </p:sp>
      <p:pic>
        <p:nvPicPr>
          <p:cNvPr id="4099" name="Picture 3" descr="C:\Documents and Settings\Зоя\Рабочий стол\Мои достижения\Поощрения (15)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 rot="20632854">
            <a:off x="642910" y="1214422"/>
            <a:ext cx="1971837" cy="2697163"/>
          </a:xfrm>
          <a:prstGeom prst="rect">
            <a:avLst/>
          </a:prstGeom>
          <a:noFill/>
        </p:spPr>
      </p:pic>
      <p:pic>
        <p:nvPicPr>
          <p:cNvPr id="12" name="Picture 5" descr="C:\Documents and Settings\Зоя\Рабочий стол\Мои достижения\Поощрения (8)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357422" y="1142984"/>
            <a:ext cx="1815156" cy="2482849"/>
          </a:xfrm>
          <a:prstGeom prst="rect">
            <a:avLst/>
          </a:prstGeom>
          <a:noFill/>
        </p:spPr>
      </p:pic>
      <p:pic>
        <p:nvPicPr>
          <p:cNvPr id="13" name="Picture 3" descr="C:\Documents and Settings\Зоя\Рабочий стол\Мои достижения\Поощрения (13)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286248" y="1142983"/>
            <a:ext cx="1816279" cy="2500331"/>
          </a:xfrm>
          <a:prstGeom prst="rect">
            <a:avLst/>
          </a:prstGeom>
          <a:noFill/>
        </p:spPr>
      </p:pic>
      <p:pic>
        <p:nvPicPr>
          <p:cNvPr id="15" name="Picture 5" descr="C:\Documents and Settings\Зоя\Рабочий стол\Мои достижения\Поощрения (66)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42910" y="4000504"/>
            <a:ext cx="1702624" cy="2262982"/>
          </a:xfrm>
          <a:prstGeom prst="rect">
            <a:avLst/>
          </a:prstGeom>
          <a:noFill/>
        </p:spPr>
      </p:pic>
      <p:pic>
        <p:nvPicPr>
          <p:cNvPr id="16" name="Picture 6" descr="C:\Documents and Settings\Зоя\Рабочий стол\Мои достижения\Поощрения (65)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1785918" y="4000504"/>
            <a:ext cx="1648437" cy="2305433"/>
          </a:xfrm>
          <a:prstGeom prst="rect">
            <a:avLst/>
          </a:prstGeom>
          <a:noFill/>
        </p:spPr>
      </p:pic>
      <p:pic>
        <p:nvPicPr>
          <p:cNvPr id="17" name="Picture 7" descr="C:\Documents and Settings\Зоя\Рабочий стол\Мои достижения\Поощрения (63)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3071802" y="4000504"/>
            <a:ext cx="1581731" cy="2268535"/>
          </a:xfrm>
          <a:prstGeom prst="rect">
            <a:avLst/>
          </a:prstGeom>
          <a:noFill/>
        </p:spPr>
      </p:pic>
      <p:pic>
        <p:nvPicPr>
          <p:cNvPr id="19" name="Picture 9" descr="C:\Documents and Settings\Зоя\Рабочий стол\Мои достижения\Поощрения (54).jp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4357686" y="4000504"/>
            <a:ext cx="1582978" cy="2286016"/>
          </a:xfrm>
          <a:prstGeom prst="rect">
            <a:avLst/>
          </a:prstGeom>
          <a:noFill/>
        </p:spPr>
      </p:pic>
      <p:pic>
        <p:nvPicPr>
          <p:cNvPr id="20" name="Picture 10" descr="C:\Documents and Settings\Зоя\Рабочий стол\Мои достижения\Поощрения (51).jpg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5500694" y="4000504"/>
            <a:ext cx="1652596" cy="2280163"/>
          </a:xfrm>
          <a:prstGeom prst="rect">
            <a:avLst/>
          </a:prstGeom>
          <a:noFill/>
        </p:spPr>
      </p:pic>
      <p:pic>
        <p:nvPicPr>
          <p:cNvPr id="18" name="Picture 8" descr="C:\Documents and Settings\Зоя\Рабочий стол\Мои достижения\Поощрения (52).jpg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6715140" y="4000504"/>
            <a:ext cx="1763256" cy="2286016"/>
          </a:xfrm>
          <a:prstGeom prst="rect">
            <a:avLst/>
          </a:prstGeom>
          <a:noFill/>
        </p:spPr>
      </p:pic>
      <p:sp>
        <p:nvSpPr>
          <p:cNvPr id="21" name="Номер слайда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692EC-6645-4EE8-AD6B-A7AFA8C942EA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357298"/>
            <a:ext cx="8229600" cy="3500462"/>
          </a:xfrm>
        </p:spPr>
        <p:txBody>
          <a:bodyPr/>
          <a:lstStyle/>
          <a:p>
            <a:r>
              <a:rPr lang="ru-RU" sz="5400" b="1" i="1" dirty="0" smtClean="0">
                <a:solidFill>
                  <a:srgbClr val="C00000"/>
                </a:solidFill>
              </a:rPr>
              <a:t>Те, кто по – настоящему умеют думать, знают, зачем им это нужно…</a:t>
            </a:r>
            <a:r>
              <a:rPr lang="ru-RU" b="1" i="1" dirty="0" smtClean="0">
                <a:solidFill>
                  <a:srgbClr val="C00000"/>
                </a:solidFill>
              </a:rPr>
              <a:t/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>                                </a:t>
            </a:r>
            <a:r>
              <a:rPr lang="ru-RU" sz="3200" b="1" i="1" dirty="0" smtClean="0">
                <a:solidFill>
                  <a:srgbClr val="C00000"/>
                </a:solidFill>
              </a:rPr>
              <a:t>Дайна </a:t>
            </a:r>
            <a:r>
              <a:rPr lang="ru-RU" sz="3200" b="1" i="1" dirty="0" err="1" smtClean="0">
                <a:solidFill>
                  <a:srgbClr val="C00000"/>
                </a:solidFill>
              </a:rPr>
              <a:t>Халперт</a:t>
            </a:r>
            <a:endParaRPr lang="ru-RU" sz="32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692EC-6645-4EE8-AD6B-A7AFA8C942EA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C00000"/>
                </a:solidFill>
                <a:latin typeface="+mn-lt"/>
              </a:rPr>
              <a:t/>
            </a:r>
            <a:br>
              <a:rPr lang="ru-RU" sz="3200" dirty="0" smtClean="0">
                <a:solidFill>
                  <a:srgbClr val="C00000"/>
                </a:solidFill>
                <a:latin typeface="+mn-lt"/>
              </a:rPr>
            </a:br>
            <a:r>
              <a:rPr lang="ru-RU" sz="3200" b="1" dirty="0" smtClean="0">
                <a:solidFill>
                  <a:srgbClr val="C00000"/>
                </a:solidFill>
                <a:latin typeface="+mn-lt"/>
              </a:rPr>
              <a:t>Необходимо  помнить:</a:t>
            </a:r>
            <a:br>
              <a:rPr lang="ru-RU" sz="3200" b="1" dirty="0" smtClean="0">
                <a:solidFill>
                  <a:srgbClr val="C00000"/>
                </a:solidFill>
                <a:latin typeface="+mn-lt"/>
              </a:rPr>
            </a:br>
            <a:endParaRPr lang="ru-RU" sz="32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ru-RU" dirty="0" smtClean="0">
                <a:solidFill>
                  <a:schemeClr val="bg1"/>
                </a:solidFill>
              </a:rPr>
              <a:t>    </a:t>
            </a:r>
            <a:endParaRPr lang="ru-RU" sz="3200" b="1" i="1" dirty="0" smtClean="0">
              <a:solidFill>
                <a:srgbClr val="002060"/>
              </a:solidFill>
            </a:endParaRPr>
          </a:p>
          <a:p>
            <a:pPr marL="0" indent="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ru-RU" sz="3200" b="1" i="1" dirty="0" smtClean="0">
                <a:solidFill>
                  <a:srgbClr val="002060"/>
                </a:solidFill>
              </a:rPr>
              <a:t>    Знание только тогда знание, когда оно приобретено усилиями своей мысли, а не памятью.</a:t>
            </a:r>
          </a:p>
          <a:p>
            <a:pPr marL="0" indent="0" algn="r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ru-RU" sz="3200" b="1" i="1" dirty="0" smtClean="0">
                <a:solidFill>
                  <a:srgbClr val="002060"/>
                </a:solidFill>
              </a:rPr>
              <a:t>Л.Н.Толстой.</a:t>
            </a:r>
          </a:p>
          <a:p>
            <a:pPr marL="0" indent="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ru-RU" sz="3200" b="1" i="1" dirty="0" smtClean="0">
                <a:solidFill>
                  <a:srgbClr val="002060"/>
                </a:solidFill>
              </a:rPr>
              <a:t>    </a:t>
            </a:r>
          </a:p>
          <a:p>
            <a:pPr marL="0" indent="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ru-RU" sz="3200" b="1" i="1" dirty="0" smtClean="0">
                <a:solidFill>
                  <a:srgbClr val="002060"/>
                </a:solidFill>
              </a:rPr>
              <a:t>    Важнейшая задача образования – научить человека мыслить.  </a:t>
            </a:r>
          </a:p>
          <a:p>
            <a:pPr marL="0" indent="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ru-RU" sz="3200" b="1" i="1" dirty="0" smtClean="0">
                <a:solidFill>
                  <a:srgbClr val="002060"/>
                </a:solidFill>
              </a:rPr>
              <a:t>                                                     Томас Эдисон.  </a:t>
            </a:r>
            <a:endParaRPr lang="ru-RU" sz="3200" dirty="0" smtClean="0">
              <a:solidFill>
                <a:srgbClr val="002060"/>
              </a:solidFill>
            </a:endParaRPr>
          </a:p>
          <a:p>
            <a:pPr marL="0" indent="0" eaLnBrk="1" hangingPunct="1">
              <a:spcBef>
                <a:spcPct val="0"/>
              </a:spcBef>
            </a:pPr>
            <a:endParaRPr lang="ru-RU" dirty="0" smtClean="0">
              <a:solidFill>
                <a:schemeClr val="bg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692EC-6645-4EE8-AD6B-A7AFA8C942EA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  <p:transition spd="med" advClick="0" advTm="30000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3802434"/>
          </a:xfrm>
        </p:spPr>
        <p:txBody>
          <a:bodyPr>
            <a:normAutofit/>
          </a:bodyPr>
          <a:lstStyle/>
          <a:p>
            <a:r>
              <a:rPr lang="ru-RU" sz="8000" b="1" i="1" dirty="0" smtClean="0">
                <a:solidFill>
                  <a:srgbClr val="C00000"/>
                </a:solidFill>
              </a:rPr>
              <a:t>Спасибо за внимание!</a:t>
            </a:r>
            <a:endParaRPr lang="ru-RU" sz="80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692EC-6645-4EE8-AD6B-A7AFA8C942EA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357158" y="357142"/>
          <a:ext cx="8472518" cy="65008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692EC-6645-4EE8-AD6B-A7AFA8C942EA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  <p:transition spd="med" advClick="0" advTm="3000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1357298"/>
            <a:ext cx="7429552" cy="336867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6000" b="1" i="1" dirty="0">
                <a:solidFill>
                  <a:srgbClr val="C00000"/>
                </a:solidFill>
              </a:rPr>
              <a:t>Учиться  вместе</a:t>
            </a:r>
            <a:r>
              <a:rPr lang="ru-RU" b="1" i="1" dirty="0">
                <a:solidFill>
                  <a:srgbClr val="C00000"/>
                </a:solidFill>
              </a:rPr>
              <a:t>, </a:t>
            </a:r>
            <a:r>
              <a:rPr lang="ru-RU" b="1" i="1" dirty="0" smtClean="0">
                <a:solidFill>
                  <a:srgbClr val="C00000"/>
                </a:solidFill>
              </a:rPr>
              <a:t/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а  </a:t>
            </a:r>
            <a:r>
              <a:rPr lang="ru-RU" b="1" dirty="0">
                <a:solidFill>
                  <a:srgbClr val="C00000"/>
                </a:solidFill>
              </a:rPr>
              <a:t>не  просто </a:t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> что-то выполнять  вместе  </a:t>
            </a:r>
            <a:r>
              <a:rPr lang="ru-RU" b="1" i="1" dirty="0">
                <a:solidFill>
                  <a:srgbClr val="C00000"/>
                </a:solidFill>
              </a:rPr>
              <a:t>— </a:t>
            </a:r>
            <a:br>
              <a:rPr lang="ru-RU" b="1" i="1" dirty="0">
                <a:solidFill>
                  <a:srgbClr val="C00000"/>
                </a:solidFill>
              </a:rPr>
            </a:br>
            <a:r>
              <a:rPr lang="ru-RU" b="1" i="1" dirty="0">
                <a:solidFill>
                  <a:srgbClr val="C00000"/>
                </a:solidFill>
              </a:rPr>
              <a:t> вот  суть  данного  </a:t>
            </a:r>
            <a:r>
              <a:rPr lang="ru-RU" b="1" i="1" dirty="0" smtClean="0">
                <a:solidFill>
                  <a:srgbClr val="C00000"/>
                </a:solidFill>
              </a:rPr>
              <a:t>подхода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00768"/>
            <a:ext cx="8229600" cy="125395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692EC-6645-4EE8-AD6B-A7AFA8C942EA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472518" cy="1582726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C00000"/>
                </a:solidFill>
              </a:rPr>
              <a:t>Характерными, устойчивыми особенностями развитого критического мышления (КМ) являются: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857375"/>
            <a:ext cx="8115328" cy="445135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Font typeface="Wingdings 2" pitchFamily="18" charset="2"/>
              <a:buNone/>
            </a:pPr>
            <a:r>
              <a:rPr lang="ru-RU" b="1" dirty="0" smtClean="0">
                <a:solidFill>
                  <a:srgbClr val="002060"/>
                </a:solidFill>
              </a:rPr>
              <a:t>- </a:t>
            </a:r>
            <a:r>
              <a:rPr lang="ru-RU" b="1" dirty="0" err="1" smtClean="0">
                <a:solidFill>
                  <a:srgbClr val="002060"/>
                </a:solidFill>
              </a:rPr>
              <a:t>оценочность</a:t>
            </a:r>
            <a:r>
              <a:rPr lang="ru-RU" b="1" dirty="0" smtClean="0">
                <a:solidFill>
                  <a:srgbClr val="002060"/>
                </a:solidFill>
              </a:rPr>
              <a:t>,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b="1" dirty="0" smtClean="0">
                <a:solidFill>
                  <a:srgbClr val="002060"/>
                </a:solidFill>
              </a:rPr>
              <a:t>- открытость новым идеям,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b="1" dirty="0" smtClean="0">
                <a:solidFill>
                  <a:srgbClr val="002060"/>
                </a:solidFill>
              </a:rPr>
              <a:t>- целостное рассмотрение ситуации,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b="1" dirty="0" smtClean="0">
                <a:solidFill>
                  <a:srgbClr val="002060"/>
                </a:solidFill>
              </a:rPr>
              <a:t>- стремление к разносторонней осведомленности,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b="1" dirty="0" smtClean="0">
                <a:solidFill>
                  <a:srgbClr val="002060"/>
                </a:solidFill>
              </a:rPr>
              <a:t>- поиск альтернатив, выбор точки зрения, позиции (а также ее изменение при наличии достаточных оснований),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b="1" dirty="0" smtClean="0">
                <a:solidFill>
                  <a:srgbClr val="002060"/>
                </a:solidFill>
              </a:rPr>
              <a:t>- склонность к применению навыков критического мышления в жизни.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692EC-6645-4EE8-AD6B-A7AFA8C942EA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  <p:transition spd="med" advClick="0" advTm="3000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642918"/>
            <a:ext cx="8229600" cy="100013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C00000"/>
                </a:solidFill>
                <a:latin typeface="+mn-lt"/>
              </a:rPr>
              <a:t>В процессе применения технологии развития критического мышления: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/>
            </a:r>
            <a:b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</a:br>
            <a:endParaRPr lang="ru-RU" sz="3200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i="1" dirty="0" smtClean="0">
                <a:solidFill>
                  <a:srgbClr val="27407D"/>
                </a:solidFill>
              </a:rPr>
              <a:t>- происходит обучение обобщенным знаниям, умениям, навыкам и способам мышления; 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i="1" dirty="0" smtClean="0">
                <a:solidFill>
                  <a:srgbClr val="27407D"/>
                </a:solidFill>
              </a:rPr>
              <a:t>- появляется возможность объединения отдельных дисциплин;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i="1" dirty="0" smtClean="0">
                <a:solidFill>
                  <a:srgbClr val="27407D"/>
                </a:solidFill>
              </a:rPr>
              <a:t>- создаются условия для вариативности и дифференциации обучения;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i="1" dirty="0" smtClean="0">
                <a:solidFill>
                  <a:srgbClr val="27407D"/>
                </a:solidFill>
              </a:rPr>
              <a:t>- формируется направленность на самореализацию, вырабатывается собственная индивидуальная технология обучения.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692EC-6645-4EE8-AD6B-A7AFA8C942EA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  <p:transition spd="med" advClick="0" advTm="3000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358246" cy="164307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C00000"/>
                </a:solidFill>
                <a:latin typeface="+mn-lt"/>
              </a:rPr>
              <a:t>В технологии КМ выделяют три стадии:</a:t>
            </a:r>
            <a:endParaRPr lang="ru-RU" sz="3200" b="1" dirty="0">
              <a:solidFill>
                <a:srgbClr val="C00000"/>
              </a:solidFill>
              <a:latin typeface="+mn-lt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571472" y="2214554"/>
          <a:ext cx="8229600" cy="27374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692EC-6645-4EE8-AD6B-A7AFA8C942EA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  <p:transition spd="med" advClick="0" advTm="3000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501122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Методы и приёмы «Стадии вызова»: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7757"/>
          </a:xfrm>
        </p:spPr>
        <p:txBody>
          <a:bodyPr>
            <a:normAutofit fontScale="85000" lnSpcReduction="20000"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Кластер</a:t>
            </a:r>
          </a:p>
          <a:p>
            <a:r>
              <a:rPr lang="ru-RU" b="1" i="1" dirty="0" smtClean="0">
                <a:solidFill>
                  <a:srgbClr val="002060"/>
                </a:solidFill>
              </a:rPr>
              <a:t>Загадка</a:t>
            </a:r>
          </a:p>
          <a:p>
            <a:r>
              <a:rPr lang="ru-RU" b="1" i="1" dirty="0" smtClean="0">
                <a:solidFill>
                  <a:srgbClr val="002060"/>
                </a:solidFill>
              </a:rPr>
              <a:t>Мозговой штурм</a:t>
            </a:r>
          </a:p>
          <a:p>
            <a:r>
              <a:rPr lang="ru-RU" b="1" i="1" dirty="0" smtClean="0">
                <a:solidFill>
                  <a:srgbClr val="002060"/>
                </a:solidFill>
              </a:rPr>
              <a:t>Отсроченная догадка</a:t>
            </a:r>
          </a:p>
          <a:p>
            <a:r>
              <a:rPr lang="ru-RU" b="1" i="1" dirty="0" smtClean="0">
                <a:solidFill>
                  <a:srgbClr val="002060"/>
                </a:solidFill>
              </a:rPr>
              <a:t>Таблица «тонких» (кто?..)  и «толстых» (почему?) вопросов</a:t>
            </a:r>
          </a:p>
          <a:p>
            <a:r>
              <a:rPr lang="ru-RU" b="1" i="1" dirty="0" smtClean="0">
                <a:solidFill>
                  <a:srgbClr val="002060"/>
                </a:solidFill>
              </a:rPr>
              <a:t>Да – </a:t>
            </a:r>
            <a:r>
              <a:rPr lang="ru-RU" b="1" i="1" dirty="0" err="1" smtClean="0">
                <a:solidFill>
                  <a:srgbClr val="002060"/>
                </a:solidFill>
              </a:rPr>
              <a:t>нетка</a:t>
            </a:r>
            <a:endParaRPr lang="ru-RU" b="1" i="1" dirty="0" smtClean="0">
              <a:solidFill>
                <a:srgbClr val="002060"/>
              </a:solidFill>
            </a:endParaRPr>
          </a:p>
          <a:p>
            <a:r>
              <a:rPr lang="ru-RU" b="1" i="1" dirty="0" smtClean="0">
                <a:solidFill>
                  <a:srgbClr val="002060"/>
                </a:solidFill>
              </a:rPr>
              <a:t>Проблемный вопрос</a:t>
            </a:r>
          </a:p>
          <a:p>
            <a:r>
              <a:rPr lang="ru-RU" b="1" i="1" dirty="0" smtClean="0">
                <a:solidFill>
                  <a:srgbClr val="002060"/>
                </a:solidFill>
              </a:rPr>
              <a:t>Перепутанные логические цепочки</a:t>
            </a:r>
          </a:p>
          <a:p>
            <a:r>
              <a:rPr lang="ru-RU" b="1" i="1" dirty="0" smtClean="0">
                <a:solidFill>
                  <a:srgbClr val="002060"/>
                </a:solidFill>
              </a:rPr>
              <a:t>Интеллектуальная разминка (опрос) или тест</a:t>
            </a:r>
          </a:p>
          <a:p>
            <a:r>
              <a:rPr lang="ru-RU" b="1" i="1" dirty="0" smtClean="0">
                <a:solidFill>
                  <a:srgbClr val="002060"/>
                </a:solidFill>
              </a:rPr>
              <a:t>Дискуссия 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692EC-6645-4EE8-AD6B-A7AFA8C942EA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6" name="Picture 2" descr="C:\Documents and Settings\Зоя\Мои документы\Загрузки\кластер глагол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500694" y="1500174"/>
            <a:ext cx="2428892" cy="1824546"/>
          </a:xfrm>
          <a:prstGeom prst="rect">
            <a:avLst/>
          </a:prstGeom>
          <a:noFill/>
        </p:spPr>
      </p:pic>
      <p:pic>
        <p:nvPicPr>
          <p:cNvPr id="7" name="Picture 2" descr="C:\Documents and Settings\Зоя\Мои документы\Загрузки\сущ кластер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3571876"/>
            <a:ext cx="2576514" cy="13753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Методы и приёмы «Стадии осмысления»: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14488"/>
            <a:ext cx="4400552" cy="4411675"/>
          </a:xfrm>
        </p:spPr>
        <p:txBody>
          <a:bodyPr>
            <a:normAutofit fontScale="925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Зигзаг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Круги по воде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Дерево предсказаний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Чтение с остановками</a:t>
            </a:r>
          </a:p>
          <a:p>
            <a:r>
              <a:rPr lang="ru-RU" b="1" dirty="0" err="1" smtClean="0">
                <a:solidFill>
                  <a:srgbClr val="002060"/>
                </a:solidFill>
              </a:rPr>
              <a:t>Думательные</a:t>
            </a:r>
            <a:r>
              <a:rPr lang="ru-RU" b="1" dirty="0" smtClean="0">
                <a:solidFill>
                  <a:srgbClr val="002060"/>
                </a:solidFill>
              </a:rPr>
              <a:t> шляпы</a:t>
            </a:r>
          </a:p>
          <a:p>
            <a:r>
              <a:rPr lang="ru-RU" b="1" dirty="0" err="1" smtClean="0">
                <a:solidFill>
                  <a:srgbClr val="002060"/>
                </a:solidFill>
              </a:rPr>
              <a:t>Инсерт</a:t>
            </a:r>
            <a:r>
              <a:rPr lang="ru-RU" b="1" dirty="0" smtClean="0">
                <a:solidFill>
                  <a:srgbClr val="002060"/>
                </a:solidFill>
              </a:rPr>
              <a:t> (или Чтение с пометами)</a:t>
            </a:r>
          </a:p>
          <a:p>
            <a:endParaRPr lang="ru-RU" b="1" dirty="0" smtClean="0">
              <a:solidFill>
                <a:srgbClr val="00206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692EC-6645-4EE8-AD6B-A7AFA8C942EA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5" name="Picture 2" descr="C:\Documents and Settings\Зоя\Рабочий стол\Новая папка\IMG_710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429256" y="1428736"/>
            <a:ext cx="2697170" cy="2022878"/>
          </a:xfrm>
          <a:prstGeom prst="rect">
            <a:avLst/>
          </a:prstGeom>
          <a:noFill/>
        </p:spPr>
      </p:pic>
      <p:pic>
        <p:nvPicPr>
          <p:cNvPr id="6" name="Picture 3" descr="C:\Documents and Settings\Зоя\Рабочий стол\Новая папка\IMG_713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57818" y="4071942"/>
            <a:ext cx="2776012" cy="20820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477</TotalTime>
  <Words>519</Words>
  <Application>Microsoft Office PowerPoint</Application>
  <PresentationFormat>Экран (4:3)</PresentationFormat>
  <Paragraphs>121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Отправная точка развития мышления</vt:lpstr>
      <vt:lpstr>Те, кто по – настоящему умеют думать, знают, зачем им это нужно…                                 Дайна Халперт</vt:lpstr>
      <vt:lpstr>Слайд 3</vt:lpstr>
      <vt:lpstr>Учиться  вместе,  а  не  просто   что-то выполнять  вместе  —   вот  суть  данного  подхода</vt:lpstr>
      <vt:lpstr>Характерными, устойчивыми особенностями развитого критического мышления (КМ) являются:</vt:lpstr>
      <vt:lpstr>В процессе применения технологии развития критического мышления: </vt:lpstr>
      <vt:lpstr>В технологии КМ выделяют три стадии:</vt:lpstr>
      <vt:lpstr>Методы и приёмы «Стадии вызова»:</vt:lpstr>
      <vt:lpstr>Методы и приёмы «Стадии осмысления»:</vt:lpstr>
      <vt:lpstr>Инсерт (или Чтение с пометами)</vt:lpstr>
      <vt:lpstr>Методы и приёмы «Стадии рефлексии»:</vt:lpstr>
      <vt:lpstr> Технология КМ предлагает  6 типов уроков: </vt:lpstr>
      <vt:lpstr>Технологическая карта урока</vt:lpstr>
      <vt:lpstr>Прогнозируемые результаты применения технологии КМ</vt:lpstr>
      <vt:lpstr>Наши проекты</vt:lpstr>
      <vt:lpstr>Вокруг света за…</vt:lpstr>
      <vt:lpstr>Вокруг света за…</vt:lpstr>
      <vt:lpstr>Вокруг света за…</vt:lpstr>
      <vt:lpstr>Через тернии к звёздам…</vt:lpstr>
      <vt:lpstr> Необходимо  помнить: </vt:lpstr>
      <vt:lpstr>Спасибо за внимание!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критического мышления –  составляющая личностно – ориентированного обучения</dc:title>
  <dc:creator>Зоя</dc:creator>
  <cp:lastModifiedBy>Зоя</cp:lastModifiedBy>
  <cp:revision>47</cp:revision>
  <dcterms:created xsi:type="dcterms:W3CDTF">2015-01-25T06:04:56Z</dcterms:created>
  <dcterms:modified xsi:type="dcterms:W3CDTF">2015-02-28T18:59:08Z</dcterms:modified>
</cp:coreProperties>
</file>