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83" r:id="rId10"/>
    <p:sldId id="281" r:id="rId11"/>
    <p:sldId id="275" r:id="rId12"/>
    <p:sldId id="267" r:id="rId13"/>
    <p:sldId id="270" r:id="rId14"/>
    <p:sldId id="268" r:id="rId15"/>
    <p:sldId id="269" r:id="rId16"/>
    <p:sldId id="271" r:id="rId17"/>
    <p:sldId id="264" r:id="rId18"/>
    <p:sldId id="272" r:id="rId19"/>
    <p:sldId id="273" r:id="rId20"/>
    <p:sldId id="276" r:id="rId21"/>
    <p:sldId id="274" r:id="rId22"/>
    <p:sldId id="277" r:id="rId23"/>
    <p:sldId id="280" r:id="rId24"/>
    <p:sldId id="279" r:id="rId25"/>
    <p:sldId id="284" r:id="rId2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D330"/>
    <a:srgbClr val="00CC00"/>
    <a:srgbClr val="0C7CD2"/>
    <a:srgbClr val="1F7EE7"/>
    <a:srgbClr val="AE1517"/>
    <a:srgbClr val="CC0000"/>
    <a:srgbClr val="4686E2"/>
    <a:srgbClr val="235CB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969" autoAdjust="0"/>
    <p:restoredTop sz="94660"/>
  </p:normalViewPr>
  <p:slideViewPr>
    <p:cSldViewPr>
      <p:cViewPr>
        <p:scale>
          <a:sx n="100" d="100"/>
          <a:sy n="100" d="100"/>
        </p:scale>
        <p:origin x="78" y="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Picture 27" descr="Sansbvcbdsfstitre-1sdfsfsd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Page </a:t>
            </a:r>
            <a:fld id="{A0426A93-03EC-4152-A02C-9B2EF65D2D68}" type="slidenum">
              <a:rPr lang="fr-FR" b="1">
                <a:solidFill>
                  <a:schemeClr val="bg1"/>
                </a:solidFill>
              </a:rPr>
              <a:pPr/>
              <a:t>‹#›</a:t>
            </a:fld>
            <a:endParaRPr lang="fr-FR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positiff.demoi.ru/493/ya-sushhestvuyu-my-sushhestvue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mail.ru/mail/nani1107/2303/2315.html" TargetMode="External"/><Relationship Id="rId2" Type="http://schemas.openxmlformats.org/officeDocument/2006/relationships/hyperlink" Target="http://www.youtube.com/watch?v=MbJEbzlUFR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deo.mail.ru/mail/iravinyarskaya/794/823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nn,b,b,b,nb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124075" y="4724400"/>
            <a:ext cx="6781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Проект подготовили: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ученики 2-а класса МОУСОШ №4 г. </a:t>
            </a:r>
            <a:r>
              <a:rPr lang="ru-RU" sz="21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Беслана</a:t>
            </a:r>
            <a:endParaRPr lang="ru-RU" sz="21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под руководством учителя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Аликовой</a:t>
            </a:r>
            <a:r>
              <a:rPr lang="ru-RU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Ирины Германовны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ru-RU" sz="21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073" name="WordArt 25"/>
          <p:cNvSpPr>
            <a:spLocks noChangeArrowheads="1" noChangeShapeType="1" noTextEdit="1"/>
          </p:cNvSpPr>
          <p:nvPr/>
        </p:nvSpPr>
        <p:spPr bwMode="auto">
          <a:xfrm>
            <a:off x="971550" y="692150"/>
            <a:ext cx="6480175" cy="26654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Вода - источник</a:t>
            </a:r>
          </a:p>
          <a:p>
            <a:pPr algn="ctr"/>
            <a:r>
              <a:rPr lang="ru-RU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жизни</a:t>
            </a:r>
          </a:p>
        </p:txBody>
      </p:sp>
      <p:sp>
        <p:nvSpPr>
          <p:cNvPr id="2074" name="WordArt 26"/>
          <p:cNvSpPr>
            <a:spLocks noChangeArrowheads="1" noChangeShapeType="1" noTextEdit="1"/>
          </p:cNvSpPr>
          <p:nvPr/>
        </p:nvSpPr>
        <p:spPr bwMode="auto">
          <a:xfrm>
            <a:off x="971550" y="692150"/>
            <a:ext cx="6480175" cy="26654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Вода - источник</a:t>
            </a:r>
          </a:p>
          <a:p>
            <a:pPr algn="ctr"/>
            <a:r>
              <a:rPr lang="ru-RU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тер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0"/>
            <a:ext cx="48006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3357563"/>
            <a:ext cx="4500562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5148263" y="476250"/>
            <a:ext cx="352742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i="1"/>
              <a:t>Михаил Лермонтов:</a:t>
            </a:r>
          </a:p>
          <a:p>
            <a:r>
              <a:rPr lang="ru-RU"/>
              <a:t>Терек воет, дик и злобен,</a:t>
            </a:r>
            <a:br>
              <a:rPr lang="ru-RU"/>
            </a:br>
            <a:r>
              <a:rPr lang="ru-RU"/>
              <a:t>Меж утёсистых громад,</a:t>
            </a:r>
            <a:br>
              <a:rPr lang="ru-RU"/>
            </a:br>
            <a:r>
              <a:rPr lang="ru-RU"/>
              <a:t>Буре плач его подобен,</a:t>
            </a:r>
            <a:br>
              <a:rPr lang="ru-RU"/>
            </a:br>
            <a:r>
              <a:rPr lang="ru-RU"/>
              <a:t>Слёзы брызгами летят.</a:t>
            </a:r>
            <a:br>
              <a:rPr lang="ru-RU"/>
            </a:br>
            <a:r>
              <a:rPr lang="ru-RU"/>
              <a:t>Но, по степи разбегаясь,</a:t>
            </a:r>
            <a:br>
              <a:rPr lang="ru-RU"/>
            </a:br>
            <a:r>
              <a:rPr lang="ru-RU"/>
              <a:t>Он лукавый принял вид</a:t>
            </a:r>
            <a:br>
              <a:rPr lang="ru-RU"/>
            </a:br>
            <a:r>
              <a:rPr lang="ru-RU"/>
              <a:t>И, приветливо ласкаясь,</a:t>
            </a:r>
            <a:br>
              <a:rPr lang="ru-RU"/>
            </a:br>
            <a:r>
              <a:rPr lang="ru-RU"/>
              <a:t>Морю Каспию журчит...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IMG_11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0200" y="1557338"/>
            <a:ext cx="4535488" cy="3529012"/>
          </a:xfrm>
          <a:prstGeom prst="rect">
            <a:avLst/>
          </a:prstGeom>
          <a:noFill/>
        </p:spPr>
      </p:pic>
      <p:pic>
        <p:nvPicPr>
          <p:cNvPr id="49159" name="Picture 7" descr="IMG_113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981075"/>
            <a:ext cx="3455988" cy="295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4859338" y="765175"/>
            <a:ext cx="41402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sz="1600" b="1"/>
              <a:t>"Откуда берется вода?"</a:t>
            </a:r>
          </a:p>
          <a:p>
            <a:pPr algn="ctr"/>
            <a:r>
              <a:rPr lang="fr-FR" sz="1600"/>
              <a:t>Вода появляется из ручейка,</a:t>
            </a:r>
            <a:br>
              <a:rPr lang="fr-FR" sz="1600"/>
            </a:br>
            <a:r>
              <a:rPr lang="fr-FR" sz="1600"/>
              <a:t>Ручьи по пути собирает река,</a:t>
            </a:r>
            <a:br>
              <a:rPr lang="fr-FR" sz="1600"/>
            </a:br>
            <a:r>
              <a:rPr lang="fr-FR" sz="1600"/>
              <a:t>Река полноводно бежит на просторе,</a:t>
            </a:r>
            <a:br>
              <a:rPr lang="fr-FR" sz="1600"/>
            </a:br>
            <a:r>
              <a:rPr lang="fr-FR" sz="1600"/>
              <a:t>Пока, наконец, не вливается в море.</a:t>
            </a:r>
            <a:br>
              <a:rPr lang="fr-FR" sz="1600"/>
            </a:br>
            <a:r>
              <a:rPr lang="fr-FR" sz="1600"/>
              <a:t/>
            </a:r>
            <a:br>
              <a:rPr lang="fr-FR" sz="1600"/>
            </a:br>
            <a:r>
              <a:rPr lang="fr-FR" sz="1600"/>
              <a:t>Моря пополняют запас океана:</a:t>
            </a:r>
            <a:br>
              <a:rPr lang="fr-FR" sz="1600"/>
            </a:br>
            <a:r>
              <a:rPr lang="fr-FR" sz="1600"/>
              <a:t>Сгущается влага над ним, как сметана,</a:t>
            </a:r>
            <a:br>
              <a:rPr lang="fr-FR" sz="1600"/>
            </a:br>
            <a:r>
              <a:rPr lang="fr-FR" sz="1600"/>
              <a:t>Она поднимается выше… пока</a:t>
            </a:r>
            <a:br>
              <a:rPr lang="fr-FR" sz="1600"/>
            </a:br>
            <a:r>
              <a:rPr lang="fr-FR" sz="1600"/>
              <a:t>Не превращается в облака.</a:t>
            </a:r>
            <a:br>
              <a:rPr lang="fr-FR" sz="1600"/>
            </a:br>
            <a:r>
              <a:rPr lang="fr-FR" sz="1600"/>
              <a:t/>
            </a:r>
            <a:br>
              <a:rPr lang="fr-FR" sz="1600"/>
            </a:br>
            <a:r>
              <a:rPr lang="fr-FR" sz="1600"/>
              <a:t>А облака, пролетая над нами,</a:t>
            </a:r>
            <a:br>
              <a:rPr lang="fr-FR" sz="1600"/>
            </a:br>
            <a:r>
              <a:rPr lang="fr-FR" sz="1600"/>
              <a:t>Дождем проливаются, сыплют снегами.</a:t>
            </a:r>
            <a:br>
              <a:rPr lang="fr-FR" sz="1600"/>
            </a:br>
            <a:r>
              <a:rPr lang="fr-FR" sz="1600"/>
              <a:t>Снега превратятся весной в ручейки,</a:t>
            </a:r>
            <a:br>
              <a:rPr lang="fr-FR" sz="1600"/>
            </a:br>
            <a:r>
              <a:rPr lang="fr-FR" sz="1600"/>
              <a:t>Ручьи побегут до ближайшей реки…</a:t>
            </a:r>
            <a:br>
              <a:rPr lang="fr-FR" sz="1600"/>
            </a:br>
            <a:r>
              <a:rPr lang="fr-FR" sz="1600"/>
              <a:t/>
            </a:r>
            <a:br>
              <a:rPr lang="fr-FR" sz="1600"/>
            </a:br>
            <a:r>
              <a:rPr lang="fr-FR" sz="1600"/>
              <a:t>Все это и зовут в народе:</a:t>
            </a:r>
            <a:br>
              <a:rPr lang="fr-FR" sz="1600"/>
            </a:br>
            <a:r>
              <a:rPr lang="fr-FR" sz="1600"/>
              <a:t>КРУГОВОРОТ ВОДЫ В ПРИРОДЕ.</a:t>
            </a:r>
            <a:br>
              <a:rPr lang="fr-FR" sz="1600"/>
            </a:br>
            <a:endParaRPr lang="fr-FR" sz="1600"/>
          </a:p>
        </p:txBody>
      </p:sp>
      <p:pic>
        <p:nvPicPr>
          <p:cNvPr id="29708" name="Picture 12" descr="ANd9GcQPt8B6Lk9ksvfQB0Iko1468WTgL3ltSTNOmzPgLo4IBIUCCuSR"/>
          <p:cNvPicPr>
            <a:picLocks noChangeAspect="1" noChangeArrowheads="1"/>
          </p:cNvPicPr>
          <p:nvPr/>
        </p:nvPicPr>
        <p:blipFill>
          <a:blip r:embed="rId2">
            <a:lum bright="-24000" contrast="42000"/>
          </a:blip>
          <a:srcRect/>
          <a:stretch>
            <a:fillRect/>
          </a:stretch>
        </p:blipFill>
        <p:spPr bwMode="auto">
          <a:xfrm>
            <a:off x="357158" y="1500174"/>
            <a:ext cx="3857652" cy="4311658"/>
          </a:xfrm>
          <a:prstGeom prst="rect">
            <a:avLst/>
          </a:prstGeom>
          <a:noFill/>
        </p:spPr>
      </p:pic>
      <p:sp>
        <p:nvSpPr>
          <p:cNvPr id="44154" name="Text Box 122"/>
          <p:cNvSpPr txBox="1">
            <a:spLocks noChangeArrowheads="1"/>
          </p:cNvSpPr>
          <p:nvPr/>
        </p:nvSpPr>
        <p:spPr bwMode="auto">
          <a:xfrm>
            <a:off x="3635375" y="5084763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0" tIns="45697" rIns="91390" bIns="45697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AE1517"/>
                </a:solidFill>
              </a:rPr>
              <a:t>Испарение</a:t>
            </a:r>
          </a:p>
        </p:txBody>
      </p:sp>
      <p:sp>
        <p:nvSpPr>
          <p:cNvPr id="44156" name="Text Box 124"/>
          <p:cNvSpPr txBox="1">
            <a:spLocks noChangeArrowheads="1"/>
          </p:cNvSpPr>
          <p:nvPr/>
        </p:nvSpPr>
        <p:spPr bwMode="auto">
          <a:xfrm>
            <a:off x="2987675" y="2133600"/>
            <a:ext cx="100806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0" tIns="45697" rIns="91390" bIns="456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solidFill>
                  <a:srgbClr val="AE1517"/>
                </a:solidFill>
              </a:rPr>
              <a:t>Осадки –</a:t>
            </a:r>
          </a:p>
          <a:p>
            <a:pPr algn="ctr">
              <a:spcBef>
                <a:spcPct val="50000"/>
              </a:spcBef>
            </a:pPr>
            <a:r>
              <a:rPr lang="ru-RU" sz="1400">
                <a:solidFill>
                  <a:srgbClr val="AE1517"/>
                </a:solidFill>
              </a:rPr>
              <a:t>дождь</a:t>
            </a:r>
          </a:p>
        </p:txBody>
      </p:sp>
      <p:sp>
        <p:nvSpPr>
          <p:cNvPr id="44155" name="Text Box 123"/>
          <p:cNvSpPr txBox="1">
            <a:spLocks noChangeArrowheads="1"/>
          </p:cNvSpPr>
          <p:nvPr/>
        </p:nvSpPr>
        <p:spPr bwMode="auto">
          <a:xfrm>
            <a:off x="179388" y="1125538"/>
            <a:ext cx="255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0" tIns="45697" rIns="91390" bIns="45697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AE1517"/>
                </a:solidFill>
              </a:rPr>
              <a:t>Конденсация пара</a:t>
            </a:r>
          </a:p>
        </p:txBody>
      </p:sp>
      <p:sp>
        <p:nvSpPr>
          <p:cNvPr id="29713" name="WordArt 17"/>
          <p:cNvSpPr>
            <a:spLocks noChangeArrowheads="1" noChangeShapeType="1" noTextEdit="1"/>
          </p:cNvSpPr>
          <p:nvPr/>
        </p:nvSpPr>
        <p:spPr bwMode="auto">
          <a:xfrm>
            <a:off x="900113" y="260350"/>
            <a:ext cx="7210425" cy="40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КРУГОВОРОТ ВОДЫ В ПРИРОДЕ.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000"/>
                                        <p:tgtEl>
                                          <p:spTgt spid="4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4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56" grpId="0"/>
      <p:bldP spid="441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1258888" y="476250"/>
            <a:ext cx="6769100" cy="10080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23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этапы  круговорота</a:t>
            </a:r>
          </a:p>
        </p:txBody>
      </p:sp>
      <p:sp>
        <p:nvSpPr>
          <p:cNvPr id="41989" name="Rectangle 3"/>
          <p:cNvSpPr>
            <a:spLocks noChangeArrowheads="1"/>
          </p:cNvSpPr>
          <p:nvPr/>
        </p:nvSpPr>
        <p:spPr bwMode="auto">
          <a:xfrm>
            <a:off x="468313" y="1773238"/>
            <a:ext cx="82296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i="1">
                <a:solidFill>
                  <a:srgbClr val="AE1517"/>
                </a:solidFill>
              </a:rPr>
              <a:t>Испарение с поверхности океана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i="1">
                <a:solidFill>
                  <a:srgbClr val="AE1517"/>
                </a:solidFill>
              </a:rPr>
              <a:t>Охлаждение пара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i="1">
                <a:solidFill>
                  <a:srgbClr val="AE1517"/>
                </a:solidFill>
              </a:rPr>
              <a:t>Образование облаков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i="1">
                <a:solidFill>
                  <a:srgbClr val="AE1517"/>
                </a:solidFill>
              </a:rPr>
              <a:t>Выпадение осадков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i="1">
                <a:solidFill>
                  <a:srgbClr val="AE1517"/>
                </a:solidFill>
              </a:rPr>
              <a:t>Пополнение рек и подземных вод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i="1">
                <a:solidFill>
                  <a:srgbClr val="AE1517"/>
                </a:solidFill>
              </a:rPr>
              <a:t>Сток в океан</a:t>
            </a:r>
          </a:p>
          <a:p>
            <a:pPr marL="342900" indent="-342900">
              <a:spcBef>
                <a:spcPct val="20000"/>
              </a:spcBef>
            </a:pPr>
            <a:endParaRPr lang="ru-RU" sz="3200" b="1" i="1">
              <a:solidFill>
                <a:srgbClr val="AE1517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250825" y="765175"/>
            <a:ext cx="2089150" cy="1655763"/>
          </a:xfrm>
          <a:prstGeom prst="cloudCallout">
            <a:avLst>
              <a:gd name="adj1" fmla="val -30014"/>
              <a:gd name="adj2" fmla="val 72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468313" y="3860800"/>
            <a:ext cx="2233612" cy="1439863"/>
          </a:xfrm>
          <a:prstGeom prst="cloudCallout">
            <a:avLst>
              <a:gd name="adj1" fmla="val -47440"/>
              <a:gd name="adj2" fmla="val 82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3348038" y="4076700"/>
            <a:ext cx="2447925" cy="1800225"/>
          </a:xfrm>
          <a:prstGeom prst="cloudCallout">
            <a:avLst>
              <a:gd name="adj1" fmla="val -47667"/>
              <a:gd name="adj2" fmla="val 1067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6659563" y="4149725"/>
            <a:ext cx="2232025" cy="1439863"/>
          </a:xfrm>
          <a:prstGeom prst="cloudCallout">
            <a:avLst>
              <a:gd name="adj1" fmla="val -47440"/>
              <a:gd name="adj2" fmla="val 82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6588125" y="2420938"/>
            <a:ext cx="2160588" cy="1368425"/>
          </a:xfrm>
          <a:prstGeom prst="cloudCallout">
            <a:avLst>
              <a:gd name="adj1" fmla="val -699"/>
              <a:gd name="adj2" fmla="val 2981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6372225" y="476250"/>
            <a:ext cx="2376488" cy="1657350"/>
          </a:xfrm>
          <a:prstGeom prst="cloudCallout">
            <a:avLst>
              <a:gd name="adj1" fmla="val -38509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395288" y="1125538"/>
            <a:ext cx="17287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66"/>
                </a:solidFill>
              </a:rPr>
              <a:t>Прекратились</a:t>
            </a:r>
          </a:p>
          <a:p>
            <a:pPr algn="ctr"/>
            <a:r>
              <a:rPr lang="ru-RU">
                <a:solidFill>
                  <a:srgbClr val="FF0066"/>
                </a:solidFill>
              </a:rPr>
              <a:t>дожди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900113" y="4149725"/>
            <a:ext cx="13684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66"/>
                </a:solidFill>
              </a:rPr>
              <a:t>Пересохли </a:t>
            </a:r>
          </a:p>
          <a:p>
            <a:pPr algn="ctr"/>
            <a:r>
              <a:rPr lang="ru-RU">
                <a:solidFill>
                  <a:srgbClr val="FF0066"/>
                </a:solidFill>
              </a:rPr>
              <a:t>реки</a:t>
            </a:r>
          </a:p>
          <a:p>
            <a:pPr algn="ctr">
              <a:spcBef>
                <a:spcPct val="50000"/>
              </a:spcBef>
            </a:pPr>
            <a:endParaRPr lang="ru-RU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3779838" y="4365625"/>
            <a:ext cx="165735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66"/>
                </a:solidFill>
              </a:rPr>
              <a:t>Иссякли</a:t>
            </a:r>
          </a:p>
          <a:p>
            <a:pPr algn="ctr"/>
            <a:r>
              <a:rPr lang="ru-RU">
                <a:solidFill>
                  <a:srgbClr val="FF0066"/>
                </a:solidFill>
              </a:rPr>
              <a:t>подземные </a:t>
            </a:r>
          </a:p>
          <a:p>
            <a:pPr algn="ctr"/>
            <a:r>
              <a:rPr lang="ru-RU">
                <a:solidFill>
                  <a:srgbClr val="FF0066"/>
                </a:solidFill>
              </a:rPr>
              <a:t>воды</a:t>
            </a:r>
          </a:p>
          <a:p>
            <a:pPr algn="ctr">
              <a:spcBef>
                <a:spcPct val="50000"/>
              </a:spcBef>
            </a:pPr>
            <a:endParaRPr lang="ru-RU"/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6659563" y="4365625"/>
            <a:ext cx="20161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66"/>
                </a:solidFill>
              </a:rPr>
              <a:t>Исчезла </a:t>
            </a:r>
          </a:p>
          <a:p>
            <a:pPr algn="ctr"/>
            <a:r>
              <a:rPr lang="ru-RU">
                <a:solidFill>
                  <a:srgbClr val="FF0066"/>
                </a:solidFill>
              </a:rPr>
              <a:t>растительность</a:t>
            </a:r>
          </a:p>
          <a:p>
            <a:pPr algn="ctr">
              <a:spcBef>
                <a:spcPct val="50000"/>
              </a:spcBef>
            </a:pPr>
            <a:endParaRPr lang="ru-RU"/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6659563" y="2565400"/>
            <a:ext cx="2232025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66"/>
                </a:solidFill>
              </a:rPr>
              <a:t>Меньше </a:t>
            </a:r>
          </a:p>
          <a:p>
            <a:pPr algn="ctr"/>
            <a:r>
              <a:rPr lang="ru-RU">
                <a:solidFill>
                  <a:srgbClr val="FF0066"/>
                </a:solidFill>
              </a:rPr>
              <a:t>стало </a:t>
            </a:r>
          </a:p>
          <a:p>
            <a:pPr algn="ctr"/>
            <a:r>
              <a:rPr lang="ru-RU">
                <a:solidFill>
                  <a:srgbClr val="FF0066"/>
                </a:solidFill>
              </a:rPr>
              <a:t>кислорода</a:t>
            </a:r>
          </a:p>
          <a:p>
            <a:pPr algn="ctr">
              <a:spcBef>
                <a:spcPct val="50000"/>
              </a:spcBef>
            </a:pPr>
            <a:endParaRPr lang="ru-RU"/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6804025" y="981075"/>
            <a:ext cx="208756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FF0066"/>
                </a:solidFill>
              </a:rPr>
              <a:t>Ход процессов</a:t>
            </a:r>
          </a:p>
          <a:p>
            <a:r>
              <a:rPr lang="ru-RU">
                <a:solidFill>
                  <a:srgbClr val="FF0066"/>
                </a:solidFill>
              </a:rPr>
              <a:t>изменился бы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2555875" y="1700213"/>
            <a:ext cx="39989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Если бы круговорот воды</a:t>
            </a:r>
            <a:r>
              <a:rPr lang="ru-RU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исчез</a:t>
            </a:r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 flipH="1" flipV="1">
            <a:off x="2627313" y="1484313"/>
            <a:ext cx="93662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1187450" y="2781300"/>
            <a:ext cx="71438" cy="935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2700338" y="4724400"/>
            <a:ext cx="647700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 flipV="1">
            <a:off x="5940425" y="4724400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 flipV="1">
            <a:off x="7667625" y="3860800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7667625" y="3860800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 flipV="1">
            <a:off x="7667625" y="2133600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IMG_108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725" y="549275"/>
            <a:ext cx="3240088" cy="3879857"/>
          </a:xfrm>
          <a:prstGeom prst="rect">
            <a:avLst/>
          </a:prstGeom>
          <a:noFill/>
        </p:spPr>
      </p:pic>
      <p:pic>
        <p:nvPicPr>
          <p:cNvPr id="39945" name="Picture 9" descr="IMG_11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549275"/>
            <a:ext cx="4392613" cy="3382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68538" y="333375"/>
            <a:ext cx="511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Свойства воды</a:t>
            </a:r>
          </a:p>
        </p:txBody>
      </p:sp>
      <p:pic>
        <p:nvPicPr>
          <p:cNvPr id="44040" name="Picture 8" descr="IMG_11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836613"/>
            <a:ext cx="3251200" cy="2438400"/>
          </a:xfrm>
          <a:prstGeom prst="rect">
            <a:avLst/>
          </a:prstGeom>
          <a:noFill/>
        </p:spPr>
      </p:pic>
      <p:pic>
        <p:nvPicPr>
          <p:cNvPr id="44043" name="Picture 11" descr="IMG_11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163" y="404813"/>
            <a:ext cx="2438400" cy="3251200"/>
          </a:xfrm>
          <a:prstGeom prst="rect">
            <a:avLst/>
          </a:prstGeom>
          <a:noFill/>
        </p:spPr>
      </p:pic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3573463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5" name="Picture 13" descr="IMG_11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363" y="3933825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96975"/>
            <a:ext cx="36718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2" name="Picture 8" descr="ANd9GcSyLEhu4JeD2NXDYRB0ui-4bHYGCqVnL2so_DAFcj_rHQBK1RLrU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196975"/>
            <a:ext cx="4392613" cy="2232025"/>
          </a:xfrm>
          <a:prstGeom prst="rect">
            <a:avLst/>
          </a:prstGeom>
          <a:noFill/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076700"/>
            <a:ext cx="4176713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8313" y="3500438"/>
            <a:ext cx="328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Твердое – лед, снег</a:t>
            </a:r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4500563" y="3500438"/>
            <a:ext cx="328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Жидкое -вода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751388" y="4797425"/>
            <a:ext cx="4392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Газообразное - пар</a:t>
            </a:r>
          </a:p>
        </p:txBody>
      </p:sp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8066088" cy="10525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Вода на планете существует в трех состояниях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ANd9GcTz4lYEW6UTBxBRGvqnO9qavZFQKc_UK-t27_zk56eXxYAZ4Flc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836613"/>
            <a:ext cx="2466975" cy="1847850"/>
          </a:xfrm>
          <a:prstGeom prst="rect">
            <a:avLst/>
          </a:prstGeom>
          <a:noFill/>
        </p:spPr>
      </p:pic>
      <p:pic>
        <p:nvPicPr>
          <p:cNvPr id="45066" name="Picture 10" descr="ANd9GcTAOd7_dys3RrVeJoyNIh8NfhIkQ1_Q5GP5b5Bfh97NKODCnb6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908050"/>
            <a:ext cx="2087563" cy="2376488"/>
          </a:xfrm>
          <a:prstGeom prst="rect">
            <a:avLst/>
          </a:prstGeom>
          <a:noFill/>
        </p:spPr>
      </p:pic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6300788" y="278130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AE1517"/>
                </a:solidFill>
              </a:rPr>
              <a:t>уборка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3492500" y="3357563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AE1517"/>
                </a:solidFill>
              </a:rPr>
              <a:t>стирка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539750" y="2781300"/>
            <a:ext cx="215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AE1517"/>
                </a:solidFill>
              </a:rPr>
              <a:t>Мы пьем воду</a:t>
            </a:r>
          </a:p>
        </p:txBody>
      </p:sp>
      <p:pic>
        <p:nvPicPr>
          <p:cNvPr id="45074" name="Picture 18" descr="i?id=299459315-10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765175"/>
            <a:ext cx="2447925" cy="2089150"/>
          </a:xfrm>
          <a:prstGeom prst="rect">
            <a:avLst/>
          </a:prstGeom>
          <a:noFill/>
        </p:spPr>
      </p:pic>
      <p:pic>
        <p:nvPicPr>
          <p:cNvPr id="45076" name="Picture 20" descr="i?id=658497948-54-72&amp;n=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3644900"/>
            <a:ext cx="1944687" cy="1428750"/>
          </a:xfrm>
          <a:prstGeom prst="rect">
            <a:avLst/>
          </a:prstGeom>
          <a:noFill/>
        </p:spPr>
      </p:pic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6300788" y="5373688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6443663" y="5229225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AE1517"/>
                </a:solidFill>
              </a:rPr>
              <a:t>Поддерживаем гигиену тела</a:t>
            </a:r>
          </a:p>
        </p:txBody>
      </p:sp>
      <p:sp>
        <p:nvSpPr>
          <p:cNvPr id="45082" name="AutoShape 26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45084" name="AutoShape 28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45085" name="Picture 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3500438"/>
            <a:ext cx="2238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86" name="Text Box 30"/>
          <p:cNvSpPr txBox="1">
            <a:spLocks noChangeArrowheads="1"/>
          </p:cNvSpPr>
          <p:nvPr/>
        </p:nvSpPr>
        <p:spPr bwMode="auto">
          <a:xfrm>
            <a:off x="179388" y="5661025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AE1517"/>
                </a:solidFill>
              </a:rPr>
              <a:t>Поливка огорода</a:t>
            </a:r>
          </a:p>
        </p:txBody>
      </p:sp>
      <p:pic>
        <p:nvPicPr>
          <p:cNvPr id="45088" name="Picture 32" descr="ANd9GcSXcuKgzrhczaGsgghCWgDaFqOm37LR6l8BjarNnHAkc24bX5J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4221163"/>
            <a:ext cx="2619375" cy="1743075"/>
          </a:xfrm>
          <a:prstGeom prst="rect">
            <a:avLst/>
          </a:prstGeom>
          <a:noFill/>
        </p:spPr>
      </p:pic>
      <p:sp>
        <p:nvSpPr>
          <p:cNvPr id="45090" name="Text Box 34"/>
          <p:cNvSpPr txBox="1">
            <a:spLocks noChangeArrowheads="1"/>
          </p:cNvSpPr>
          <p:nvPr/>
        </p:nvSpPr>
        <p:spPr bwMode="auto">
          <a:xfrm>
            <a:off x="3563938" y="5516563"/>
            <a:ext cx="2376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5091" name="Text Box 35"/>
          <p:cNvSpPr txBox="1">
            <a:spLocks noChangeArrowheads="1"/>
          </p:cNvSpPr>
          <p:nvPr/>
        </p:nvSpPr>
        <p:spPr bwMode="auto">
          <a:xfrm>
            <a:off x="3276600" y="6165850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3184525" y="6040438"/>
            <a:ext cx="2682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3419475" y="6165850"/>
            <a:ext cx="2298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AE1517"/>
                </a:solidFill>
              </a:rPr>
              <a:t>Приготовление еды</a:t>
            </a:r>
          </a:p>
        </p:txBody>
      </p:sp>
      <p:sp>
        <p:nvSpPr>
          <p:cNvPr id="45095" name="WordArt 39"/>
          <p:cNvSpPr>
            <a:spLocks noChangeArrowheads="1" noChangeShapeType="1" noTextEdit="1"/>
          </p:cNvSpPr>
          <p:nvPr/>
        </p:nvSpPr>
        <p:spPr bwMode="auto">
          <a:xfrm>
            <a:off x="1187450" y="115888"/>
            <a:ext cx="64008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Значение воды в жизни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Содержимое 3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989138"/>
            <a:ext cx="4140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9" descr="гэс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2781300"/>
            <a:ext cx="4427538" cy="3321050"/>
          </a:xfrm>
          <a:prstGeom prst="rect">
            <a:avLst/>
          </a:prstGeom>
          <a:noFill/>
        </p:spPr>
      </p:pic>
      <p:sp>
        <p:nvSpPr>
          <p:cNvPr id="47114" name="WordArt 10"/>
          <p:cNvSpPr>
            <a:spLocks noChangeArrowheads="1" noChangeShapeType="1" noTextEdit="1"/>
          </p:cNvSpPr>
          <p:nvPr/>
        </p:nvSpPr>
        <p:spPr bwMode="auto">
          <a:xfrm>
            <a:off x="900113" y="549275"/>
            <a:ext cx="66865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Вода -  главный источник энергии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539750" y="692150"/>
            <a:ext cx="54403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4686E2"/>
                </a:solidFill>
                <a:latin typeface="Times New Roman" pitchFamily="18" charset="0"/>
              </a:rPr>
              <a:t>Я и туча, и туман,</a:t>
            </a:r>
            <a:br>
              <a:rPr lang="ru-RU" sz="2400" b="1">
                <a:solidFill>
                  <a:srgbClr val="4686E2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4686E2"/>
                </a:solidFill>
                <a:latin typeface="Times New Roman" pitchFamily="18" charset="0"/>
              </a:rPr>
              <a:t>И ручей, и океан,</a:t>
            </a:r>
            <a:br>
              <a:rPr lang="ru-RU" sz="2400" b="1">
                <a:solidFill>
                  <a:srgbClr val="4686E2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4686E2"/>
                </a:solidFill>
                <a:latin typeface="Times New Roman" pitchFamily="18" charset="0"/>
              </a:rPr>
              <a:t>И летаю, и бегу,</a:t>
            </a:r>
            <a:br>
              <a:rPr lang="ru-RU" sz="2400" b="1">
                <a:solidFill>
                  <a:srgbClr val="4686E2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4686E2"/>
                </a:solidFill>
                <a:latin typeface="Times New Roman" pitchFamily="18" charset="0"/>
              </a:rPr>
              <a:t>И стеклянной быть могу!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5003800" y="763588"/>
            <a:ext cx="3521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4686E2"/>
                </a:solidFill>
              </a:rPr>
              <a:t>Я прозрачна и текуча,</a:t>
            </a:r>
            <a:br>
              <a:rPr lang="ru-RU" sz="2400" b="1">
                <a:solidFill>
                  <a:srgbClr val="4686E2"/>
                </a:solidFill>
              </a:rPr>
            </a:br>
            <a:r>
              <a:rPr lang="ru-RU" sz="2400" b="1">
                <a:solidFill>
                  <a:srgbClr val="4686E2"/>
                </a:solidFill>
              </a:rPr>
              <a:t>Я кочую в небе тучей.</a:t>
            </a:r>
            <a:br>
              <a:rPr lang="ru-RU" sz="2400" b="1">
                <a:solidFill>
                  <a:srgbClr val="4686E2"/>
                </a:solidFill>
              </a:rPr>
            </a:br>
            <a:r>
              <a:rPr lang="ru-RU" sz="2400" b="1">
                <a:solidFill>
                  <a:srgbClr val="4686E2"/>
                </a:solidFill>
              </a:rPr>
              <a:t>Я – и баба снеговая,</a:t>
            </a:r>
            <a:br>
              <a:rPr lang="ru-RU" sz="2400" b="1">
                <a:solidFill>
                  <a:srgbClr val="4686E2"/>
                </a:solidFill>
              </a:rPr>
            </a:br>
            <a:r>
              <a:rPr lang="ru-RU" sz="2400" b="1">
                <a:solidFill>
                  <a:srgbClr val="4686E2"/>
                </a:solidFill>
              </a:rPr>
              <a:t>И сосулька голубая!</a:t>
            </a: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2843213" y="2565400"/>
            <a:ext cx="5329237" cy="26654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Вода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04813"/>
            <a:ext cx="8229600" cy="850900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9966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3600" b="1"/>
              <a:t>Реки, озёра, морские побережья – прекрасные места для отдыха людей.</a:t>
            </a:r>
          </a:p>
        </p:txBody>
      </p:sp>
      <p:pic>
        <p:nvPicPr>
          <p:cNvPr id="50181" name="Picture 5" descr="отдых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989138"/>
            <a:ext cx="4643438" cy="2786062"/>
          </a:xfrm>
          <a:prstGeom prst="rect">
            <a:avLst/>
          </a:prstGeom>
          <a:noFill/>
        </p:spPr>
      </p:pic>
      <p:pic>
        <p:nvPicPr>
          <p:cNvPr id="50182" name="Picture 6" descr="рыбак"/>
          <p:cNvPicPr>
            <a:picLocks noChangeAspect="1" noChangeArrowheads="1"/>
          </p:cNvPicPr>
          <p:nvPr/>
        </p:nvPicPr>
        <p:blipFill>
          <a:blip r:embed="rId3"/>
          <a:srcRect t="4428"/>
          <a:stretch>
            <a:fillRect/>
          </a:stretch>
        </p:blipFill>
        <p:spPr bwMode="auto">
          <a:xfrm>
            <a:off x="5314950" y="1773238"/>
            <a:ext cx="3829050" cy="5084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Подзаголовок 2"/>
          <p:cNvSpPr>
            <a:spLocks/>
          </p:cNvSpPr>
          <p:nvPr/>
        </p:nvSpPr>
        <p:spPr bwMode="auto">
          <a:xfrm>
            <a:off x="250825" y="1052513"/>
            <a:ext cx="4895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tabLst>
                <a:tab pos="719138" algn="l"/>
              </a:tabLst>
            </a:pPr>
            <a:r>
              <a:rPr lang="ru-RU" sz="2400" b="1">
                <a:solidFill>
                  <a:srgbClr val="000066"/>
                </a:solidFill>
                <a:latin typeface="Comic Sans MS" pitchFamily="66" charset="0"/>
              </a:rPr>
              <a:t>И, конечно, тревожно,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tabLst>
                <a:tab pos="719138" algn="l"/>
              </a:tabLst>
            </a:pPr>
            <a:r>
              <a:rPr lang="ru-RU" sz="2400" b="1">
                <a:solidFill>
                  <a:srgbClr val="000066"/>
                </a:solidFill>
                <a:latin typeface="Comic Sans MS" pitchFamily="66" charset="0"/>
              </a:rPr>
              <a:t>Что порой мы безбожно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tabLst>
                <a:tab pos="719138" algn="l"/>
              </a:tabLst>
            </a:pPr>
            <a:r>
              <a:rPr lang="ru-RU" sz="2400" b="1">
                <a:solidFill>
                  <a:srgbClr val="000066"/>
                </a:solidFill>
                <a:latin typeface="Comic Sans MS" pitchFamily="66" charset="0"/>
              </a:rPr>
              <a:t>Не храним, что имеем,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tabLst>
                <a:tab pos="719138" algn="l"/>
              </a:tabLst>
            </a:pPr>
            <a:r>
              <a:rPr lang="ru-RU" sz="2400" b="1">
                <a:solidFill>
                  <a:srgbClr val="000066"/>
                </a:solidFill>
                <a:latin typeface="Comic Sans MS" pitchFamily="66" charset="0"/>
              </a:rPr>
              <a:t>Не щадим, не жалеем.</a:t>
            </a:r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284538"/>
            <a:ext cx="4533900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188913"/>
            <a:ext cx="320516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WordArt 8" descr="Белый мрамор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47720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Экологическая страница</a:t>
            </a:r>
          </a:p>
        </p:txBody>
      </p:sp>
      <p:pic>
        <p:nvPicPr>
          <p:cNvPr id="48137" name="Picture 0" descr="C:\Users\PC\Pictures\go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9338" y="3141663"/>
            <a:ext cx="399573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2843213" y="3789363"/>
            <a:ext cx="611981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/>
              <a:t>Вода, у тебя нет цвета, нет вкуса, нет запаха, тебя невозможно описать, люди тобою наслаждаются, при этом не ведая, что ты есть такое.. Нельзя сказать, что ты необходима для жизни – ты есть </a:t>
            </a:r>
            <a:r>
              <a:rPr lang="fr-FR">
                <a:hlinkClick r:id="rId2"/>
              </a:rPr>
              <a:t>сама жизнь</a:t>
            </a:r>
            <a:r>
              <a:rPr lang="fr-FR"/>
              <a:t>. (Антуан де Сент-Экзюпери) </a:t>
            </a:r>
          </a:p>
        </p:txBody>
      </p:sp>
      <p:pic>
        <p:nvPicPr>
          <p:cNvPr id="51208" name="Picture 8" descr="ANd9GcT6WIQJqVjgTsIk2uz7OBTtOK6JLZ3-cFcLjw4_ifHYcJi0d_Fu4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60350"/>
            <a:ext cx="3240087" cy="331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img16"/>
          <p:cNvPicPr>
            <a:picLocks noChangeAspect="1" noChangeArrowheads="1"/>
          </p:cNvPicPr>
          <p:nvPr/>
        </p:nvPicPr>
        <p:blipFill>
          <a:blip r:embed="rId2"/>
          <a:srcRect b="-12874"/>
          <a:stretch>
            <a:fillRect/>
          </a:stretch>
        </p:blipFill>
        <p:spPr bwMode="auto">
          <a:xfrm>
            <a:off x="395288" y="404813"/>
            <a:ext cx="23749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042988" y="61913"/>
            <a:ext cx="6624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>
                <a:latin typeface="Times New Roman cur"/>
              </a:rPr>
              <a:t>Новое свойство воды - «память».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68313" y="2708275"/>
            <a:ext cx="1873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/>
              <a:t>Ключевая вода. </a:t>
            </a:r>
            <a:endParaRPr lang="ru-RU" sz="1400"/>
          </a:p>
        </p:txBody>
      </p:sp>
      <p:pic>
        <p:nvPicPr>
          <p:cNvPr id="54282" name="Picture 10" descr="img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76250"/>
            <a:ext cx="1584325" cy="2087563"/>
          </a:xfrm>
          <a:prstGeom prst="rect">
            <a:avLst/>
          </a:prstGeom>
          <a:noFill/>
        </p:spPr>
      </p:pic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3132138" y="2565400"/>
            <a:ext cx="237648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/>
              <a:t>Кристалл, образовавшийся после прослушивания тяжелого металлического рока. </a:t>
            </a:r>
            <a:br>
              <a:rPr lang="fr-FR" sz="1200"/>
            </a:br>
            <a:endParaRPr lang="ru-RU" sz="1200"/>
          </a:p>
        </p:txBody>
      </p:sp>
      <p:pic>
        <p:nvPicPr>
          <p:cNvPr id="54284" name="Picture 12" descr="img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068638"/>
            <a:ext cx="13684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5" name="Picture 13" descr="img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3429000"/>
            <a:ext cx="172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6" name="Picture 14" descr="img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3284538"/>
            <a:ext cx="22320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7" name="Picture 15" descr="img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908050"/>
            <a:ext cx="20145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468313" y="5013325"/>
            <a:ext cx="8675687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AE1517"/>
                </a:solidFill>
              </a:rPr>
              <a:t>9.   Вода получила просьбу     10.  Вода получила приказ      11.  Слова  «Ты надоел  мне. </a:t>
            </a:r>
          </a:p>
          <a:p>
            <a:r>
              <a:rPr lang="ru-RU" sz="1400" b="1">
                <a:solidFill>
                  <a:srgbClr val="AE1517"/>
                </a:solidFill>
              </a:rPr>
              <a:t>        «Сделай это».</a:t>
            </a:r>
            <a:r>
              <a:rPr lang="fr-FR" sz="1400" b="1">
                <a:solidFill>
                  <a:srgbClr val="AE1517"/>
                </a:solidFill>
              </a:rPr>
              <a:t> </a:t>
            </a:r>
            <a:r>
              <a:rPr lang="ru-RU" sz="1400" b="1">
                <a:solidFill>
                  <a:srgbClr val="AE1517"/>
                </a:solidFill>
              </a:rPr>
              <a:t>                              «Сделать это</a:t>
            </a:r>
            <a:r>
              <a:rPr lang="fr-FR" sz="1400" b="1">
                <a:solidFill>
                  <a:srgbClr val="AE1517"/>
                </a:solidFill>
              </a:rPr>
              <a:t> </a:t>
            </a:r>
            <a:r>
              <a:rPr lang="ru-RU" sz="1400" b="1">
                <a:solidFill>
                  <a:srgbClr val="AE1517"/>
                </a:solidFill>
              </a:rPr>
              <a:t>»                    Я    убью тебя».  </a:t>
            </a:r>
          </a:p>
          <a:p>
            <a:endParaRPr lang="ru-RU" sz="1400" b="1">
              <a:solidFill>
                <a:srgbClr val="AE1517"/>
              </a:solidFill>
            </a:endParaRPr>
          </a:p>
          <a:p>
            <a:endParaRPr lang="ru-RU" sz="1400" b="1">
              <a:solidFill>
                <a:srgbClr val="AE1517"/>
              </a:solidFill>
            </a:endParaRPr>
          </a:p>
          <a:p>
            <a:r>
              <a:rPr lang="ru-RU" sz="1400" b="1">
                <a:solidFill>
                  <a:srgbClr val="AE1517"/>
                </a:solidFill>
              </a:rPr>
              <a:t>                                  </a:t>
            </a:r>
          </a:p>
          <a:p>
            <a:endParaRPr lang="ru-RU" sz="1400" b="1">
              <a:solidFill>
                <a:srgbClr val="AE1517"/>
              </a:solidFill>
            </a:endParaRPr>
          </a:p>
          <a:p>
            <a:r>
              <a:rPr lang="ru-RU" sz="1400" b="1">
                <a:solidFill>
                  <a:srgbClr val="AE1517"/>
                </a:solidFill>
              </a:rPr>
              <a:t> </a:t>
            </a:r>
          </a:p>
          <a:p>
            <a:r>
              <a:rPr lang="ru-RU" sz="1400" b="1">
                <a:solidFill>
                  <a:srgbClr val="AE1517"/>
                </a:solidFill>
              </a:rPr>
              <a:t> </a:t>
            </a:r>
          </a:p>
          <a:p>
            <a:r>
              <a:rPr lang="ru-RU" sz="1400" b="1">
                <a:solidFill>
                  <a:srgbClr val="AE1517"/>
                </a:solidFill>
              </a:rPr>
              <a:t/>
            </a:r>
            <a:br>
              <a:rPr lang="ru-RU" sz="1400" b="1">
                <a:solidFill>
                  <a:srgbClr val="AE1517"/>
                </a:solidFill>
              </a:rPr>
            </a:br>
            <a:endParaRPr lang="ru-RU" sz="1400" b="1">
              <a:solidFill>
                <a:srgbClr val="AE1517"/>
              </a:solidFill>
            </a:endParaRPr>
          </a:p>
          <a:p>
            <a:r>
              <a:rPr lang="fr-FR" sz="1400" b="1">
                <a:solidFill>
                  <a:srgbClr val="AE1517"/>
                </a:solidFill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lang="ru-RU" sz="1400" b="1">
              <a:solidFill>
                <a:srgbClr val="AE1517"/>
              </a:solidFill>
            </a:endParaRP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5940425" y="2636838"/>
            <a:ext cx="23034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/>
              <a:t>12.  Вода получала электромагнитные излучения любви и благодарности. </a:t>
            </a:r>
            <a:endParaRPr lang="fr-FR" sz="1200"/>
          </a:p>
          <a:p>
            <a:pPr>
              <a:spcBef>
                <a:spcPct val="50000"/>
              </a:spcBef>
            </a:pPr>
            <a:endParaRPr lang="ru-RU" sz="1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2" name="Picture 4" descr="nn,b,b,b,nb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255" name="WordArt 7"/>
          <p:cNvSpPr>
            <a:spLocks noChangeArrowheads="1" noChangeShapeType="1" noTextEdit="1"/>
          </p:cNvSpPr>
          <p:nvPr/>
        </p:nvSpPr>
        <p:spPr bwMode="auto">
          <a:xfrm>
            <a:off x="539750" y="476250"/>
            <a:ext cx="770413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Берегите воду, а значит - жизнь!</a:t>
            </a:r>
          </a:p>
        </p:txBody>
      </p:sp>
      <p:pic>
        <p:nvPicPr>
          <p:cNvPr id="53256" name="Picture 8" descr="images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989138"/>
            <a:ext cx="5040312" cy="3455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14290"/>
            <a:ext cx="807249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/>
            <a:r>
              <a:rPr lang="ru-RU" b="1" dirty="0">
                <a:solidFill>
                  <a:srgbClr val="000000"/>
                </a:solidFill>
                <a:ea typeface="Times New Roman" pitchFamily="18" charset="0"/>
              </a:rPr>
              <a:t>Список литературы</a:t>
            </a:r>
            <a:endParaRPr lang="ru-RU" sz="800" dirty="0"/>
          </a:p>
          <a:p>
            <a:pPr lvl="0" indent="450850" eaLnBrk="0" hangingPunct="0"/>
            <a:r>
              <a:rPr lang="ru-RU" dirty="0">
                <a:solidFill>
                  <a:srgbClr val="000000"/>
                </a:solidFill>
                <a:ea typeface="Times New Roman" pitchFamily="18" charset="0"/>
              </a:rPr>
              <a:t>1.Ахманов М. Вода, которую мы пьем. Качество питьевой воды и ее очистка с помощью бытовых фильтров. СПб.: «Невский проспект», 2002, 192 с. ISBN 5-94371-183-Х. </a:t>
            </a:r>
            <a:endParaRPr lang="ru-RU" sz="800" dirty="0"/>
          </a:p>
          <a:p>
            <a:pPr lvl="0" indent="450850" eaLnBrk="0" hangingPunct="0"/>
            <a:r>
              <a:rPr lang="ru-RU" dirty="0">
                <a:solidFill>
                  <a:srgbClr val="000000"/>
                </a:solidFill>
                <a:ea typeface="Times New Roman" pitchFamily="18" charset="0"/>
              </a:rPr>
              <a:t>2.Батмангхелидж Ф. Вода для здоровья. Мн.: ООО «Попурри», 2005, 288 с. ISBN 985-483-371-2.. </a:t>
            </a:r>
            <a:endParaRPr lang="ru-RU" sz="800" dirty="0"/>
          </a:p>
          <a:p>
            <a:pPr lvl="0" indent="450850" eaLnBrk="0" hangingPunct="0"/>
            <a:r>
              <a:rPr lang="ru-RU" dirty="0">
                <a:solidFill>
                  <a:srgbClr val="000000"/>
                </a:solidFill>
                <a:ea typeface="Times New Roman" pitchFamily="18" charset="0"/>
              </a:rPr>
              <a:t>3.Суслов Б. Н. Вода. М.: </a:t>
            </a:r>
            <a:r>
              <a:rPr lang="ru-RU" dirty="0" err="1">
                <a:solidFill>
                  <a:srgbClr val="000000"/>
                </a:solidFill>
                <a:ea typeface="Times New Roman" pitchFamily="18" charset="0"/>
              </a:rPr>
              <a:t>Гос.изд</a:t>
            </a:r>
            <a:r>
              <a:rPr lang="ru-RU" dirty="0">
                <a:solidFill>
                  <a:srgbClr val="000000"/>
                </a:solidFill>
                <a:ea typeface="Times New Roman" pitchFamily="18" charset="0"/>
              </a:rPr>
              <a:t>. технико-теоретической литературы, 1950, 64 с. </a:t>
            </a:r>
            <a:endParaRPr lang="ru-RU" sz="800" dirty="0"/>
          </a:p>
          <a:p>
            <a:pPr lvl="0" indent="450850" eaLnBrk="0" hangingPunct="0"/>
            <a:r>
              <a:rPr lang="ru-RU" dirty="0">
                <a:solidFill>
                  <a:srgbClr val="000000"/>
                </a:solidFill>
                <a:ea typeface="Times New Roman" pitchFamily="18" charset="0"/>
              </a:rPr>
              <a:t>4.Большая энциклопедия. Кирилла и </a:t>
            </a:r>
            <a:r>
              <a:rPr lang="ru-RU" dirty="0" err="1">
                <a:solidFill>
                  <a:srgbClr val="000000"/>
                </a:solidFill>
                <a:ea typeface="Times New Roman" pitchFamily="18" charset="0"/>
              </a:rPr>
              <a:t>Мефодия</a:t>
            </a:r>
            <a:r>
              <a:rPr lang="ru-RU" dirty="0">
                <a:solidFill>
                  <a:srgbClr val="000000"/>
                </a:solidFill>
                <a:ea typeface="Times New Roman" pitchFamily="18" charset="0"/>
              </a:rPr>
              <a:t>, 2008</a:t>
            </a:r>
            <a:endParaRPr lang="ru-RU" sz="800" dirty="0"/>
          </a:p>
          <a:p>
            <a:pPr lvl="0" indent="450850" eaLnBrk="0" hangingPunct="0"/>
            <a:r>
              <a:rPr lang="ru-RU" dirty="0">
                <a:solidFill>
                  <a:srgbClr val="000000"/>
                </a:solidFill>
                <a:ea typeface="Times New Roman" pitchFamily="18" charset="0"/>
              </a:rPr>
              <a:t>5.Начальная школа. Справочник школьника. М.: 1996</a:t>
            </a:r>
            <a:endParaRPr lang="ru-RU" sz="800" dirty="0"/>
          </a:p>
          <a:p>
            <a:pPr lvl="0" indent="450850" eaLnBrk="0" hangingPunct="0"/>
            <a:r>
              <a:rPr lang="ru-RU" dirty="0">
                <a:ea typeface="Times New Roman" pitchFamily="18" charset="0"/>
              </a:rPr>
              <a:t>Фильмы: «Как вода становится паром и водой» - </a:t>
            </a:r>
            <a:r>
              <a:rPr lang="ru-RU" dirty="0">
                <a:ea typeface="Times New Roman" pitchFamily="18" charset="0"/>
                <a:hlinkClick r:id="rId2"/>
              </a:rPr>
              <a:t>http://www.youtube.com/watch?v=MbJEbzlUFR8</a:t>
            </a:r>
            <a:endParaRPr lang="ru-RU" sz="800" dirty="0"/>
          </a:p>
          <a:p>
            <a:pPr lvl="0" indent="450850" eaLnBrk="0" hangingPunct="0"/>
            <a:r>
              <a:rPr lang="ru-RU" dirty="0">
                <a:ea typeface="Times New Roman" pitchFamily="18" charset="0"/>
              </a:rPr>
              <a:t>«Круговорот воды в природе» - </a:t>
            </a:r>
            <a:r>
              <a:rPr lang="ru-RU" dirty="0">
                <a:ea typeface="Times New Roman" pitchFamily="18" charset="0"/>
                <a:hlinkClick r:id="rId3"/>
              </a:rPr>
              <a:t>http://video.mail.ru/mail/nani1107/2303/2315.html</a:t>
            </a:r>
            <a:endParaRPr lang="ru-RU" sz="800" dirty="0"/>
          </a:p>
          <a:p>
            <a:pPr lvl="0" indent="450850" eaLnBrk="0" hangingPunct="0"/>
            <a:r>
              <a:rPr lang="ru-RU" dirty="0">
                <a:ea typeface="Times New Roman" pitchFamily="18" charset="0"/>
              </a:rPr>
              <a:t>«Вода–основа жизни» - </a:t>
            </a:r>
            <a:r>
              <a:rPr lang="ru-RU" dirty="0">
                <a:ea typeface="Times New Roman" pitchFamily="18" charset="0"/>
                <a:hlinkClick r:id="rId4"/>
              </a:rPr>
              <a:t>http://video.mail.ru/mail/iravinyarskaya/794/823.html</a:t>
            </a:r>
            <a:endParaRPr lang="ru-RU" sz="800" dirty="0"/>
          </a:p>
          <a:p>
            <a:pPr lvl="0" indent="450850" eaLnBrk="0" hangingPunct="0"/>
            <a:r>
              <a:rPr lang="ru-RU" dirty="0">
                <a:ea typeface="Times New Roman" pitchFamily="18" charset="0"/>
              </a:rPr>
              <a:t>«Вода – великая тайна воды»- </a:t>
            </a:r>
            <a:r>
              <a:rPr lang="ru-RU" dirty="0">
                <a:ea typeface="Times New Roman" pitchFamily="18" charset="0"/>
                <a:hlinkClick r:id="rId4"/>
              </a:rPr>
              <a:t>http://video.mail.ru/mail/iravinyarskaya/794/823.html</a:t>
            </a:r>
            <a:endParaRPr lang="ru-RU" sz="800" dirty="0"/>
          </a:p>
          <a:p>
            <a:pPr lvl="0" indent="450850" eaLnBrk="0" hangingPunct="0"/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95288" y="0"/>
            <a:ext cx="82804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Цель проекта:</a:t>
            </a:r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b="1"/>
              <a:t>сформировать у учащихся представление об основных свойствах воды и использовании их человеком.</a:t>
            </a:r>
          </a:p>
          <a:p>
            <a:pPr algn="ctr"/>
            <a:endParaRPr lang="ru-RU" b="1"/>
          </a:p>
          <a:p>
            <a:endParaRPr lang="ru-RU" b="1">
              <a:solidFill>
                <a:schemeClr val="folHlink"/>
              </a:solidFill>
            </a:endParaRPr>
          </a:p>
          <a:p>
            <a:r>
              <a:rPr lang="ru-RU" sz="2000" b="1">
                <a:solidFill>
                  <a:srgbClr val="00CC00"/>
                </a:solidFill>
              </a:rPr>
              <a:t>Проблемные вопросы: </a:t>
            </a:r>
          </a:p>
          <a:p>
            <a:pPr>
              <a:buFontTx/>
              <a:buChar char="•"/>
            </a:pPr>
            <a:r>
              <a:rPr lang="ru-RU"/>
              <a:t> </a:t>
            </a:r>
            <a:r>
              <a:rPr lang="ru-RU" b="1"/>
              <a:t>Почему воду называют «веществом жизни»?  </a:t>
            </a:r>
          </a:p>
          <a:p>
            <a:pPr>
              <a:buFontTx/>
              <a:buChar char="•"/>
            </a:pPr>
            <a:r>
              <a:rPr lang="ru-RU" b="1"/>
              <a:t>  В каких состояниях может находится вода в природе?</a:t>
            </a:r>
          </a:p>
          <a:p>
            <a:pPr>
              <a:buFontTx/>
              <a:buChar char="•"/>
            </a:pPr>
            <a:r>
              <a:rPr lang="ru-RU" b="1"/>
              <a:t> Какими основными свойствами обладает вода?</a:t>
            </a:r>
          </a:p>
          <a:p>
            <a:pPr>
              <a:buFontTx/>
              <a:buChar char="•"/>
            </a:pPr>
            <a:r>
              <a:rPr lang="ru-RU" b="1"/>
              <a:t> Какое значение имеют свойства воды для жизнедеятельности человека?</a:t>
            </a:r>
          </a:p>
          <a:p>
            <a:endParaRPr lang="ru-RU" b="1"/>
          </a:p>
          <a:p>
            <a:endParaRPr lang="ru-RU" b="1">
              <a:solidFill>
                <a:schemeClr val="folHlink"/>
              </a:solidFill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8850" y="3500438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50825" y="260350"/>
            <a:ext cx="864235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CC00"/>
                </a:solidFill>
              </a:rPr>
              <a:t>МЕТОДИЧЕСКИЕ ЗАДАЧИ: </a:t>
            </a:r>
          </a:p>
          <a:p>
            <a:pPr>
              <a:buFontTx/>
              <a:buChar char="•"/>
            </a:pPr>
            <a:r>
              <a:rPr lang="ru-RU"/>
              <a:t> </a:t>
            </a:r>
            <a:r>
              <a:rPr lang="ru-RU" b="1"/>
              <a:t>Расширить знания детей о воде, как источнике жизни.</a:t>
            </a:r>
          </a:p>
          <a:p>
            <a:pPr>
              <a:buFontTx/>
              <a:buChar char="•"/>
            </a:pPr>
            <a:endParaRPr lang="ru-RU" b="1"/>
          </a:p>
          <a:p>
            <a:pPr>
              <a:buFontTx/>
              <a:buChar char="•"/>
            </a:pPr>
            <a:r>
              <a:rPr lang="ru-RU" b="1"/>
              <a:t> Сформировать знания об условиях превращения воды – переходе из одного состояния в другое.</a:t>
            </a:r>
          </a:p>
          <a:p>
            <a:r>
              <a:rPr lang="ru-RU" b="1"/>
              <a:t> </a:t>
            </a:r>
          </a:p>
          <a:p>
            <a:pPr>
              <a:buFontTx/>
              <a:buChar char="•"/>
            </a:pPr>
            <a:r>
              <a:rPr lang="ru-RU" b="1"/>
              <a:t> Углубить знания об основных свойствах воды, как жидкости и использовании этих свойств человеком.</a:t>
            </a:r>
          </a:p>
          <a:p>
            <a:pPr>
              <a:buFontTx/>
              <a:buChar char="•"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 На личном примере воспитывать у детей любовь к природе, бережное отношение к воде и водоемам</a:t>
            </a:r>
          </a:p>
          <a:p>
            <a:pPr>
              <a:buFontTx/>
              <a:buChar char="•"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 Обогатить словарный запас детей и расширить их кругозор знаний стихотворениями, приметами и пословицами о воде</a:t>
            </a:r>
          </a:p>
          <a:p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 Создать условия для развития интеллектуальных, коммуникативных умений детей их творческого мышления.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56550" y="0"/>
            <a:ext cx="9906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116013" y="1484313"/>
            <a:ext cx="72009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800" b="1">
                <a:latin typeface="Times New Roman" pitchFamily="18" charset="0"/>
              </a:rPr>
              <a:t> Изготовление поделок.</a:t>
            </a:r>
          </a:p>
          <a:p>
            <a:r>
              <a:rPr lang="ru-RU" sz="2800" b="1">
                <a:latin typeface="Times New Roman" pitchFamily="18" charset="0"/>
              </a:rPr>
              <a:t> </a:t>
            </a:r>
          </a:p>
          <a:p>
            <a:pPr>
              <a:buFontTx/>
              <a:buChar char="•"/>
            </a:pPr>
            <a:r>
              <a:rPr lang="ru-RU" sz="2800" b="1">
                <a:latin typeface="Times New Roman" pitchFamily="18" charset="0"/>
              </a:rPr>
              <a:t>Презентация проекта.</a:t>
            </a:r>
          </a:p>
          <a:p>
            <a:r>
              <a:rPr lang="ru-RU" sz="2800" b="1">
                <a:latin typeface="Times New Roman" pitchFamily="18" charset="0"/>
              </a:rPr>
              <a:t> </a:t>
            </a:r>
          </a:p>
          <a:p>
            <a:pPr>
              <a:buFontTx/>
              <a:buChar char="•"/>
            </a:pPr>
            <a:r>
              <a:rPr lang="ru-RU" sz="2800" b="1">
                <a:latin typeface="Times New Roman" pitchFamily="18" charset="0"/>
              </a:rPr>
              <a:t>Сообщения о воде и водоемах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3284538"/>
            <a:ext cx="15843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1" name="WordArt 7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042988" y="836613"/>
            <a:ext cx="6600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Продукт проектной деятельности: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356100" y="765175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3779838" y="692150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3276600" y="0"/>
            <a:ext cx="273685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6659563" y="0"/>
            <a:ext cx="2484437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4">
            <a:lum bright="18000"/>
          </a:blip>
          <a:srcRect/>
          <a:stretch>
            <a:fillRect/>
          </a:stretch>
        </p:blipFill>
        <p:spPr bwMode="auto">
          <a:xfrm>
            <a:off x="0" y="260350"/>
            <a:ext cx="25923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4221163"/>
            <a:ext cx="273685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6">
            <a:lum bright="12000"/>
          </a:blip>
          <a:srcRect/>
          <a:stretch>
            <a:fillRect/>
          </a:stretch>
        </p:blipFill>
        <p:spPr bwMode="auto">
          <a:xfrm>
            <a:off x="7092950" y="2565400"/>
            <a:ext cx="20510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lum bright="24000"/>
          </a:blip>
          <a:srcRect/>
          <a:stretch>
            <a:fillRect/>
          </a:stretch>
        </p:blipFill>
        <p:spPr bwMode="auto">
          <a:xfrm>
            <a:off x="250825" y="2924175"/>
            <a:ext cx="2411413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468313" y="1341438"/>
            <a:ext cx="1800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/>
              <a:t>Просмотр презентаций</a:t>
            </a:r>
          </a:p>
          <a:p>
            <a:pPr algn="ctr"/>
            <a:r>
              <a:rPr lang="ru-RU" b="1"/>
              <a:t>Вода  и водоемы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611188" y="4005263"/>
            <a:ext cx="1439862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Просмотр фильмов о воде</a:t>
            </a:r>
          </a:p>
          <a:p>
            <a:pPr>
              <a:spcBef>
                <a:spcPct val="50000"/>
              </a:spcBef>
            </a:pPr>
            <a:endParaRPr lang="ru-RU" b="1"/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3851275" y="692150"/>
            <a:ext cx="1728788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/>
              <a:t>Речевое развитие</a:t>
            </a:r>
            <a:r>
              <a:rPr lang="ru-RU"/>
              <a:t>:</a:t>
            </a:r>
          </a:p>
          <a:p>
            <a:pPr algn="ctr"/>
            <a:r>
              <a:rPr lang="ru-RU" b="1"/>
              <a:t>Чтение сообщений</a:t>
            </a:r>
          </a:p>
          <a:p>
            <a:pPr algn="ctr"/>
            <a:endParaRPr lang="ru-RU" b="1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3851275" y="5529263"/>
            <a:ext cx="201612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/>
              <a:t>Научная деятельность: </a:t>
            </a:r>
          </a:p>
          <a:p>
            <a:pPr algn="ctr"/>
            <a:r>
              <a:rPr lang="ru-RU" b="1"/>
              <a:t>Опыты с водой</a:t>
            </a:r>
          </a:p>
          <a:p>
            <a:pPr>
              <a:spcBef>
                <a:spcPct val="50000"/>
              </a:spcBef>
            </a:pPr>
            <a:endParaRPr lang="ru-RU" b="1"/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7235825" y="3644900"/>
            <a:ext cx="1655763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b="1"/>
              <a:t>Художественное слово:</a:t>
            </a:r>
          </a:p>
          <a:p>
            <a:pPr algn="ctr"/>
            <a:r>
              <a:rPr lang="ru-RU" sz="1600" b="1"/>
              <a:t>Стихи о воде</a:t>
            </a:r>
          </a:p>
          <a:p>
            <a:pPr algn="ctr">
              <a:spcBef>
                <a:spcPct val="50000"/>
              </a:spcBef>
            </a:pPr>
            <a:endParaRPr lang="ru-RU" sz="1600"/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7308850" y="765175"/>
            <a:ext cx="15113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/>
              <a:t>Выставка поделок и рисунков.</a:t>
            </a:r>
          </a:p>
          <a:p>
            <a:pPr algn="ctr">
              <a:spcBef>
                <a:spcPct val="50000"/>
              </a:spcBef>
            </a:pPr>
            <a:endParaRPr lang="ru-RU"/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>
            <a:off x="2195513" y="2349500"/>
            <a:ext cx="10080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8" name="Line 32"/>
          <p:cNvSpPr>
            <a:spLocks noChangeShapeType="1"/>
          </p:cNvSpPr>
          <p:nvPr/>
        </p:nvSpPr>
        <p:spPr bwMode="auto">
          <a:xfrm flipH="1">
            <a:off x="4643438" y="2133600"/>
            <a:ext cx="0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 flipH="1">
            <a:off x="6156325" y="2060575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 flipV="1">
            <a:off x="2484438" y="3573463"/>
            <a:ext cx="1008062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11" name="Line 35"/>
          <p:cNvSpPr>
            <a:spLocks noChangeShapeType="1"/>
          </p:cNvSpPr>
          <p:nvPr/>
        </p:nvSpPr>
        <p:spPr bwMode="auto">
          <a:xfrm>
            <a:off x="4787900" y="3789363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12" name="Line 36"/>
          <p:cNvSpPr>
            <a:spLocks noChangeShapeType="1"/>
          </p:cNvSpPr>
          <p:nvPr/>
        </p:nvSpPr>
        <p:spPr bwMode="auto">
          <a:xfrm>
            <a:off x="6011863" y="3429000"/>
            <a:ext cx="1008062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Выноска-облако 7"/>
          <p:cNvSpPr>
            <a:spLocks noChangeArrowheads="1"/>
          </p:cNvSpPr>
          <p:nvPr/>
        </p:nvSpPr>
        <p:spPr bwMode="auto">
          <a:xfrm>
            <a:off x="3059113" y="2636838"/>
            <a:ext cx="3384550" cy="1214437"/>
          </a:xfrm>
          <a:prstGeom prst="cloudCallout">
            <a:avLst>
              <a:gd name="adj1" fmla="val -9051"/>
              <a:gd name="adj2" fmla="val 62551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4617" name="Text Box 41"/>
          <p:cNvSpPr txBox="1">
            <a:spLocks noChangeArrowheads="1"/>
          </p:cNvSpPr>
          <p:nvPr/>
        </p:nvSpPr>
        <p:spPr bwMode="auto">
          <a:xfrm>
            <a:off x="3851275" y="2781300"/>
            <a:ext cx="16557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/>
              <a:t>Схема реализации</a:t>
            </a:r>
          </a:p>
          <a:p>
            <a:pPr algn="ctr"/>
            <a:r>
              <a:rPr lang="ru-RU" b="1"/>
              <a:t>проекта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Картинка 18 из 1209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268413"/>
            <a:ext cx="8135937" cy="4699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7088" y="1484313"/>
            <a:ext cx="77152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Вода занимает ¾ поверхности земного шара</a:t>
            </a:r>
          </a:p>
        </p:txBody>
      </p:sp>
      <p:sp>
        <p:nvSpPr>
          <p:cNvPr id="25610" name="WordArt 10"/>
          <p:cNvSpPr>
            <a:spLocks noChangeArrowheads="1" noChangeShapeType="1" noTextEdit="1"/>
          </p:cNvSpPr>
          <p:nvPr/>
        </p:nvSpPr>
        <p:spPr bwMode="auto">
          <a:xfrm>
            <a:off x="1547813" y="188913"/>
            <a:ext cx="54102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“Вода, вода – кругом вода”.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916238" y="2349500"/>
            <a:ext cx="3384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000066"/>
                </a:solidFill>
              </a:rPr>
              <a:t>Вы слыхали о воде?</a:t>
            </a:r>
            <a:br>
              <a:rPr lang="ru-RU" b="1">
                <a:solidFill>
                  <a:srgbClr val="000066"/>
                </a:solidFill>
              </a:rPr>
            </a:br>
            <a:r>
              <a:rPr lang="ru-RU" b="1">
                <a:solidFill>
                  <a:srgbClr val="000066"/>
                </a:solidFill>
              </a:rPr>
              <a:t>Говорят, она везде.</a:t>
            </a:r>
            <a:br>
              <a:rPr lang="ru-RU" b="1">
                <a:solidFill>
                  <a:srgbClr val="000066"/>
                </a:solidFill>
              </a:rPr>
            </a:br>
            <a:r>
              <a:rPr lang="ru-RU" b="1">
                <a:solidFill>
                  <a:srgbClr val="000066"/>
                </a:solidFill>
              </a:rPr>
              <a:t>В речке, в море, в ручейке,</a:t>
            </a:r>
            <a:br>
              <a:rPr lang="ru-RU" b="1">
                <a:solidFill>
                  <a:srgbClr val="000066"/>
                </a:solidFill>
              </a:rPr>
            </a:br>
            <a:r>
              <a:rPr lang="ru-RU" b="1">
                <a:solidFill>
                  <a:srgbClr val="000066"/>
                </a:solidFill>
              </a:rPr>
              <a:t>В океане, в роднике.</a:t>
            </a:r>
          </a:p>
        </p:txBody>
      </p:sp>
      <p:sp>
        <p:nvSpPr>
          <p:cNvPr id="27654" name="AutoShape 6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7656" name="AutoShape 8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7658" name="AutoShape 10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7666" name="Picture 18" descr="ANd9GcQNG1fIHOZeQGBNVB_SHZ2Xbunvczqv_Qzu_q5xUl1HsXuHCm1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688" y="2349500"/>
            <a:ext cx="2232025" cy="1512888"/>
          </a:xfrm>
          <a:prstGeom prst="rect">
            <a:avLst/>
          </a:prstGeom>
          <a:noFill/>
        </p:spPr>
      </p:pic>
      <p:pic>
        <p:nvPicPr>
          <p:cNvPr id="27668" name="Picture 20" descr="ANd9GcSte654KchC3HecQJ3t4sGlUL89Gl3cvwFMqkI-Ww_cCc8OSYt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292600"/>
            <a:ext cx="2466975" cy="1847850"/>
          </a:xfrm>
          <a:prstGeom prst="rect">
            <a:avLst/>
          </a:prstGeom>
          <a:noFill/>
        </p:spPr>
      </p:pic>
      <p:pic>
        <p:nvPicPr>
          <p:cNvPr id="27672" name="Picture 24" descr="ANd9GcTZE2hNXAF-Hh2EOZW73Kc5WdHvPjtg5ZDCRF3D_CYzaQ6AX3v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188913"/>
            <a:ext cx="2268538" cy="1600200"/>
          </a:xfrm>
          <a:prstGeom prst="rect">
            <a:avLst/>
          </a:prstGeom>
          <a:noFill/>
        </p:spPr>
      </p:pic>
      <p:pic>
        <p:nvPicPr>
          <p:cNvPr id="27674" name="Picture 26" descr="ANd9GcTSMJvGbHZ3lG8y9zFo33CWU-cvGa7Dz22icu9cBE8o38kBlP2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205038"/>
            <a:ext cx="2419350" cy="1511300"/>
          </a:xfrm>
          <a:prstGeom prst="rect">
            <a:avLst/>
          </a:prstGeom>
          <a:noFill/>
        </p:spPr>
      </p:pic>
      <p:sp>
        <p:nvSpPr>
          <p:cNvPr id="27676" name="AutoShape 28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7678" name="AutoShape 30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7680" name="Picture 32" descr="ANd9GcRNFoyAXnHCMLWXu_pbvtusbGaGexcq1iX3G4YGmQUZsuWrnACx7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260350"/>
            <a:ext cx="2663825" cy="1439863"/>
          </a:xfrm>
          <a:prstGeom prst="rect">
            <a:avLst/>
          </a:prstGeom>
          <a:noFill/>
        </p:spPr>
      </p:pic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827088" y="177323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снег</a:t>
            </a: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3924300" y="177323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иней</a:t>
            </a:r>
          </a:p>
        </p:txBody>
      </p:sp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827088" y="371633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туман</a:t>
            </a:r>
          </a:p>
        </p:txBody>
      </p:sp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7019925" y="1773238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гейзер</a:t>
            </a:r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323850" y="6165850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роса</a:t>
            </a:r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6948488" y="4005263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водопад</a:t>
            </a:r>
          </a:p>
        </p:txBody>
      </p:sp>
      <p:pic>
        <p:nvPicPr>
          <p:cNvPr id="27688" name="Picture 40" descr="ANd9GcRiNlOioPXLSUMB-G0WKNS0iwqpF9SiUqfJutGUw6vIvI9r32Z6P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575" y="4292600"/>
            <a:ext cx="2705100" cy="1685925"/>
          </a:xfrm>
          <a:prstGeom prst="rect">
            <a:avLst/>
          </a:prstGeom>
          <a:noFill/>
        </p:spPr>
      </p:pic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3635375" y="6165850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облака</a:t>
            </a:r>
          </a:p>
        </p:txBody>
      </p:sp>
      <p:sp>
        <p:nvSpPr>
          <p:cNvPr id="27691" name="AutoShape 4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7693" name="AutoShape 4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7695" name="Picture 47" descr="ANd9GcTUtTX5R-lY-ZMPXkjVNpQjW8pOVskeXAkP0h1g7XHrqTgW86imv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72225" y="4508500"/>
            <a:ext cx="2232025" cy="1439863"/>
          </a:xfrm>
          <a:prstGeom prst="rect">
            <a:avLst/>
          </a:prstGeom>
          <a:noFill/>
        </p:spPr>
      </p:pic>
      <p:sp>
        <p:nvSpPr>
          <p:cNvPr id="27696" name="Text Box 48"/>
          <p:cNvSpPr txBox="1">
            <a:spLocks noChangeArrowheads="1"/>
          </p:cNvSpPr>
          <p:nvPr/>
        </p:nvSpPr>
        <p:spPr bwMode="auto">
          <a:xfrm>
            <a:off x="6443663" y="6165850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родник</a:t>
            </a:r>
          </a:p>
        </p:txBody>
      </p:sp>
      <p:pic>
        <p:nvPicPr>
          <p:cNvPr id="27697" name="Picture 4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32588" y="115888"/>
            <a:ext cx="1871662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G_108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76250"/>
            <a:ext cx="3600450" cy="2797175"/>
          </a:xfrm>
          <a:prstGeom prst="rect">
            <a:avLst/>
          </a:prstGeom>
          <a:noFill/>
        </p:spPr>
      </p:pic>
      <p:pic>
        <p:nvPicPr>
          <p:cNvPr id="59395" name="Picture 3" descr="IMG_108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333375"/>
            <a:ext cx="2881312" cy="3500438"/>
          </a:xfrm>
          <a:prstGeom prst="rect">
            <a:avLst/>
          </a:prstGeom>
          <a:noFill/>
        </p:spPr>
      </p:pic>
      <p:pic>
        <p:nvPicPr>
          <p:cNvPr id="59396" name="Picture 4" descr="IMG_108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3716338"/>
            <a:ext cx="3959225" cy="2870200"/>
          </a:xfrm>
          <a:prstGeom prst="rect">
            <a:avLst/>
          </a:prstGeom>
          <a:noFill/>
        </p:spPr>
      </p:pic>
      <p:pic>
        <p:nvPicPr>
          <p:cNvPr id="59397" name="Picture 5" descr="IMG_108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3800" y="3860800"/>
            <a:ext cx="3671888" cy="2798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636</Words>
  <Application>Microsoft PowerPoint</Application>
  <PresentationFormat>Экран (4:3)</PresentationFormat>
  <Paragraphs>136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Modèle par défaut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Реки, озёра, морские побережья – прекрасные места для отдыха людей.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Water Flow</dc:title>
  <dc:creator>www.powerpointstyles.com</dc:creator>
  <dc:description>Image credit to Francesco Marino / FreeDigitalPhotos.net</dc:description>
  <cp:lastModifiedBy>User</cp:lastModifiedBy>
  <cp:revision>47</cp:revision>
  <dcterms:created xsi:type="dcterms:W3CDTF">2009-03-23T15:23:24Z</dcterms:created>
  <dcterms:modified xsi:type="dcterms:W3CDTF">2014-12-27T20:53:21Z</dcterms:modified>
</cp:coreProperties>
</file>