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sldIdLst>
    <p:sldId id="260" r:id="rId2"/>
    <p:sldId id="259" r:id="rId3"/>
    <p:sldId id="258" r:id="rId4"/>
    <p:sldId id="256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6" r:id="rId13"/>
    <p:sldId id="269" r:id="rId14"/>
    <p:sldId id="270" r:id="rId15"/>
    <p:sldId id="271" r:id="rId16"/>
    <p:sldId id="272" r:id="rId17"/>
    <p:sldId id="273" r:id="rId18"/>
    <p:sldId id="274" r:id="rId19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S Gothic" charset="-128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S Gothic" charset="-128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S Gothic" charset="-128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S Gothic" charset="-128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S Gothic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Gothic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Gothic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Gothic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Gothic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2" d="100"/>
          <a:sy n="52" d="100"/>
        </p:scale>
        <p:origin x="-1051" y="-5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6C94DE-707D-44F7-A028-4DA9E7095FCC}" type="doc">
      <dgm:prSet loTypeId="urn:microsoft.com/office/officeart/2005/8/layout/radial1" loCatId="cycle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003C2146-FAAB-48C8-93EB-99ADDA94BD95}">
      <dgm:prSet phldrT="[Текст]" custT="1"/>
      <dgm:spPr>
        <a:xfrm>
          <a:off x="3350161" y="2095327"/>
          <a:ext cx="2713666" cy="2619553"/>
        </a:xfrm>
        <a:prstGeom prst="ellipse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2400" b="1" dirty="0" smtClean="0">
              <a:solidFill>
                <a:srgbClr val="993300"/>
              </a:solidFill>
              <a:latin typeface="Calibri"/>
              <a:ea typeface="+mn-ea"/>
              <a:cs typeface="+mn-cs"/>
            </a:rPr>
            <a:t>ПРЕСМЫКАЮЩИЕСЯ</a:t>
          </a:r>
          <a:endParaRPr lang="ru-RU" sz="2400" b="1" dirty="0">
            <a:solidFill>
              <a:srgbClr val="993300"/>
            </a:solidFill>
            <a:latin typeface="Calibri"/>
            <a:ea typeface="+mn-ea"/>
            <a:cs typeface="+mn-cs"/>
          </a:endParaRPr>
        </a:p>
      </dgm:t>
    </dgm:pt>
    <dgm:pt modelId="{FD9A7670-816D-4797-A8A1-41493D17EE53}" type="parTrans" cxnId="{58FC816D-EE7F-48B8-AE87-20734CAA5AB3}">
      <dgm:prSet/>
      <dgm:spPr/>
      <dgm:t>
        <a:bodyPr/>
        <a:lstStyle/>
        <a:p>
          <a:endParaRPr lang="ru-RU"/>
        </a:p>
      </dgm:t>
    </dgm:pt>
    <dgm:pt modelId="{CD03D302-2D0F-4897-AFD8-92D3AC3AF99E}" type="sibTrans" cxnId="{58FC816D-EE7F-48B8-AE87-20734CAA5AB3}">
      <dgm:prSet/>
      <dgm:spPr/>
      <dgm:t>
        <a:bodyPr/>
        <a:lstStyle/>
        <a:p>
          <a:endParaRPr lang="ru-RU"/>
        </a:p>
      </dgm:t>
    </dgm:pt>
    <dgm:pt modelId="{9CC43863-4007-40E2-89DA-8AC2A2CA6F03}">
      <dgm:prSet phldrT="[Текст]" custT="1"/>
      <dgm:spPr>
        <a:xfrm>
          <a:off x="2850095" y="51704"/>
          <a:ext cx="3592688" cy="1791579"/>
        </a:xfrm>
        <a:prstGeom prst="ellipse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endParaRPr lang="ru-RU" sz="2800" b="1" dirty="0" smtClean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  <a:p>
          <a:r>
            <a:rPr lang="ru-RU" sz="28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Клювоголовые</a:t>
          </a:r>
        </a:p>
        <a:p>
          <a:r>
            <a:rPr lang="ru-RU" sz="20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(1 вид)</a:t>
          </a:r>
        </a:p>
        <a:p>
          <a:endParaRPr lang="ru-RU" sz="2800" b="1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5F94D449-A525-4107-8581-C1A73BB56B2A}" type="parTrans" cxnId="{00127E5B-8B6A-4B64-978A-78D925110CCD}">
      <dgm:prSet/>
      <dgm:spPr>
        <a:xfrm rot="16115311">
          <a:off x="4545341" y="1950882"/>
          <a:ext cx="252558" cy="37148"/>
        </a:xfrm>
        <a:custGeom>
          <a:avLst/>
          <a:gdLst/>
          <a:ahLst/>
          <a:cxnLst/>
          <a:rect l="0" t="0" r="0" b="0"/>
          <a:pathLst>
            <a:path>
              <a:moveTo>
                <a:pt x="0" y="18574"/>
              </a:moveTo>
              <a:lnTo>
                <a:pt x="252558" y="18574"/>
              </a:lnTo>
            </a:path>
          </a:pathLst>
        </a:custGeom>
        <a:noFill/>
        <a:ln w="25400" cap="flat" cmpd="sng" algn="ctr">
          <a:solidFill>
            <a:srgbClr val="9BBB59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2F62E8DF-AF56-43C5-BF07-4C4701E97D6D}" type="sibTrans" cxnId="{00127E5B-8B6A-4B64-978A-78D925110CCD}">
      <dgm:prSet/>
      <dgm:spPr/>
      <dgm:t>
        <a:bodyPr/>
        <a:lstStyle/>
        <a:p>
          <a:endParaRPr lang="ru-RU"/>
        </a:p>
      </dgm:t>
    </dgm:pt>
    <dgm:pt modelId="{DD8B4152-0224-413D-9205-9BA70866B133}">
      <dgm:prSet phldrT="[Текст]" custT="1"/>
      <dgm:spPr>
        <a:xfrm>
          <a:off x="6215306" y="2507618"/>
          <a:ext cx="2872282" cy="1887163"/>
        </a:xfrm>
        <a:prstGeom prst="ellipse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36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Черепахи</a:t>
          </a:r>
        </a:p>
        <a:p>
          <a:r>
            <a:rPr lang="ru-RU" sz="20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(230 видов)</a:t>
          </a:r>
          <a:endParaRPr lang="ru-RU" sz="2000" b="1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910E3DDE-F467-491A-880B-FCCDBEEFAB04}" type="parTrans" cxnId="{77062B5C-AEBB-4823-A135-260AE839987A}">
      <dgm:prSet/>
      <dgm:spPr>
        <a:xfrm rot="53815">
          <a:off x="6063640" y="3408958"/>
          <a:ext cx="152083" cy="37148"/>
        </a:xfrm>
        <a:custGeom>
          <a:avLst/>
          <a:gdLst/>
          <a:ahLst/>
          <a:cxnLst/>
          <a:rect l="0" t="0" r="0" b="0"/>
          <a:pathLst>
            <a:path>
              <a:moveTo>
                <a:pt x="0" y="18574"/>
              </a:moveTo>
              <a:lnTo>
                <a:pt x="152083" y="18574"/>
              </a:lnTo>
            </a:path>
          </a:pathLst>
        </a:custGeom>
        <a:noFill/>
        <a:ln w="25400" cap="flat" cmpd="sng" algn="ctr">
          <a:solidFill>
            <a:srgbClr val="9BBB59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A9908F93-E9D6-4FE8-8D3F-44EFFE3B66D3}" type="sibTrans" cxnId="{77062B5C-AEBB-4823-A135-260AE839987A}">
      <dgm:prSet/>
      <dgm:spPr/>
      <dgm:t>
        <a:bodyPr/>
        <a:lstStyle/>
        <a:p>
          <a:endParaRPr lang="ru-RU"/>
        </a:p>
      </dgm:t>
    </dgm:pt>
    <dgm:pt modelId="{54F83A2E-4FF2-4ECE-BCA0-9D9670846E5A}">
      <dgm:prSet phldrT="[Текст]" custT="1"/>
      <dgm:spPr>
        <a:xfrm>
          <a:off x="2912060" y="4919131"/>
          <a:ext cx="3468758" cy="1887163"/>
        </a:xfrm>
        <a:prstGeom prst="ellipse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32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Чешуйчатые</a:t>
          </a:r>
        </a:p>
        <a:p>
          <a:r>
            <a:rPr lang="ru-RU" sz="20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(65 тыс. видов)</a:t>
          </a:r>
          <a:endParaRPr lang="ru-RU" sz="2000" b="1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D70CC254-C496-4909-ACCF-9B602A3B2C0F}" type="parTrans" cxnId="{BE07C1C8-D332-4665-849F-9F8C073240DD}">
      <dgm:prSet/>
      <dgm:spPr>
        <a:xfrm rot="5484689">
          <a:off x="4569824" y="4798288"/>
          <a:ext cx="204768" cy="37148"/>
        </a:xfrm>
        <a:custGeom>
          <a:avLst/>
          <a:gdLst/>
          <a:ahLst/>
          <a:cxnLst/>
          <a:rect l="0" t="0" r="0" b="0"/>
          <a:pathLst>
            <a:path>
              <a:moveTo>
                <a:pt x="0" y="18574"/>
              </a:moveTo>
              <a:lnTo>
                <a:pt x="204768" y="18574"/>
              </a:lnTo>
            </a:path>
          </a:pathLst>
        </a:custGeom>
        <a:noFill/>
        <a:ln w="25400" cap="flat" cmpd="sng" algn="ctr">
          <a:solidFill>
            <a:srgbClr val="9BBB59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C1E91E9F-28E3-49DA-B0C2-ED032199C106}" type="sibTrans" cxnId="{BE07C1C8-D332-4665-849F-9F8C073240DD}">
      <dgm:prSet/>
      <dgm:spPr/>
      <dgm:t>
        <a:bodyPr/>
        <a:lstStyle/>
        <a:p>
          <a:endParaRPr lang="ru-RU"/>
        </a:p>
      </dgm:t>
    </dgm:pt>
    <dgm:pt modelId="{91AFBFE0-AE63-44E4-8B7D-FC4FA703E037}">
      <dgm:prSet phldrT="[Текст]" custT="1"/>
      <dgm:spPr>
        <a:xfrm>
          <a:off x="0" y="2507606"/>
          <a:ext cx="3170039" cy="1887163"/>
        </a:xfrm>
        <a:prstGeom prst="ellipse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32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Крокодилы</a:t>
          </a:r>
        </a:p>
        <a:p>
          <a:r>
            <a:rPr lang="ru-RU" sz="20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(22 вида)</a:t>
          </a:r>
          <a:endParaRPr lang="ru-RU" sz="2000" b="1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97FA131C-5485-487B-909E-977DF9A305E5}" type="parTrans" cxnId="{080CE38D-F356-4853-85B2-6402C7C9CC23}">
      <dgm:prSet/>
      <dgm:spPr>
        <a:xfrm rot="10749258">
          <a:off x="3169542" y="3407889"/>
          <a:ext cx="180787" cy="37148"/>
        </a:xfrm>
        <a:custGeom>
          <a:avLst/>
          <a:gdLst/>
          <a:ahLst/>
          <a:cxnLst/>
          <a:rect l="0" t="0" r="0" b="0"/>
          <a:pathLst>
            <a:path>
              <a:moveTo>
                <a:pt x="0" y="18574"/>
              </a:moveTo>
              <a:lnTo>
                <a:pt x="180787" y="18574"/>
              </a:lnTo>
            </a:path>
          </a:pathLst>
        </a:custGeom>
        <a:noFill/>
        <a:ln w="25400" cap="flat" cmpd="sng" algn="ctr">
          <a:solidFill>
            <a:srgbClr val="9BBB59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91663E20-4552-433D-A456-C18FB292EADA}" type="sibTrans" cxnId="{080CE38D-F356-4853-85B2-6402C7C9CC23}">
      <dgm:prSet/>
      <dgm:spPr/>
      <dgm:t>
        <a:bodyPr/>
        <a:lstStyle/>
        <a:p>
          <a:endParaRPr lang="ru-RU"/>
        </a:p>
      </dgm:t>
    </dgm:pt>
    <dgm:pt modelId="{438BBD81-8BF6-439D-A8F0-0AC70D5E7F2F}" type="pres">
      <dgm:prSet presAssocID="{B56C94DE-707D-44F7-A028-4DA9E7095FC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EA2EC5-6131-46EA-9382-CD9D57BF634D}" type="pres">
      <dgm:prSet presAssocID="{003C2146-FAAB-48C8-93EB-99ADDA94BD95}" presName="centerShape" presStyleLbl="node0" presStyleIdx="0" presStyleCnt="1" custScaleX="143796" custScaleY="138809" custLinFactNeighborX="1232" custLinFactNeighborY="0"/>
      <dgm:spPr/>
      <dgm:t>
        <a:bodyPr/>
        <a:lstStyle/>
        <a:p>
          <a:endParaRPr lang="ru-RU"/>
        </a:p>
      </dgm:t>
    </dgm:pt>
    <dgm:pt modelId="{8FAD1E01-9B88-4C3B-B1E4-E8BD3AA22D3A}" type="pres">
      <dgm:prSet presAssocID="{5F94D449-A525-4107-8581-C1A73BB56B2A}" presName="Name9" presStyleLbl="parChTrans1D2" presStyleIdx="0" presStyleCnt="4"/>
      <dgm:spPr/>
      <dgm:t>
        <a:bodyPr/>
        <a:lstStyle/>
        <a:p>
          <a:endParaRPr lang="ru-RU"/>
        </a:p>
      </dgm:t>
    </dgm:pt>
    <dgm:pt modelId="{C1863DD7-78B5-4D36-9227-3610245E94F2}" type="pres">
      <dgm:prSet presAssocID="{5F94D449-A525-4107-8581-C1A73BB56B2A}" presName="connTx" presStyleLbl="parChTrans1D2" presStyleIdx="0" presStyleCnt="4"/>
      <dgm:spPr/>
      <dgm:t>
        <a:bodyPr/>
        <a:lstStyle/>
        <a:p>
          <a:endParaRPr lang="ru-RU"/>
        </a:p>
      </dgm:t>
    </dgm:pt>
    <dgm:pt modelId="{F26EC438-7492-4659-B13D-A51743BBEDF3}" type="pres">
      <dgm:prSet presAssocID="{9CC43863-4007-40E2-89DA-8AC2A2CA6F03}" presName="node" presStyleLbl="node1" presStyleIdx="0" presStyleCnt="4" custScaleX="190375" custScaleY="949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651493-C587-433B-BD53-A0DF2DF9E63F}" type="pres">
      <dgm:prSet presAssocID="{910E3DDE-F467-491A-880B-FCCDBEEFAB04}" presName="Name9" presStyleLbl="parChTrans1D2" presStyleIdx="1" presStyleCnt="4"/>
      <dgm:spPr/>
      <dgm:t>
        <a:bodyPr/>
        <a:lstStyle/>
        <a:p>
          <a:endParaRPr lang="ru-RU"/>
        </a:p>
      </dgm:t>
    </dgm:pt>
    <dgm:pt modelId="{27C4D590-BCA3-403E-B369-192107586053}" type="pres">
      <dgm:prSet presAssocID="{910E3DDE-F467-491A-880B-FCCDBEEFAB04}" presName="connTx" presStyleLbl="parChTrans1D2" presStyleIdx="1" presStyleCnt="4"/>
      <dgm:spPr/>
      <dgm:t>
        <a:bodyPr/>
        <a:lstStyle/>
        <a:p>
          <a:endParaRPr lang="ru-RU"/>
        </a:p>
      </dgm:t>
    </dgm:pt>
    <dgm:pt modelId="{71348653-D102-4AD0-A708-0627D1305909}" type="pres">
      <dgm:prSet presAssocID="{DD8B4152-0224-413D-9205-9BA70866B133}" presName="node" presStyleLbl="node1" presStyleIdx="1" presStyleCnt="4" custScaleX="152201" custRadScaleRad="122288" custRadScaleInc="19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1C60C2-07E2-4575-9FEE-F0CA5BD02B93}" type="pres">
      <dgm:prSet presAssocID="{D70CC254-C496-4909-ACCF-9B602A3B2C0F}" presName="Name9" presStyleLbl="parChTrans1D2" presStyleIdx="2" presStyleCnt="4"/>
      <dgm:spPr/>
      <dgm:t>
        <a:bodyPr/>
        <a:lstStyle/>
        <a:p>
          <a:endParaRPr lang="ru-RU"/>
        </a:p>
      </dgm:t>
    </dgm:pt>
    <dgm:pt modelId="{4A2058A4-53C0-4629-8CE6-3027E8F522F2}" type="pres">
      <dgm:prSet presAssocID="{D70CC254-C496-4909-ACCF-9B602A3B2C0F}" presName="connTx" presStyleLbl="parChTrans1D2" presStyleIdx="2" presStyleCnt="4"/>
      <dgm:spPr/>
      <dgm:t>
        <a:bodyPr/>
        <a:lstStyle/>
        <a:p>
          <a:endParaRPr lang="ru-RU"/>
        </a:p>
      </dgm:t>
    </dgm:pt>
    <dgm:pt modelId="{5695BFE1-E9C1-454C-B273-405D472AA080}" type="pres">
      <dgm:prSet presAssocID="{54F83A2E-4FF2-4ECE-BCA0-9D9670846E5A}" presName="node" presStyleLbl="node1" presStyleIdx="2" presStyleCnt="4" custScaleX="1838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FB4413-2F31-4363-A123-091D2D00B485}" type="pres">
      <dgm:prSet presAssocID="{97FA131C-5485-487B-909E-977DF9A305E5}" presName="Name9" presStyleLbl="parChTrans1D2" presStyleIdx="3" presStyleCnt="4"/>
      <dgm:spPr/>
      <dgm:t>
        <a:bodyPr/>
        <a:lstStyle/>
        <a:p>
          <a:endParaRPr lang="ru-RU"/>
        </a:p>
      </dgm:t>
    </dgm:pt>
    <dgm:pt modelId="{DA6CF545-E278-4CBC-BD80-4E520DC9274E}" type="pres">
      <dgm:prSet presAssocID="{97FA131C-5485-487B-909E-977DF9A305E5}" presName="connTx" presStyleLbl="parChTrans1D2" presStyleIdx="3" presStyleCnt="4"/>
      <dgm:spPr/>
      <dgm:t>
        <a:bodyPr/>
        <a:lstStyle/>
        <a:p>
          <a:endParaRPr lang="ru-RU"/>
        </a:p>
      </dgm:t>
    </dgm:pt>
    <dgm:pt modelId="{55658E5E-3CFE-4657-AEB3-16F5F26EDE74}" type="pres">
      <dgm:prSet presAssocID="{91AFBFE0-AE63-44E4-8B7D-FC4FA703E037}" presName="node" presStyleLbl="node1" presStyleIdx="3" presStyleCnt="4" custScaleX="167979" custRadScaleRad="139057" custRadScaleInc="-17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38B381-B0B0-408B-B999-AC8AA59B17BF}" type="presOf" srcId="{97FA131C-5485-487B-909E-977DF9A305E5}" destId="{29FB4413-2F31-4363-A123-091D2D00B485}" srcOrd="0" destOrd="0" presId="urn:microsoft.com/office/officeart/2005/8/layout/radial1"/>
    <dgm:cxn modelId="{B6E5FBBC-3B97-4E93-A486-1FB2BEA81C4E}" type="presOf" srcId="{91AFBFE0-AE63-44E4-8B7D-FC4FA703E037}" destId="{55658E5E-3CFE-4657-AEB3-16F5F26EDE74}" srcOrd="0" destOrd="0" presId="urn:microsoft.com/office/officeart/2005/8/layout/radial1"/>
    <dgm:cxn modelId="{911E77A8-F7F6-4D55-955E-4F86D70D3217}" type="presOf" srcId="{5F94D449-A525-4107-8581-C1A73BB56B2A}" destId="{C1863DD7-78B5-4D36-9227-3610245E94F2}" srcOrd="1" destOrd="0" presId="urn:microsoft.com/office/officeart/2005/8/layout/radial1"/>
    <dgm:cxn modelId="{BCA80BDF-3122-444A-A08F-5F5FBF6DB831}" type="presOf" srcId="{DD8B4152-0224-413D-9205-9BA70866B133}" destId="{71348653-D102-4AD0-A708-0627D1305909}" srcOrd="0" destOrd="0" presId="urn:microsoft.com/office/officeart/2005/8/layout/radial1"/>
    <dgm:cxn modelId="{080CE38D-F356-4853-85B2-6402C7C9CC23}" srcId="{003C2146-FAAB-48C8-93EB-99ADDA94BD95}" destId="{91AFBFE0-AE63-44E4-8B7D-FC4FA703E037}" srcOrd="3" destOrd="0" parTransId="{97FA131C-5485-487B-909E-977DF9A305E5}" sibTransId="{91663E20-4552-433D-A456-C18FB292EADA}"/>
    <dgm:cxn modelId="{351D5495-9154-46E5-BD4A-D27525B16B03}" type="presOf" srcId="{97FA131C-5485-487B-909E-977DF9A305E5}" destId="{DA6CF545-E278-4CBC-BD80-4E520DC9274E}" srcOrd="1" destOrd="0" presId="urn:microsoft.com/office/officeart/2005/8/layout/radial1"/>
    <dgm:cxn modelId="{45F0CFC6-A420-4483-9C7F-43F3FE36F239}" type="presOf" srcId="{B56C94DE-707D-44F7-A028-4DA9E7095FCC}" destId="{438BBD81-8BF6-439D-A8F0-0AC70D5E7F2F}" srcOrd="0" destOrd="0" presId="urn:microsoft.com/office/officeart/2005/8/layout/radial1"/>
    <dgm:cxn modelId="{77062B5C-AEBB-4823-A135-260AE839987A}" srcId="{003C2146-FAAB-48C8-93EB-99ADDA94BD95}" destId="{DD8B4152-0224-413D-9205-9BA70866B133}" srcOrd="1" destOrd="0" parTransId="{910E3DDE-F467-491A-880B-FCCDBEEFAB04}" sibTransId="{A9908F93-E9D6-4FE8-8D3F-44EFFE3B66D3}"/>
    <dgm:cxn modelId="{6873B84D-D175-467E-B24B-9A78C65BCCD7}" type="presOf" srcId="{910E3DDE-F467-491A-880B-FCCDBEEFAB04}" destId="{87651493-C587-433B-BD53-A0DF2DF9E63F}" srcOrd="0" destOrd="0" presId="urn:microsoft.com/office/officeart/2005/8/layout/radial1"/>
    <dgm:cxn modelId="{58FC816D-EE7F-48B8-AE87-20734CAA5AB3}" srcId="{B56C94DE-707D-44F7-A028-4DA9E7095FCC}" destId="{003C2146-FAAB-48C8-93EB-99ADDA94BD95}" srcOrd="0" destOrd="0" parTransId="{FD9A7670-816D-4797-A8A1-41493D17EE53}" sibTransId="{CD03D302-2D0F-4897-AFD8-92D3AC3AF99E}"/>
    <dgm:cxn modelId="{99FF973C-8E9A-4B65-B17E-561D3A2655EF}" type="presOf" srcId="{54F83A2E-4FF2-4ECE-BCA0-9D9670846E5A}" destId="{5695BFE1-E9C1-454C-B273-405D472AA080}" srcOrd="0" destOrd="0" presId="urn:microsoft.com/office/officeart/2005/8/layout/radial1"/>
    <dgm:cxn modelId="{CA45F55E-D7F3-48FF-AA34-066038225612}" type="presOf" srcId="{003C2146-FAAB-48C8-93EB-99ADDA94BD95}" destId="{C8EA2EC5-6131-46EA-9382-CD9D57BF634D}" srcOrd="0" destOrd="0" presId="urn:microsoft.com/office/officeart/2005/8/layout/radial1"/>
    <dgm:cxn modelId="{F9C9D838-3C06-41A2-B1FB-EECEDF7E7A69}" type="presOf" srcId="{D70CC254-C496-4909-ACCF-9B602A3B2C0F}" destId="{3A1C60C2-07E2-4575-9FEE-F0CA5BD02B93}" srcOrd="0" destOrd="0" presId="urn:microsoft.com/office/officeart/2005/8/layout/radial1"/>
    <dgm:cxn modelId="{D835C85F-5B7F-4070-A9FA-57062B846422}" type="presOf" srcId="{910E3DDE-F467-491A-880B-FCCDBEEFAB04}" destId="{27C4D590-BCA3-403E-B369-192107586053}" srcOrd="1" destOrd="0" presId="urn:microsoft.com/office/officeart/2005/8/layout/radial1"/>
    <dgm:cxn modelId="{83F1DAF8-E88E-4992-B091-0646CFDE0D53}" type="presOf" srcId="{5F94D449-A525-4107-8581-C1A73BB56B2A}" destId="{8FAD1E01-9B88-4C3B-B1E4-E8BD3AA22D3A}" srcOrd="0" destOrd="0" presId="urn:microsoft.com/office/officeart/2005/8/layout/radial1"/>
    <dgm:cxn modelId="{E1624BFE-FE62-44D4-AFF4-63BCA324E802}" type="presOf" srcId="{D70CC254-C496-4909-ACCF-9B602A3B2C0F}" destId="{4A2058A4-53C0-4629-8CE6-3027E8F522F2}" srcOrd="1" destOrd="0" presId="urn:microsoft.com/office/officeart/2005/8/layout/radial1"/>
    <dgm:cxn modelId="{C5DC679F-2454-44D4-A179-FA0491B82EA0}" type="presOf" srcId="{9CC43863-4007-40E2-89DA-8AC2A2CA6F03}" destId="{F26EC438-7492-4659-B13D-A51743BBEDF3}" srcOrd="0" destOrd="0" presId="urn:microsoft.com/office/officeart/2005/8/layout/radial1"/>
    <dgm:cxn modelId="{00127E5B-8B6A-4B64-978A-78D925110CCD}" srcId="{003C2146-FAAB-48C8-93EB-99ADDA94BD95}" destId="{9CC43863-4007-40E2-89DA-8AC2A2CA6F03}" srcOrd="0" destOrd="0" parTransId="{5F94D449-A525-4107-8581-C1A73BB56B2A}" sibTransId="{2F62E8DF-AF56-43C5-BF07-4C4701E97D6D}"/>
    <dgm:cxn modelId="{BE07C1C8-D332-4665-849F-9F8C073240DD}" srcId="{003C2146-FAAB-48C8-93EB-99ADDA94BD95}" destId="{54F83A2E-4FF2-4ECE-BCA0-9D9670846E5A}" srcOrd="2" destOrd="0" parTransId="{D70CC254-C496-4909-ACCF-9B602A3B2C0F}" sibTransId="{C1E91E9F-28E3-49DA-B0C2-ED032199C106}"/>
    <dgm:cxn modelId="{D3CF21D0-FC87-4624-A0A1-55A236EC5BBB}" type="presParOf" srcId="{438BBD81-8BF6-439D-A8F0-0AC70D5E7F2F}" destId="{C8EA2EC5-6131-46EA-9382-CD9D57BF634D}" srcOrd="0" destOrd="0" presId="urn:microsoft.com/office/officeart/2005/8/layout/radial1"/>
    <dgm:cxn modelId="{ED652247-751C-48DF-8FD2-5301922A37D9}" type="presParOf" srcId="{438BBD81-8BF6-439D-A8F0-0AC70D5E7F2F}" destId="{8FAD1E01-9B88-4C3B-B1E4-E8BD3AA22D3A}" srcOrd="1" destOrd="0" presId="urn:microsoft.com/office/officeart/2005/8/layout/radial1"/>
    <dgm:cxn modelId="{D8F2407C-8BB0-4868-8513-C321F31DC7C9}" type="presParOf" srcId="{8FAD1E01-9B88-4C3B-B1E4-E8BD3AA22D3A}" destId="{C1863DD7-78B5-4D36-9227-3610245E94F2}" srcOrd="0" destOrd="0" presId="urn:microsoft.com/office/officeart/2005/8/layout/radial1"/>
    <dgm:cxn modelId="{2FB1A7DE-5A9E-4FC0-8AE1-DFE28B61BCA5}" type="presParOf" srcId="{438BBD81-8BF6-439D-A8F0-0AC70D5E7F2F}" destId="{F26EC438-7492-4659-B13D-A51743BBEDF3}" srcOrd="2" destOrd="0" presId="urn:microsoft.com/office/officeart/2005/8/layout/radial1"/>
    <dgm:cxn modelId="{8C9F4FC7-8A22-40CD-8DB7-055C9863D450}" type="presParOf" srcId="{438BBD81-8BF6-439D-A8F0-0AC70D5E7F2F}" destId="{87651493-C587-433B-BD53-A0DF2DF9E63F}" srcOrd="3" destOrd="0" presId="urn:microsoft.com/office/officeart/2005/8/layout/radial1"/>
    <dgm:cxn modelId="{B2CF92D0-E3B7-4D66-A064-18A994042AE0}" type="presParOf" srcId="{87651493-C587-433B-BD53-A0DF2DF9E63F}" destId="{27C4D590-BCA3-403E-B369-192107586053}" srcOrd="0" destOrd="0" presId="urn:microsoft.com/office/officeart/2005/8/layout/radial1"/>
    <dgm:cxn modelId="{7589D6E9-EE0E-4E6A-A825-3D80984D6CF2}" type="presParOf" srcId="{438BBD81-8BF6-439D-A8F0-0AC70D5E7F2F}" destId="{71348653-D102-4AD0-A708-0627D1305909}" srcOrd="4" destOrd="0" presId="urn:microsoft.com/office/officeart/2005/8/layout/radial1"/>
    <dgm:cxn modelId="{E763E36B-8A62-4EBC-A0F3-737ECD4A3732}" type="presParOf" srcId="{438BBD81-8BF6-439D-A8F0-0AC70D5E7F2F}" destId="{3A1C60C2-07E2-4575-9FEE-F0CA5BD02B93}" srcOrd="5" destOrd="0" presId="urn:microsoft.com/office/officeart/2005/8/layout/radial1"/>
    <dgm:cxn modelId="{645D1FA0-7353-4EC8-B4DF-AA13E8C18C37}" type="presParOf" srcId="{3A1C60C2-07E2-4575-9FEE-F0CA5BD02B93}" destId="{4A2058A4-53C0-4629-8CE6-3027E8F522F2}" srcOrd="0" destOrd="0" presId="urn:microsoft.com/office/officeart/2005/8/layout/radial1"/>
    <dgm:cxn modelId="{0AEA68EF-3221-45F2-A96F-D2A34877F583}" type="presParOf" srcId="{438BBD81-8BF6-439D-A8F0-0AC70D5E7F2F}" destId="{5695BFE1-E9C1-454C-B273-405D472AA080}" srcOrd="6" destOrd="0" presId="urn:microsoft.com/office/officeart/2005/8/layout/radial1"/>
    <dgm:cxn modelId="{2BCDF75E-2249-481B-8C07-0A9EDEF04F5F}" type="presParOf" srcId="{438BBD81-8BF6-439D-A8F0-0AC70D5E7F2F}" destId="{29FB4413-2F31-4363-A123-091D2D00B485}" srcOrd="7" destOrd="0" presId="urn:microsoft.com/office/officeart/2005/8/layout/radial1"/>
    <dgm:cxn modelId="{A7CFB8EE-09F4-4886-BBEB-A42EC4DEDD8D}" type="presParOf" srcId="{29FB4413-2F31-4363-A123-091D2D00B485}" destId="{DA6CF545-E278-4CBC-BD80-4E520DC9274E}" srcOrd="0" destOrd="0" presId="urn:microsoft.com/office/officeart/2005/8/layout/radial1"/>
    <dgm:cxn modelId="{4C6A41A3-09C9-48A7-B4CA-03B381402379}" type="presParOf" srcId="{438BBD81-8BF6-439D-A8F0-0AC70D5E7F2F}" destId="{55658E5E-3CFE-4657-AEB3-16F5F26EDE74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EA2EC5-6131-46EA-9382-CD9D57BF634D}">
      <dsp:nvSpPr>
        <dsp:cNvPr id="0" name=""/>
        <dsp:cNvSpPr/>
      </dsp:nvSpPr>
      <dsp:spPr>
        <a:xfrm>
          <a:off x="3350161" y="2095327"/>
          <a:ext cx="2713666" cy="2619553"/>
        </a:xfrm>
        <a:prstGeom prst="ellipse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993300"/>
              </a:solidFill>
              <a:latin typeface="Calibri"/>
              <a:ea typeface="+mn-ea"/>
              <a:cs typeface="+mn-cs"/>
            </a:rPr>
            <a:t>ПРЕСМЫКАЮЩИЕСЯ</a:t>
          </a:r>
          <a:endParaRPr lang="ru-RU" sz="2400" b="1" kern="1200" dirty="0">
            <a:solidFill>
              <a:srgbClr val="993300"/>
            </a:solidFill>
            <a:latin typeface="Calibri"/>
            <a:ea typeface="+mn-ea"/>
            <a:cs typeface="+mn-cs"/>
          </a:endParaRPr>
        </a:p>
      </dsp:txBody>
      <dsp:txXfrm>
        <a:off x="3747568" y="2478952"/>
        <a:ext cx="1918852" cy="1852303"/>
      </dsp:txXfrm>
    </dsp:sp>
    <dsp:sp modelId="{8FAD1E01-9B88-4C3B-B1E4-E8BD3AA22D3A}">
      <dsp:nvSpPr>
        <dsp:cNvPr id="0" name=""/>
        <dsp:cNvSpPr/>
      </dsp:nvSpPr>
      <dsp:spPr>
        <a:xfrm rot="16115311">
          <a:off x="4545341" y="1950882"/>
          <a:ext cx="252558" cy="37148"/>
        </a:xfrm>
        <a:custGeom>
          <a:avLst/>
          <a:gdLst/>
          <a:ahLst/>
          <a:cxnLst/>
          <a:rect l="0" t="0" r="0" b="0"/>
          <a:pathLst>
            <a:path>
              <a:moveTo>
                <a:pt x="0" y="18574"/>
              </a:moveTo>
              <a:lnTo>
                <a:pt x="252558" y="18574"/>
              </a:lnTo>
            </a:path>
          </a:pathLst>
        </a:custGeom>
        <a:noFill/>
        <a:ln w="25400" cap="flat" cmpd="sng" algn="ctr">
          <a:solidFill>
            <a:srgbClr val="9BBB59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10800000">
        <a:off x="4665463" y="1975923"/>
        <a:ext cx="0" cy="0"/>
      </dsp:txXfrm>
    </dsp:sp>
    <dsp:sp modelId="{F26EC438-7492-4659-B13D-A51743BBEDF3}">
      <dsp:nvSpPr>
        <dsp:cNvPr id="0" name=""/>
        <dsp:cNvSpPr/>
      </dsp:nvSpPr>
      <dsp:spPr>
        <a:xfrm>
          <a:off x="2850095" y="51704"/>
          <a:ext cx="3592688" cy="1791579"/>
        </a:xfrm>
        <a:prstGeom prst="ellipse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kern="1200" dirty="0" smtClean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Клювоголовые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(1 вид)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3376232" y="314075"/>
        <a:ext cx="2540414" cy="1266837"/>
      </dsp:txXfrm>
    </dsp:sp>
    <dsp:sp modelId="{87651493-C587-433B-BD53-A0DF2DF9E63F}">
      <dsp:nvSpPr>
        <dsp:cNvPr id="0" name=""/>
        <dsp:cNvSpPr/>
      </dsp:nvSpPr>
      <dsp:spPr>
        <a:xfrm rot="53815">
          <a:off x="6063640" y="3408958"/>
          <a:ext cx="152083" cy="37148"/>
        </a:xfrm>
        <a:custGeom>
          <a:avLst/>
          <a:gdLst/>
          <a:ahLst/>
          <a:cxnLst/>
          <a:rect l="0" t="0" r="0" b="0"/>
          <a:pathLst>
            <a:path>
              <a:moveTo>
                <a:pt x="0" y="18574"/>
              </a:moveTo>
              <a:lnTo>
                <a:pt x="152083" y="18574"/>
              </a:lnTo>
            </a:path>
          </a:pathLst>
        </a:custGeom>
        <a:noFill/>
        <a:ln w="25400" cap="flat" cmpd="sng" algn="ctr">
          <a:solidFill>
            <a:srgbClr val="9BBB59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6135939" y="3423672"/>
        <a:ext cx="0" cy="0"/>
      </dsp:txXfrm>
    </dsp:sp>
    <dsp:sp modelId="{71348653-D102-4AD0-A708-0627D1305909}">
      <dsp:nvSpPr>
        <dsp:cNvPr id="0" name=""/>
        <dsp:cNvSpPr/>
      </dsp:nvSpPr>
      <dsp:spPr>
        <a:xfrm>
          <a:off x="6215306" y="2507618"/>
          <a:ext cx="2872282" cy="1887163"/>
        </a:xfrm>
        <a:prstGeom prst="ellipse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Черепахи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(230 видов)</a:t>
          </a:r>
          <a:endParaRPr lang="ru-RU" sz="2000" b="1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6635942" y="2783987"/>
        <a:ext cx="2031010" cy="1334425"/>
      </dsp:txXfrm>
    </dsp:sp>
    <dsp:sp modelId="{3A1C60C2-07E2-4575-9FEE-F0CA5BD02B93}">
      <dsp:nvSpPr>
        <dsp:cNvPr id="0" name=""/>
        <dsp:cNvSpPr/>
      </dsp:nvSpPr>
      <dsp:spPr>
        <a:xfrm rot="5484689">
          <a:off x="4569824" y="4798288"/>
          <a:ext cx="204768" cy="37148"/>
        </a:xfrm>
        <a:custGeom>
          <a:avLst/>
          <a:gdLst/>
          <a:ahLst/>
          <a:cxnLst/>
          <a:rect l="0" t="0" r="0" b="0"/>
          <a:pathLst>
            <a:path>
              <a:moveTo>
                <a:pt x="0" y="18574"/>
              </a:moveTo>
              <a:lnTo>
                <a:pt x="204768" y="18574"/>
              </a:lnTo>
            </a:path>
          </a:pathLst>
        </a:custGeom>
        <a:noFill/>
        <a:ln w="25400" cap="flat" cmpd="sng" algn="ctr">
          <a:solidFill>
            <a:srgbClr val="9BBB59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10800000">
        <a:off x="4677452" y="4811872"/>
        <a:ext cx="0" cy="0"/>
      </dsp:txXfrm>
    </dsp:sp>
    <dsp:sp modelId="{5695BFE1-E9C1-454C-B273-405D472AA080}">
      <dsp:nvSpPr>
        <dsp:cNvPr id="0" name=""/>
        <dsp:cNvSpPr/>
      </dsp:nvSpPr>
      <dsp:spPr>
        <a:xfrm>
          <a:off x="2912060" y="4919131"/>
          <a:ext cx="3468758" cy="1887163"/>
        </a:xfrm>
        <a:prstGeom prst="ellipse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Чешуйчатые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(65 тыс. видов)</a:t>
          </a:r>
          <a:endParaRPr lang="ru-RU" sz="2000" b="1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3420048" y="5195500"/>
        <a:ext cx="2452782" cy="1334425"/>
      </dsp:txXfrm>
    </dsp:sp>
    <dsp:sp modelId="{29FB4413-2F31-4363-A123-091D2D00B485}">
      <dsp:nvSpPr>
        <dsp:cNvPr id="0" name=""/>
        <dsp:cNvSpPr/>
      </dsp:nvSpPr>
      <dsp:spPr>
        <a:xfrm rot="10749258">
          <a:off x="3169542" y="3407889"/>
          <a:ext cx="180787" cy="37148"/>
        </a:xfrm>
        <a:custGeom>
          <a:avLst/>
          <a:gdLst/>
          <a:ahLst/>
          <a:cxnLst/>
          <a:rect l="0" t="0" r="0" b="0"/>
          <a:pathLst>
            <a:path>
              <a:moveTo>
                <a:pt x="0" y="18574"/>
              </a:moveTo>
              <a:lnTo>
                <a:pt x="180787" y="18574"/>
              </a:lnTo>
            </a:path>
          </a:pathLst>
        </a:custGeom>
        <a:noFill/>
        <a:ln w="25400" cap="flat" cmpd="sng" algn="ctr">
          <a:solidFill>
            <a:srgbClr val="9BBB59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10800000">
        <a:off x="3264521" y="3430916"/>
        <a:ext cx="0" cy="0"/>
      </dsp:txXfrm>
    </dsp:sp>
    <dsp:sp modelId="{55658E5E-3CFE-4657-AEB3-16F5F26EDE74}">
      <dsp:nvSpPr>
        <dsp:cNvPr id="0" name=""/>
        <dsp:cNvSpPr/>
      </dsp:nvSpPr>
      <dsp:spPr>
        <a:xfrm>
          <a:off x="0" y="2507606"/>
          <a:ext cx="3170039" cy="1887163"/>
        </a:xfrm>
        <a:prstGeom prst="ellipse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Крокодилы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(22 вида)</a:t>
          </a:r>
          <a:endParaRPr lang="ru-RU" sz="2000" b="1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464241" y="2783975"/>
        <a:ext cx="2241557" cy="13344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C3229802-6D9B-490A-86C5-447EABAE69F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850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6A6D564-FAAF-4A41-BF72-361085AF3E5C}" type="slidenum">
              <a:rPr lang="ru-RU"/>
              <a:pPr/>
              <a:t>3</a:t>
            </a:fld>
            <a:endParaRPr lang="ru-RU"/>
          </a:p>
        </p:txBody>
      </p:sp>
      <p:sp>
        <p:nvSpPr>
          <p:cNvPr id="81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81A1D21-B3A8-4B37-BC7A-457A9C8DB32D}" type="slidenum">
              <a:rPr lang="ru-RU"/>
              <a:pPr/>
              <a:t>4</a:t>
            </a:fld>
            <a:endParaRPr lang="ru-RU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97016FC-147E-4C97-B94A-B9CC8BF565A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788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B4F1E39-85C7-43AA-B151-47BF16E54DF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327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D5BECC2-9855-4712-BA97-8C2ED697F53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272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94050" cy="51911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fld id="{7F084360-FFC2-4EF9-A11D-13D7D09045A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878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A59AE7A-89D9-43EE-9FC5-B6B40831752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90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21EE063-8FFA-46F9-A9D2-C01C2B61714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18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102A2C3-4E12-4265-9894-64A4715C0B5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608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A72156B-D9BC-4F19-89F0-DE8D9BF5012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24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6D18546-9A76-4C47-8A47-F307414162F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633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223E458-6B32-4092-9231-7382EAC8FCF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881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597888C-29CB-4FC8-8D2A-1DEEEE98BD6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688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82FDB05-E77D-491E-B0CF-522CFC91EC6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141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7E5AC56D-1589-4789-93B0-B61F773BDB7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junglewalk.com/animal-pictures/648/Dwarf-crocodile-13482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tortoisik.narod.ru/photo04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images.yandex.ru/yandsearch?p=2&amp;ed=1&amp;text=%D1%87%D0%B5%D1%80%D0%B5%D0%BF%D0%B0%D1%85%D0%B8%20%D1%84%D0%BE%D1%82%D0%BE&amp;spsite=fake-022-10550054.ru&amp;img_url=www.origins.org.ua/pictures/Cherepahi_2.jpg&amp;rpt=simage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images.yandex.ru/yandsearch?p=49&amp;ed=1&amp;text=%D0%90%D0%BD%D0%B0%D0%BA%D0%BE%D0%BD%D0%B4%D0%B0&amp;spsite=fake-036-6818029.ru&amp;img_url=open.az/uploads/posts/2009-08/1250990447_1212164648_3.jpg&amp;rpt=simage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hyperlink" Target="http://images.yandex.ru/yandsearch?p=56&amp;ed=1&amp;text=%D0%90%D0%BD%D0%B0%D0%BA%D0%BE%D0%BD%D0%B4%D0%B0&amp;spsite=fake-040-9878932.ru&amp;img_url=forums.drom.ru/attachment.php?attachmentid=519574&amp;stc=1&amp;d=1244872061&amp;rpt=simage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images.yandex.ru/yandsearch?p=13&amp;ed=1&amp;text=%D0%BF%D0%B8%D1%82%D0%BE%D0%BD%D1%8B%20%D1%84%D0%BE%D1%82%D0%BE&amp;spsite=fake-003-4653003.ru&amp;img_url=www.moscowzoo.ru/images/a30_04b.jpg&amp;rpt=simage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hyperlink" Target="http://images.yandex.ru/yandsearch?p=39&amp;ed=1&amp;text=%D0%BF%D0%B8%D1%82%D0%BE%D0%BD%D1%8B%20%D1%84%D0%BE%D1%82%D0%BE&amp;spsite=news.turmir.com&amp;img_url=i81.beon.ru/58/72/507258/26/15481826/IJC2005male.jpeg&amp;rpt=simage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domovyat.net/attachments/ekzotika/256-hameleon-s_59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21.beon.ru/7/62/516207/30/14306330/0.jpeg" TargetMode="Externa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images.yandex.ru/yandsearch?p=2&amp;text=%D0%B3%D0%B0%D1%82%D1%82%D0%B5%D1%80%D0%B8%D1%8F%20%D1%84%D0%BE%D1%82%D0%BE&amp;spsite=fake-024-10147307.ru&amp;img_url=img.oboz.obozrevatel.com/files/NewsPhoto/2008/03/24/226449/71903_image_large.jpg&amp;rpt=simage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addbrain.net/wp-content/uploads/2009/05/crocodile.jp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upload.wikimedia.org/wikipedia/commons/8/81/NileCrocodile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768" y="2051645"/>
            <a:ext cx="9793088" cy="1294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0"/>
              </a:spcAft>
              <a:buFont typeface="Wingdings" pitchFamily="2" charset="2"/>
              <a:buChar char="v"/>
            </a:pPr>
            <a:r>
              <a:rPr lang="ru-RU" sz="2800" b="1" dirty="0">
                <a:solidFill>
                  <a:srgbClr val="9BBB59">
                    <a:lumMod val="50000"/>
                  </a:srgbClr>
                </a:solidFill>
                <a:latin typeface="Comic Sans MS" pitchFamily="66" charset="0"/>
                <a:ea typeface="+mj-ea"/>
                <a:cs typeface="+mj-cs"/>
              </a:rPr>
              <a:t>На </a:t>
            </a:r>
            <a:r>
              <a:rPr lang="ru-RU" sz="2800" b="1" dirty="0" smtClean="0">
                <a:solidFill>
                  <a:srgbClr val="9BBB59">
                    <a:lumMod val="50000"/>
                  </a:srgbClr>
                </a:solidFill>
                <a:latin typeface="Comic Sans MS" pitchFamily="66" charset="0"/>
                <a:ea typeface="+mj-ea"/>
                <a:cs typeface="+mj-cs"/>
              </a:rPr>
              <a:t>прошлых уроках </a:t>
            </a:r>
            <a:r>
              <a:rPr lang="ru-RU" sz="2800" b="1" dirty="0">
                <a:solidFill>
                  <a:srgbClr val="9BBB59">
                    <a:lumMod val="50000"/>
                  </a:srgbClr>
                </a:solidFill>
                <a:latin typeface="Comic Sans MS" pitchFamily="66" charset="0"/>
                <a:ea typeface="+mj-ea"/>
                <a:cs typeface="+mj-cs"/>
              </a:rPr>
              <a:t>мы с вами начали изучение большого раздела, большой темы: «Разнообразие животных</a:t>
            </a:r>
            <a:r>
              <a:rPr lang="ru-RU" sz="2800" b="1" dirty="0" smtClean="0">
                <a:solidFill>
                  <a:srgbClr val="9BBB59">
                    <a:lumMod val="50000"/>
                  </a:srgbClr>
                </a:solidFill>
                <a:latin typeface="Comic Sans MS" pitchFamily="66" charset="0"/>
                <a:ea typeface="+mj-ea"/>
                <a:cs typeface="+mj-cs"/>
              </a:rPr>
              <a:t>».</a:t>
            </a:r>
            <a:endParaRPr lang="ru-RU" sz="2800" b="1" dirty="0">
              <a:solidFill>
                <a:srgbClr val="9BBB59">
                  <a:lumMod val="50000"/>
                </a:srgbClr>
              </a:solidFill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3768" y="4283893"/>
            <a:ext cx="9649072" cy="1294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Aft>
                <a:spcPts val="0"/>
              </a:spcAft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9BBB59">
                    <a:lumMod val="50000"/>
                  </a:srgbClr>
                </a:solidFill>
                <a:latin typeface="Comic Sans MS" pitchFamily="66" charset="0"/>
                <a:ea typeface="MS Gothic"/>
              </a:rPr>
              <a:t>Верно</a:t>
            </a:r>
            <a:r>
              <a:rPr lang="ru-RU" sz="2800" b="1" dirty="0">
                <a:solidFill>
                  <a:srgbClr val="9BBB59">
                    <a:lumMod val="50000"/>
                  </a:srgbClr>
                </a:solidFill>
                <a:latin typeface="Comic Sans MS" pitchFamily="66" charset="0"/>
                <a:ea typeface="MS Gothic"/>
              </a:rPr>
              <a:t>, фауна очень разнообразна. В настоящее время на Земле существует около 2 млн. видов животных. Распространены они по всей Земле. 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5776" y="3419797"/>
            <a:ext cx="9864849" cy="493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Aft>
                <a:spcPts val="0"/>
              </a:spcAft>
              <a:buFont typeface="Wingdings" pitchFamily="2" charset="2"/>
              <a:buChar char="v"/>
            </a:pPr>
            <a:r>
              <a:rPr lang="ru-RU" sz="2800" b="1" dirty="0">
                <a:solidFill>
                  <a:srgbClr val="9BBB59">
                    <a:lumMod val="50000"/>
                  </a:srgbClr>
                </a:solidFill>
                <a:latin typeface="Comic Sans MS" pitchFamily="66" charset="0"/>
                <a:ea typeface="MS Gothic"/>
              </a:rPr>
              <a:t>Объясните, что обозначает слово «Фауна»? </a:t>
            </a:r>
            <a:endParaRPr lang="ru-RU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89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5896" y="0"/>
            <a:ext cx="82089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КАРЛИКОВЫЙ  КРОКОДИЛ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Picture 7" descr="Картинка 7 из 8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784" y="1187549"/>
            <a:ext cx="8601211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4450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mad-love.ru/mod/zoo/imgs/2390-cov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5816" y="251445"/>
            <a:ext cx="8358246" cy="485778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7784" y="5219997"/>
            <a:ext cx="87129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Черепахи – самые древние из современных рептилий. Они произошли от котилозавров почти 300 млн. лет назад. Черепахи бывают сухопутные, морские и пресноводные.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rgbClr val="9933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7961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7 из 59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5816" y="395461"/>
            <a:ext cx="8143932" cy="521497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39912" y="5580037"/>
            <a:ext cx="69847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СУХОПУТНАЯ  ЧЕРЕПАХА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2168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http://im6-tub.yandex.net/i?id=38866108-02">
            <a:hlinkClick r:id="rId2"/>
          </p:cNvPr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3888" y="179437"/>
            <a:ext cx="6858048" cy="5053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19832" y="5364013"/>
            <a:ext cx="77048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МОРСКАЯ  ЧЕРЕПАХА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6170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575816" y="179437"/>
            <a:ext cx="8501122" cy="4214842"/>
            <a:chOff x="285720" y="1285860"/>
            <a:chExt cx="8501122" cy="4214842"/>
          </a:xfrm>
        </p:grpSpPr>
        <p:pic>
          <p:nvPicPr>
            <p:cNvPr id="3" name="Рисунок 2" descr="http://im3-tub.yandex.net/i?id=175808224-06">
              <a:hlinkClick r:id="rId2"/>
            </p:cNvPr>
            <p:cNvPicPr/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5720" y="1285860"/>
              <a:ext cx="4143404" cy="4214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Рисунок 3" descr="http://im3-tub.yandex.net/i?id=84625517-02">
              <a:hlinkClick r:id="rId4"/>
            </p:cNvPr>
            <p:cNvPicPr/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72000" y="1285860"/>
              <a:ext cx="4214842" cy="4214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Прямоугольник 4"/>
          <p:cNvSpPr/>
          <p:nvPr/>
        </p:nvSpPr>
        <p:spPr>
          <a:xfrm>
            <a:off x="215776" y="4427909"/>
            <a:ext cx="97210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К  отряду чешуйчатые  относятся ящерицы и змеи. Основное  отличие змей от других рептилий – отсутствие ног.</a:t>
            </a:r>
            <a:endParaRPr kumimoji="0" lang="ru-RU" sz="3200" b="1" i="1" u="none" strike="noStrike" kern="0" cap="none" spc="0" normalizeH="0" baseline="0" noProof="0" dirty="0" smtClean="0">
              <a:ln>
                <a:noFill/>
              </a:ln>
              <a:solidFill>
                <a:srgbClr val="993300"/>
              </a:solidFill>
              <a:effectLst/>
              <a:uLnTx/>
              <a:uFillTx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3808" y="5868069"/>
            <a:ext cx="8640960" cy="134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914400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</a:pPr>
            <a:r>
              <a:rPr lang="ru-RU" sz="3200" b="1" i="1" dirty="0">
                <a:solidFill>
                  <a:srgbClr val="008000"/>
                </a:solidFill>
                <a:latin typeface="Calibri"/>
                <a:ea typeface="+mn-ea"/>
              </a:rPr>
              <a:t>Самая крупная змея – </a:t>
            </a:r>
            <a:r>
              <a:rPr lang="ru-RU" sz="4300" b="1" i="1" dirty="0">
                <a:solidFill>
                  <a:srgbClr val="008000"/>
                </a:solidFill>
                <a:latin typeface="Calibri"/>
                <a:ea typeface="+mn-ea"/>
              </a:rPr>
              <a:t>анаконда. </a:t>
            </a:r>
          </a:p>
          <a:p>
            <a:pPr marL="342900" lvl="0" indent="-342900" defTabSz="914400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</a:pPr>
            <a:r>
              <a:rPr lang="ru-RU" sz="3200" b="1" i="1" dirty="0">
                <a:solidFill>
                  <a:srgbClr val="008000"/>
                </a:solidFill>
                <a:latin typeface="Calibri"/>
                <a:ea typeface="+mn-ea"/>
              </a:rPr>
              <a:t>                         Её вес достигает 250 кг.</a:t>
            </a:r>
          </a:p>
        </p:txBody>
      </p:sp>
    </p:spTree>
    <p:extLst>
      <p:ext uri="{BB962C8B-B14F-4D97-AF65-F5344CB8AC3E}">
        <p14:creationId xmlns:p14="http://schemas.microsoft.com/office/powerpoint/2010/main" val="344190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6-tub.yandex.net/i?id=154368765-04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9792" y="179437"/>
            <a:ext cx="3997677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im3-tub.yandex.net/i?id=143714014-07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52280" y="107429"/>
            <a:ext cx="403244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15776" y="5652045"/>
            <a:ext cx="9001000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914400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</a:pPr>
            <a:r>
              <a:rPr lang="ru-RU" sz="2800" b="1" dirty="0">
                <a:solidFill>
                  <a:prstClr val="black"/>
                </a:solidFill>
                <a:latin typeface="Calibri"/>
                <a:ea typeface="+mn-ea"/>
              </a:rPr>
              <a:t>Самая длинная змея - </a:t>
            </a:r>
            <a:r>
              <a:rPr lang="ru-RU" sz="2800" b="1" dirty="0">
                <a:solidFill>
                  <a:srgbClr val="9BBB59">
                    <a:lumMod val="50000"/>
                  </a:srgbClr>
                </a:solidFill>
                <a:latin typeface="Calibri"/>
                <a:ea typeface="+mn-ea"/>
              </a:rPr>
              <a:t>ПИТОН. </a:t>
            </a:r>
            <a:r>
              <a:rPr lang="ru-RU" sz="2800" b="1" dirty="0">
                <a:solidFill>
                  <a:prstClr val="black"/>
                </a:solidFill>
                <a:latin typeface="Calibri"/>
                <a:ea typeface="+mn-ea"/>
              </a:rPr>
              <a:t>Его длина достигает 10 м. </a:t>
            </a:r>
          </a:p>
        </p:txBody>
      </p:sp>
    </p:spTree>
    <p:extLst>
      <p:ext uri="{BB962C8B-B14F-4D97-AF65-F5344CB8AC3E}">
        <p14:creationId xmlns:p14="http://schemas.microsoft.com/office/powerpoint/2010/main" val="175258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62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40112" y="323453"/>
            <a:ext cx="3228675" cy="500066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5776" y="5364013"/>
            <a:ext cx="9864849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Самая смертоносная змея – </a:t>
            </a:r>
            <a:r>
              <a:rPr kumimoji="0" lang="ru-RU" sz="4900" b="1" i="0" u="none" strike="noStrike" kern="0" cap="none" spc="0" normalizeH="0" baseline="0" noProof="0" dirty="0" smtClean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королевская кобра</a:t>
            </a: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Её яд смертелен.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0629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YAschu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824" y="179437"/>
            <a:ext cx="8358246" cy="471490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3768" y="4891380"/>
            <a:ext cx="9001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Все тело ящерицы покрыто сухой кожей с роговыми чешуйками. На кончиках пальцев когти. Когтями ящерица цепляется при лазании. Периодически ящерицы линяют.</a:t>
            </a:r>
            <a:br>
              <a:rPr kumimoji="0" 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kumimoji="0" lang="ru-RU" sz="3200" b="1" i="1" u="none" strike="noStrike" kern="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1228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Картинка 11 из 1160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5816" y="179437"/>
            <a:ext cx="857256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600152" y="5364013"/>
            <a:ext cx="2956002" cy="7220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ХАМЕЛЕОН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5754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768" y="1691605"/>
            <a:ext cx="9721080" cy="493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Aft>
                <a:spcPts val="0"/>
              </a:spcAft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9BBB59">
                    <a:lumMod val="50000"/>
                  </a:srgbClr>
                </a:solidFill>
                <a:latin typeface="Comic Sans MS" pitchFamily="66" charset="0"/>
                <a:ea typeface="MS Gothic"/>
              </a:rPr>
              <a:t>Разделите животных на 2 группы.</a:t>
            </a:r>
            <a:endParaRPr lang="ru-RU" sz="2800" dirty="0">
              <a:solidFill>
                <a:srgbClr val="000000"/>
              </a:solidFill>
            </a:endParaRPr>
          </a:p>
        </p:txBody>
      </p:sp>
      <p:pic>
        <p:nvPicPr>
          <p:cNvPr id="2050" name="Picture 2" descr="http://animals-world.ru/wp-content/uploads/2014/02/ame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640" y="1763613"/>
            <a:ext cx="1872208" cy="17097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http://900igr.net/datai/biologija/Mnogoobrazie-prostejshikh/0010-006-Mnogoobrazie-prostejshik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92" y="5580037"/>
            <a:ext cx="1911717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4" name="Picture 6" descr="http://s-pgp.ru/img/fot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536" y="4427909"/>
            <a:ext cx="2880317" cy="1224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8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92" y="2411685"/>
            <a:ext cx="1944216" cy="16752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8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12" descr="Стрекоз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040" y="5652045"/>
            <a:ext cx="2520280" cy="1746319"/>
          </a:xfrm>
          <a:prstGeom prst="rect">
            <a:avLst/>
          </a:prstGeom>
          <a:solidFill>
            <a:srgbClr val="FFFFFF">
              <a:shade val="85000"/>
            </a:srgbClr>
          </a:solidFill>
          <a:ln w="57150">
            <a:solidFill>
              <a:srgbClr val="00000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6" name="Picture 8" descr="http://rpp.nashaucheba.ru/pars_docs/refs/72/71447/img11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6" t="23259" r="22639" b="12741"/>
          <a:stretch/>
        </p:blipFill>
        <p:spPr bwMode="auto">
          <a:xfrm>
            <a:off x="2520032" y="2483693"/>
            <a:ext cx="2477580" cy="16320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328" y="2483693"/>
            <a:ext cx="2376264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336" y="5219997"/>
            <a:ext cx="1800200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1943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3423E-6 2.42551E-6 L 0.00519 -0.1521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" y="-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82 -0.00629 L -0.00929 -0.4261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" y="-210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6263E-6 -2.4465E-6 L -0.27836 0.343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26" y="171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332E-6 -4.38523E-6 L 0.27474 -0.3663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37" y="-183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16176" y="1547589"/>
            <a:ext cx="2643672" cy="6647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9BBB59">
                    <a:lumMod val="50000"/>
                  </a:srgbClr>
                </a:solidFill>
                <a:latin typeface="Comic Sans MS" pitchFamily="66" charset="0"/>
                <a:ea typeface="MS Gothic"/>
              </a:rPr>
              <a:t>животные</a:t>
            </a:r>
            <a:endParaRPr lang="ru-RU" sz="4000" dirty="0"/>
          </a:p>
        </p:txBody>
      </p:sp>
      <p:cxnSp>
        <p:nvCxnSpPr>
          <p:cNvPr id="5" name="Прямая соединительная линия 4"/>
          <p:cNvCxnSpPr/>
          <p:nvPr/>
        </p:nvCxnSpPr>
        <p:spPr bwMode="auto">
          <a:xfrm>
            <a:off x="3888184" y="2195661"/>
            <a:ext cx="2016224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Line 5"/>
          <p:cNvSpPr>
            <a:spLocks noChangeShapeType="1"/>
          </p:cNvSpPr>
          <p:nvPr/>
        </p:nvSpPr>
        <p:spPr bwMode="auto">
          <a:xfrm flipH="1">
            <a:off x="3456136" y="2267669"/>
            <a:ext cx="936625" cy="360362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>
            <a:off x="4896296" y="2267669"/>
            <a:ext cx="933450" cy="358775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24288" y="2627709"/>
            <a:ext cx="3353803" cy="437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hangingPunct="1">
              <a:lnSpc>
                <a:spcPct val="80000"/>
              </a:lnSpc>
              <a:spcBef>
                <a:spcPct val="20000"/>
              </a:spcBef>
              <a:buClr>
                <a:srgbClr val="00CCFF"/>
              </a:buClr>
              <a:buSzPct val="65000"/>
            </a:pPr>
            <a:r>
              <a:rPr lang="ru-RU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ea typeface="+mn-ea"/>
              </a:rPr>
              <a:t>многоклеточные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95896" y="2627709"/>
            <a:ext cx="3134192" cy="437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hangingPunct="1">
              <a:lnSpc>
                <a:spcPct val="80000"/>
              </a:lnSpc>
              <a:spcBef>
                <a:spcPct val="20000"/>
              </a:spcBef>
              <a:buClr>
                <a:srgbClr val="00CCFF"/>
              </a:buClr>
              <a:buSzPct val="65000"/>
            </a:pPr>
            <a:r>
              <a:rPr lang="ru-RU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ea typeface="+mn-ea"/>
              </a:rPr>
              <a:t>одноклеточные</a:t>
            </a:r>
            <a:endParaRPr lang="ru-RU" sz="2800" b="1" dirty="0">
              <a:solidFill>
                <a:srgbClr val="008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ea typeface="+mn-ea"/>
            </a:endParaRPr>
          </a:p>
        </p:txBody>
      </p:sp>
      <p:sp>
        <p:nvSpPr>
          <p:cNvPr id="13" name="Line 19"/>
          <p:cNvSpPr>
            <a:spLocks noChangeShapeType="1"/>
          </p:cNvSpPr>
          <p:nvPr/>
        </p:nvSpPr>
        <p:spPr bwMode="auto">
          <a:xfrm flipH="1">
            <a:off x="3672160" y="2915741"/>
            <a:ext cx="2736850" cy="863600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093242">
            <a:off x="6267386" y="2972913"/>
            <a:ext cx="2859087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453957" y="3779837"/>
            <a:ext cx="3316935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hangingPunct="1">
              <a:lnSpc>
                <a:spcPct val="90000"/>
              </a:lnSpc>
              <a:spcBef>
                <a:spcPct val="20000"/>
              </a:spcBef>
              <a:buClr>
                <a:srgbClr val="00CCFF"/>
              </a:buClr>
              <a:buSzPct val="65000"/>
            </a:pPr>
            <a:r>
              <a:rPr lang="ru-RU" sz="2800" b="1" dirty="0">
                <a:solidFill>
                  <a:srgbClr val="99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ea typeface="+mn-ea"/>
              </a:rPr>
              <a:t>беспозвоночные</a:t>
            </a:r>
          </a:p>
        </p:txBody>
      </p:sp>
      <p:sp>
        <p:nvSpPr>
          <p:cNvPr id="16" name="Line 18"/>
          <p:cNvSpPr>
            <a:spLocks noChangeShapeType="1"/>
          </p:cNvSpPr>
          <p:nvPr/>
        </p:nvSpPr>
        <p:spPr bwMode="auto">
          <a:xfrm flipH="1">
            <a:off x="1367904" y="4139877"/>
            <a:ext cx="719137" cy="71913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624488" y="3923853"/>
            <a:ext cx="2688558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hangingPunct="1">
              <a:lnSpc>
                <a:spcPct val="90000"/>
              </a:lnSpc>
              <a:spcBef>
                <a:spcPct val="20000"/>
              </a:spcBef>
              <a:buClr>
                <a:srgbClr val="00CCFF"/>
              </a:buClr>
              <a:buSzPct val="65000"/>
            </a:pPr>
            <a:r>
              <a:rPr lang="ru-RU" sz="2800" b="1" dirty="0">
                <a:solidFill>
                  <a:srgbClr val="99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ea typeface="+mn-ea"/>
              </a:rPr>
              <a:t>позвоночные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62069" y="4859957"/>
            <a:ext cx="1297150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hangingPunct="1">
              <a:lnSpc>
                <a:spcPct val="90000"/>
              </a:lnSpc>
              <a:spcBef>
                <a:spcPct val="20000"/>
              </a:spcBef>
              <a:buClr>
                <a:srgbClr val="00CCFF"/>
              </a:buClr>
              <a:buSzPct val="65000"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ea typeface="+mn-ea"/>
              </a:rPr>
              <a:t>черви</a:t>
            </a:r>
          </a:p>
        </p:txBody>
      </p:sp>
      <p:sp>
        <p:nvSpPr>
          <p:cNvPr id="19" name="Line 14"/>
          <p:cNvSpPr>
            <a:spLocks noChangeShapeType="1"/>
          </p:cNvSpPr>
          <p:nvPr/>
        </p:nvSpPr>
        <p:spPr bwMode="auto">
          <a:xfrm flipH="1">
            <a:off x="1655936" y="4139877"/>
            <a:ext cx="720725" cy="18002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Line 15"/>
          <p:cNvSpPr>
            <a:spLocks noChangeShapeType="1"/>
          </p:cNvSpPr>
          <p:nvPr/>
        </p:nvSpPr>
        <p:spPr bwMode="auto">
          <a:xfrm flipH="1">
            <a:off x="2592039" y="4211886"/>
            <a:ext cx="502667" cy="252028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Line 16"/>
          <p:cNvSpPr>
            <a:spLocks noChangeShapeType="1"/>
          </p:cNvSpPr>
          <p:nvPr/>
        </p:nvSpPr>
        <p:spPr bwMode="auto">
          <a:xfrm>
            <a:off x="3456136" y="4139877"/>
            <a:ext cx="576064" cy="1944216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Line 17"/>
          <p:cNvSpPr>
            <a:spLocks noChangeShapeType="1"/>
          </p:cNvSpPr>
          <p:nvPr/>
        </p:nvSpPr>
        <p:spPr bwMode="auto">
          <a:xfrm>
            <a:off x="3816176" y="4067869"/>
            <a:ext cx="792163" cy="100806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9850" y="5796061"/>
            <a:ext cx="2887330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hangingPunct="1">
              <a:lnSpc>
                <a:spcPct val="90000"/>
              </a:lnSpc>
              <a:spcBef>
                <a:spcPct val="20000"/>
              </a:spcBef>
              <a:buClr>
                <a:srgbClr val="00CCFF"/>
              </a:buClr>
              <a:buSzPct val="65000"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ea typeface="+mn-ea"/>
              </a:rPr>
              <a:t>ракообразные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867826" y="6732165"/>
            <a:ext cx="1289135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hangingPunct="1">
              <a:lnSpc>
                <a:spcPct val="90000"/>
              </a:lnSpc>
              <a:spcBef>
                <a:spcPct val="20000"/>
              </a:spcBef>
              <a:buClr>
                <a:srgbClr val="00CCFF"/>
              </a:buClr>
              <a:buSzPct val="65000"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ea typeface="+mn-ea"/>
              </a:rPr>
              <a:t>пауки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095842" y="6084093"/>
            <a:ext cx="2260555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hangingPunct="1">
              <a:lnSpc>
                <a:spcPct val="90000"/>
              </a:lnSpc>
              <a:spcBef>
                <a:spcPct val="20000"/>
              </a:spcBef>
              <a:buClr>
                <a:srgbClr val="00CCFF"/>
              </a:buClr>
              <a:buSzPct val="65000"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ea typeface="+mn-ea"/>
              </a:rPr>
              <a:t>насекомые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527088" y="5003973"/>
            <a:ext cx="2117888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hangingPunct="1">
              <a:lnSpc>
                <a:spcPct val="90000"/>
              </a:lnSpc>
              <a:spcBef>
                <a:spcPct val="20000"/>
              </a:spcBef>
              <a:buClr>
                <a:srgbClr val="00CCFF"/>
              </a:buClr>
              <a:buSzPct val="65000"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ea typeface="+mn-ea"/>
              </a:rPr>
              <a:t>моллюски</a:t>
            </a:r>
          </a:p>
        </p:txBody>
      </p:sp>
      <p:sp>
        <p:nvSpPr>
          <p:cNvPr id="27" name="Line 21"/>
          <p:cNvSpPr>
            <a:spLocks noChangeShapeType="1"/>
          </p:cNvSpPr>
          <p:nvPr/>
        </p:nvSpPr>
        <p:spPr bwMode="auto">
          <a:xfrm flipH="1">
            <a:off x="6408464" y="4355901"/>
            <a:ext cx="649288" cy="6477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" name="Line 27"/>
          <p:cNvSpPr>
            <a:spLocks noChangeShapeType="1"/>
          </p:cNvSpPr>
          <p:nvPr/>
        </p:nvSpPr>
        <p:spPr bwMode="auto">
          <a:xfrm flipH="1">
            <a:off x="7344568" y="4283893"/>
            <a:ext cx="71438" cy="15113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7848624" y="4211885"/>
            <a:ext cx="72008" cy="252028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>
            <a:off x="8208664" y="4355901"/>
            <a:ext cx="432048" cy="151216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" name="Line 30"/>
          <p:cNvSpPr>
            <a:spLocks noChangeShapeType="1"/>
          </p:cNvSpPr>
          <p:nvPr/>
        </p:nvSpPr>
        <p:spPr bwMode="auto">
          <a:xfrm>
            <a:off x="7667625" y="2133600"/>
            <a:ext cx="720725" cy="71913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" name="Line 30"/>
          <p:cNvSpPr>
            <a:spLocks noChangeShapeType="1"/>
          </p:cNvSpPr>
          <p:nvPr/>
        </p:nvSpPr>
        <p:spPr bwMode="auto">
          <a:xfrm>
            <a:off x="8712720" y="4283893"/>
            <a:ext cx="720725" cy="71913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677838" y="5003973"/>
            <a:ext cx="1242648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hangingPunct="1">
              <a:lnSpc>
                <a:spcPct val="90000"/>
              </a:lnSpc>
              <a:spcBef>
                <a:spcPct val="20000"/>
              </a:spcBef>
              <a:buClr>
                <a:srgbClr val="00CCFF"/>
              </a:buClr>
              <a:buSzPct val="65000"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ea typeface="+mn-ea"/>
              </a:rPr>
              <a:t>рыбы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516061" y="5724053"/>
            <a:ext cx="2731838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hangingPunct="1">
              <a:lnSpc>
                <a:spcPct val="90000"/>
              </a:lnSpc>
              <a:spcBef>
                <a:spcPct val="20000"/>
              </a:spcBef>
              <a:buClr>
                <a:srgbClr val="00CCFF"/>
              </a:buClr>
              <a:buSzPct val="65000"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ea typeface="+mn-ea"/>
              </a:rPr>
              <a:t>земноводные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  <p:bldP spid="14" grpId="0"/>
      <p:bldP spid="15" grpId="0"/>
      <p:bldP spid="17" grpId="0"/>
      <p:bldP spid="18" grpId="0"/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5775" y="2051645"/>
            <a:ext cx="9721081" cy="1754326"/>
          </a:xfrm>
          <a:prstGeom prst="rect">
            <a:avLst/>
          </a:prstGeom>
        </p:spPr>
        <p:txBody>
          <a:bodyPr wrap="square">
            <a:prstTxWarp prst="textStop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kern="0" dirty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Позвоночные животные :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kern="0" dirty="0" smtClean="0">
                <a:solidFill>
                  <a:srgbClr val="008000"/>
                </a:solidFill>
                <a:latin typeface="Comic Sans MS" pitchFamily="66" charset="0"/>
                <a:ea typeface="+mj-ea"/>
                <a:cs typeface="+mj-cs"/>
              </a:rPr>
              <a:t>пресмыкающиеся.</a:t>
            </a:r>
            <a:endParaRPr lang="ru-RU" sz="5400" b="1" kern="0" dirty="0">
              <a:solidFill>
                <a:srgbClr val="008000"/>
              </a:solidFill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27944" y="1547589"/>
            <a:ext cx="7128792" cy="86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kern="0" dirty="0" smtClean="0">
                <a:solidFill>
                  <a:srgbClr val="008000"/>
                </a:solidFill>
                <a:latin typeface="Comic Sans MS" pitchFamily="66" charset="0"/>
                <a:ea typeface="MS Gothic"/>
              </a:rPr>
              <a:t>Пресмыкающиеся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216272" y="2411685"/>
            <a:ext cx="943304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914400" hangingPunct="1">
              <a:lnSpc>
                <a:spcPct val="100000"/>
              </a:lnSpc>
              <a:spcBef>
                <a:spcPct val="20000"/>
              </a:spcBef>
              <a:buClr>
                <a:srgbClr val="9999FF"/>
              </a:buClr>
              <a:buSzTx/>
              <a:defRPr/>
            </a:pPr>
            <a:r>
              <a:rPr lang="ru-RU" sz="32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</a:rPr>
              <a:t>        </a:t>
            </a:r>
            <a:r>
              <a:rPr lang="ru-RU" sz="3200" kern="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</a:rPr>
              <a:t>Животные</a:t>
            </a:r>
            <a:r>
              <a:rPr lang="ru-RU" sz="3200" kern="0" dirty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</a:rPr>
              <a:t>, тело которых покрыто сухими чешуйками, а у некоторых еще и панцирем. Всю жизнь эти животные ползают – «пресмыкаются»</a:t>
            </a:r>
          </a:p>
        </p:txBody>
      </p:sp>
      <p:pic>
        <p:nvPicPr>
          <p:cNvPr id="6" name="Picture 7" descr="Бурмезский пито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792" y="4715941"/>
            <a:ext cx="2590800" cy="18907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120" y="4355901"/>
            <a:ext cx="2688299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14" descr="tortpet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2000" y="6090720"/>
            <a:ext cx="2852738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0605060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08464" y="4211885"/>
            <a:ext cx="2513838" cy="29073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7" name="Picture 7" descr="Картинка 8 из 1202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9FFFF"/>
              </a:clrFrom>
              <a:clrTo>
                <a:srgbClr val="F9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9388" y="1979637"/>
            <a:ext cx="209670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682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0926188"/>
              </p:ext>
            </p:extLst>
          </p:nvPr>
        </p:nvGraphicFramePr>
        <p:xfrm>
          <a:off x="43180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834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http://im2-tub.yandex.net/i?id=128173781-02">
            <a:hlinkClick r:id="rId2"/>
          </p:cNvPr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9832" y="395461"/>
            <a:ext cx="684076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-8818" y="4067869"/>
            <a:ext cx="993685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Гаттерия – единственный представитель отряда клювоголовые. Это самая древняя рептилия на нашей планете. Она сохранилась на нескольких небольших островах у побережья Новой Зеландии. Сейчас эти острова являются заповедными. </a:t>
            </a:r>
            <a:endParaRPr kumimoji="0" lang="ru-RU" sz="3200" b="1" i="1" u="none" strike="noStrike" kern="0" cap="none" spc="0" normalizeH="0" baseline="0" noProof="0" dirty="0" smtClean="0">
              <a:ln>
                <a:noFill/>
              </a:ln>
              <a:solidFill>
                <a:srgbClr val="9933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4969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2316" y="5147989"/>
            <a:ext cx="1008062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«Крокодил» – слово греческого происхождения, означающее «каменный червь».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Крокодилы являются последними потомками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той ветви, к которой принадлежали динозавры. </a:t>
            </a:r>
            <a:endParaRPr kumimoji="0" lang="ru-RU" sz="3200" b="1" i="1" u="none" strike="noStrike" kern="0" cap="none" spc="0" normalizeH="0" baseline="0" noProof="0" dirty="0" smtClean="0">
              <a:ln>
                <a:noFill/>
              </a:ln>
              <a:solidFill>
                <a:srgbClr val="993300"/>
              </a:solidFill>
              <a:effectLst/>
              <a:uLnTx/>
              <a:uFillTx/>
            </a:endParaRPr>
          </a:p>
        </p:txBody>
      </p:sp>
      <p:pic>
        <p:nvPicPr>
          <p:cNvPr id="3" name="Picture 7" descr="Картинка 2 из 8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824" y="179437"/>
            <a:ext cx="842968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7254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769" y="4283893"/>
            <a:ext cx="99368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Наиболее известный среди крокодилов </a:t>
            </a: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нильский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. Большую часть дня он греется на солнце, а если становится слишком жарко, он поднимает вверх верхнюю челюсть, широко разевая пасть. В это время некоторые птицы – кулики,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цапли – заходят в раскрытую пасть, чтобы поклевать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остатки пищи, при этом хищник никогда не пытается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схватить кормящуюся птицу.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993300"/>
              </a:solidFill>
              <a:effectLst/>
              <a:uLnTx/>
              <a:uFillTx/>
            </a:endParaRPr>
          </a:p>
        </p:txBody>
      </p:sp>
      <p:pic>
        <p:nvPicPr>
          <p:cNvPr id="3" name="Picture 7" descr="Файл:NileCrocodile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3848" y="251445"/>
            <a:ext cx="7929618" cy="4019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916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356</Words>
  <Application>Microsoft Office PowerPoint</Application>
  <PresentationFormat>Произвольный</PresentationFormat>
  <Paragraphs>52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ГОЛУБКА</dc:creator>
  <cp:lastModifiedBy>Виктор</cp:lastModifiedBy>
  <cp:revision>14</cp:revision>
  <cp:lastPrinted>1601-01-01T00:00:00Z</cp:lastPrinted>
  <dcterms:created xsi:type="dcterms:W3CDTF">2010-10-01T06:10:44Z</dcterms:created>
  <dcterms:modified xsi:type="dcterms:W3CDTF">2014-12-27T09:17:10Z</dcterms:modified>
</cp:coreProperties>
</file>