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3D05-68F1-4DF1-8992-0D53F3714F9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4ECD-7AC5-4FA1-9229-2765D8359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_Romanus" pitchFamily="82" charset="-52"/>
              </a:rPr>
              <a:t>Внеурочная деятельность </a:t>
            </a:r>
            <a:r>
              <a:rPr lang="ru-RU" sz="5400" b="1" dirty="0">
                <a:solidFill>
                  <a:srgbClr val="FF0000"/>
                </a:solidFill>
                <a:latin typeface="a_Romanus" pitchFamily="82" charset="-52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a_Romanus" pitchFamily="82" charset="-52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_Romanus" pitchFamily="82" charset="-52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_Romanus" pitchFamily="82" charset="-52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a_Romanus" pitchFamily="82" charset="-52"/>
              </a:rPr>
            </a:br>
            <a:r>
              <a:rPr lang="ru-RU" sz="5400" b="1" dirty="0">
                <a:solidFill>
                  <a:srgbClr val="FF0000"/>
                </a:solidFill>
                <a:latin typeface="a_Romanus" pitchFamily="82" charset="-52"/>
              </a:rPr>
              <a:t>«Я - исследователь» 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7200928" cy="21431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учитель </a:t>
            </a:r>
            <a:r>
              <a:rPr lang="ru-RU" b="1" dirty="0">
                <a:solidFill>
                  <a:srgbClr val="0070C0"/>
                </a:solidFill>
              </a:rPr>
              <a:t>начальных классов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первой  </a:t>
            </a:r>
            <a:r>
              <a:rPr lang="ru-RU" b="1" dirty="0">
                <a:solidFill>
                  <a:srgbClr val="0070C0"/>
                </a:solidFill>
              </a:rPr>
              <a:t>квалификационной категории МБУ лицея №67  </a:t>
            </a:r>
            <a:r>
              <a:rPr lang="ru-RU" b="1" dirty="0" smtClean="0">
                <a:solidFill>
                  <a:srgbClr val="0070C0"/>
                </a:solidFill>
              </a:rPr>
              <a:t>г.Тольятти</a:t>
            </a:r>
          </a:p>
          <a:p>
            <a:pPr algn="r"/>
            <a:r>
              <a:rPr lang="ru-RU" b="1" dirty="0" err="1" smtClean="0">
                <a:solidFill>
                  <a:srgbClr val="0070C0"/>
                </a:solidFill>
              </a:rPr>
              <a:t>Рамазанова</a:t>
            </a:r>
            <a:r>
              <a:rPr lang="ru-RU" b="1" dirty="0" smtClean="0">
                <a:solidFill>
                  <a:srgbClr val="0070C0"/>
                </a:solidFill>
              </a:rPr>
              <a:t> Н.М.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=====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4476782" cy="3357586"/>
          </a:xfrm>
        </p:spPr>
      </p:pic>
      <p:pic>
        <p:nvPicPr>
          <p:cNvPr id="5" name="Рисунок 4" descr="Новый год ОКЕАН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214290"/>
            <a:ext cx="3911231" cy="557216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14290"/>
          <a:ext cx="4071966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</a:tblGrid>
              <a:tr h="2500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О, химия, ты свыше нам дана,</a:t>
                      </a:r>
                      <a:b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Наукой жизни названа,</a:t>
                      </a:r>
                      <a:b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Тебя мы где-нибудь да встретим,</a:t>
                      </a:r>
                      <a:b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вещах каких-нибудь приметим.</a:t>
                      </a:r>
                      <a:b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Давайте с вами посидим,</a:t>
                      </a:r>
                      <a:b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веществах поговорим.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472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7166"/>
            <a:ext cx="45005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О, химия, ты свыше нам дана,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Наукой жизни названа,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Тебя мы где-нибудь да встретим,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В вещах каких-нибудь приметим.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Давайте с вами посидим,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cyr" charset="-52"/>
                <a:ea typeface="Times New Roman" pitchFamily="18" charset="0"/>
              </a:rPr>
              <a:t>О веществах поговорим.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Молился древний </a:t>
            </a:r>
            <a:r>
              <a:rPr lang="ru-RU" sz="2000" b="1" dirty="0" smtClean="0">
                <a:solidFill>
                  <a:srgbClr val="0070C0"/>
                </a:solidFill>
              </a:rPr>
              <a:t>человек, стучал </a:t>
            </a:r>
            <a:r>
              <a:rPr lang="ru-RU" sz="2000" b="1" dirty="0">
                <a:solidFill>
                  <a:srgbClr val="0070C0"/>
                </a:solidFill>
              </a:rPr>
              <a:t>о камни лбом.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Едва увидит </a:t>
            </a:r>
            <a:r>
              <a:rPr lang="ru-RU" sz="2000" b="1" dirty="0" smtClean="0">
                <a:solidFill>
                  <a:srgbClr val="0070C0"/>
                </a:solidFill>
              </a:rPr>
              <a:t>молнию или </a:t>
            </a:r>
            <a:r>
              <a:rPr lang="ru-RU" sz="2000" b="1" dirty="0">
                <a:solidFill>
                  <a:srgbClr val="0070C0"/>
                </a:solidFill>
              </a:rPr>
              <a:t>услышит гром.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Законы физики </a:t>
            </a:r>
            <a:r>
              <a:rPr lang="ru-RU" sz="2000" b="1" dirty="0" smtClean="0">
                <a:solidFill>
                  <a:srgbClr val="0070C0"/>
                </a:solidFill>
              </a:rPr>
              <a:t>тогда, он </a:t>
            </a:r>
            <a:r>
              <a:rPr lang="ru-RU" sz="2000" b="1" dirty="0">
                <a:solidFill>
                  <a:srgbClr val="0070C0"/>
                </a:solidFill>
              </a:rPr>
              <a:t>начал понимать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Когда посредством </a:t>
            </a:r>
            <a:r>
              <a:rPr lang="ru-RU" sz="2000" b="1" dirty="0" smtClean="0">
                <a:solidFill>
                  <a:srgbClr val="0070C0"/>
                </a:solidFill>
              </a:rPr>
              <a:t>трения огонь </a:t>
            </a:r>
            <a:r>
              <a:rPr lang="ru-RU" sz="2000" b="1" dirty="0">
                <a:solidFill>
                  <a:srgbClr val="0070C0"/>
                </a:solidFill>
              </a:rPr>
              <a:t>стал добывать.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Затем придумал </a:t>
            </a:r>
            <a:r>
              <a:rPr lang="ru-RU" sz="2000" b="1" dirty="0" smtClean="0">
                <a:solidFill>
                  <a:srgbClr val="0070C0"/>
                </a:solidFill>
              </a:rPr>
              <a:t>колесо и  </a:t>
            </a:r>
            <a:r>
              <a:rPr lang="ru-RU" sz="2000" b="1" dirty="0">
                <a:solidFill>
                  <a:srgbClr val="0070C0"/>
                </a:solidFill>
              </a:rPr>
              <a:t>так пошло, пошло.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Что до цепной </a:t>
            </a:r>
            <a:r>
              <a:rPr lang="ru-RU" sz="2000" b="1" dirty="0" smtClean="0">
                <a:solidFill>
                  <a:srgbClr val="0070C0"/>
                </a:solidFill>
              </a:rPr>
              <a:t>реакции в </a:t>
            </a:r>
            <a:r>
              <a:rPr lang="ru-RU" sz="2000" b="1" dirty="0">
                <a:solidFill>
                  <a:srgbClr val="0070C0"/>
                </a:solidFill>
              </a:rPr>
              <a:t>конце  концов  дошло.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Когда мы учим </a:t>
            </a:r>
            <a:r>
              <a:rPr lang="ru-RU" sz="2000" b="1" dirty="0" smtClean="0">
                <a:solidFill>
                  <a:srgbClr val="0070C0"/>
                </a:solidFill>
              </a:rPr>
              <a:t>физику, тогда </a:t>
            </a:r>
            <a:r>
              <a:rPr lang="ru-RU" sz="2000" b="1" dirty="0">
                <a:solidFill>
                  <a:srgbClr val="0070C0"/>
                </a:solidFill>
              </a:rPr>
              <a:t>проблемы нет: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Понять строение </a:t>
            </a:r>
            <a:r>
              <a:rPr lang="ru-RU" sz="2000" b="1" dirty="0" smtClean="0">
                <a:solidFill>
                  <a:srgbClr val="0070C0"/>
                </a:solidFill>
              </a:rPr>
              <a:t>атома, движение </a:t>
            </a:r>
            <a:r>
              <a:rPr lang="ru-RU" sz="2000" b="1" dirty="0">
                <a:solidFill>
                  <a:srgbClr val="0070C0"/>
                </a:solidFill>
              </a:rPr>
              <a:t>планет.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Узнать, как мир устроен</a:t>
            </a:r>
            <a:r>
              <a:rPr lang="ru-RU" sz="2000" b="1" dirty="0" smtClean="0">
                <a:solidFill>
                  <a:srgbClr val="0070C0"/>
                </a:solidFill>
              </a:rPr>
              <a:t>, и </a:t>
            </a:r>
            <a:r>
              <a:rPr lang="ru-RU" sz="2000" b="1" dirty="0">
                <a:solidFill>
                  <a:srgbClr val="0070C0"/>
                </a:solidFill>
              </a:rPr>
              <a:t>кто мы сами в нем.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</a:rPr>
              <a:t>Ну, что ж берем  </a:t>
            </a:r>
            <a:r>
              <a:rPr lang="ru-RU" sz="2000" b="1" dirty="0" smtClean="0">
                <a:solidFill>
                  <a:srgbClr val="0070C0"/>
                </a:solidFill>
              </a:rPr>
              <a:t>учебники и </a:t>
            </a:r>
            <a:r>
              <a:rPr lang="ru-RU" sz="2000" b="1" dirty="0">
                <a:solidFill>
                  <a:srgbClr val="0070C0"/>
                </a:solidFill>
              </a:rPr>
              <a:t>на урок пойдем.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Рисунок 4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2286016" cy="2829228"/>
          </a:xfrm>
          <a:prstGeom prst="rect">
            <a:avLst/>
          </a:prstGeom>
        </p:spPr>
      </p:pic>
      <p:pic>
        <p:nvPicPr>
          <p:cNvPr id="6" name="Рисунок 5" descr="Physic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357562"/>
            <a:ext cx="3305188" cy="3305188"/>
          </a:xfrm>
          <a:prstGeom prst="rect">
            <a:avLst/>
          </a:prstGeom>
        </p:spPr>
      </p:pic>
      <p:pic>
        <p:nvPicPr>
          <p:cNvPr id="7" name="Рисунок 6" descr="7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0"/>
            <a:ext cx="2482322" cy="300037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2-032-Spasibo-za-vnim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001056" cy="600079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/>
          <a:lstStyle/>
          <a:p>
            <a:r>
              <a:rPr lang="ru-RU" i="1" dirty="0"/>
              <a:t>Если хочешь научить меня чему-то,</a:t>
            </a:r>
            <a:br>
              <a:rPr lang="ru-RU" i="1" dirty="0"/>
            </a:br>
            <a:r>
              <a:rPr lang="ru-RU" i="1" dirty="0"/>
              <a:t>Позволь мне идти медленно…</a:t>
            </a:r>
            <a:br>
              <a:rPr lang="ru-RU" i="1" dirty="0"/>
            </a:br>
            <a:r>
              <a:rPr lang="ru-RU" i="1" dirty="0"/>
              <a:t>Дай мне приглядеться…</a:t>
            </a:r>
            <a:br>
              <a:rPr lang="ru-RU" i="1" dirty="0"/>
            </a:br>
            <a:r>
              <a:rPr lang="ru-RU" i="1" dirty="0"/>
              <a:t>Потрогать и подержать в руках</a:t>
            </a:r>
            <a:br>
              <a:rPr lang="ru-RU" i="1" dirty="0"/>
            </a:br>
            <a:r>
              <a:rPr lang="ru-RU" i="1" dirty="0" smtClean="0"/>
              <a:t>Послушать…   Понюхать</a:t>
            </a:r>
            <a:r>
              <a:rPr lang="ru-RU" i="1" dirty="0"/>
              <a:t>…</a:t>
            </a:r>
            <a:br>
              <a:rPr lang="ru-RU" i="1" dirty="0"/>
            </a:br>
            <a:r>
              <a:rPr lang="ru-RU" i="1" dirty="0"/>
              <a:t>И может быть попробовать на вкус…</a:t>
            </a:r>
            <a:br>
              <a:rPr lang="ru-RU" i="1" dirty="0"/>
            </a:br>
            <a:r>
              <a:rPr lang="ru-RU" i="1" dirty="0"/>
              <a:t>О, сколько всего я смогу</a:t>
            </a:r>
            <a:br>
              <a:rPr lang="ru-RU" i="1" dirty="0"/>
            </a:br>
            <a:r>
              <a:rPr lang="ru-RU" i="1" dirty="0"/>
              <a:t>Найти самостоятельно</a:t>
            </a:r>
            <a:r>
              <a:rPr lang="ru-RU" i="1" dirty="0" smtClean="0"/>
              <a:t>!  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ssled_2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214686"/>
            <a:ext cx="2546240" cy="3643314"/>
          </a:xfrm>
          <a:prstGeom prst="rect">
            <a:avLst/>
          </a:prstGeom>
        </p:spPr>
      </p:pic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326670"/>
            <a:ext cx="3929090" cy="25313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Цель</a:t>
            </a:r>
            <a:r>
              <a:rPr lang="ru-RU" b="1" dirty="0"/>
              <a:t>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развитие интеллектуально-творческого потенциала личности ребенка путем совершенствования его исследовательских способностей в процессе саморазвития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/>
              <a:t> Задачи:</a:t>
            </a:r>
          </a:p>
          <a:p>
            <a:pPr lvl="0"/>
            <a:r>
              <a:rPr lang="ru-RU" dirty="0"/>
              <a:t>познакомить учащихся с исследовательской деятельностью;</a:t>
            </a:r>
          </a:p>
          <a:p>
            <a:pPr lvl="0"/>
            <a:r>
              <a:rPr lang="ru-RU" dirty="0"/>
              <a:t> научить работать с научно-популярной литературой;</a:t>
            </a:r>
          </a:p>
          <a:p>
            <a:pPr lvl="0"/>
            <a:r>
              <a:rPr lang="ru-RU" dirty="0"/>
              <a:t> научить самостоятельно приобретать новые знания и применять их на практике;</a:t>
            </a:r>
          </a:p>
          <a:p>
            <a:pPr lvl="0"/>
            <a:r>
              <a:rPr lang="ru-RU" dirty="0"/>
              <a:t> развивать познавательный интерес обучающихся.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МОДУЛЬНАЯ СИСТЕМА ЭКСПЕРИМЕНТОВ PROLOG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КАК СРЕДСТВО РЕАЛИЗАЦИИ ПРАКТИКО-ОРИЕНТИРОВАННОЙ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ДЕЯТЕЛЬНОСТИ УЧАЩИХСЯ НА УРОКАХ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ЕСТЕСТВЕННОНАУЧНОЙ ОБЛАСТИ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/>
              <a:t>Модульная система экспериментов </a:t>
            </a:r>
            <a:r>
              <a:rPr lang="ru-RU" sz="3300" dirty="0" err="1" smtClean="0"/>
              <a:t>PROLog</a:t>
            </a:r>
            <a:r>
              <a:rPr lang="ru-RU" sz="3300" dirty="0" smtClean="0"/>
              <a:t> является программно-</a:t>
            </a:r>
          </a:p>
          <a:p>
            <a:pPr>
              <a:buNone/>
            </a:pPr>
            <a:r>
              <a:rPr lang="ru-RU" sz="3300" dirty="0" smtClean="0"/>
              <a:t>аппаратным комплексом обеспечивающих сбор и обработку данных </a:t>
            </a:r>
            <a:r>
              <a:rPr lang="ru-RU" sz="3300" dirty="0" err="1" smtClean="0"/>
              <a:t>экспе</a:t>
            </a:r>
            <a:r>
              <a:rPr lang="ru-RU" sz="3300" dirty="0" smtClean="0"/>
              <a:t>-</a:t>
            </a:r>
          </a:p>
          <a:p>
            <a:pPr>
              <a:buNone/>
            </a:pPr>
            <a:r>
              <a:rPr lang="ru-RU" sz="3300" dirty="0" err="1" smtClean="0"/>
              <a:t>риментов</a:t>
            </a:r>
            <a:r>
              <a:rPr lang="ru-RU" sz="3300" dirty="0" smtClean="0"/>
              <a:t> в области различных дисциплин естественнонаучного цикла.</a:t>
            </a:r>
          </a:p>
          <a:p>
            <a:pPr>
              <a:buNone/>
            </a:pPr>
            <a:r>
              <a:rPr lang="ru-RU" sz="3300" dirty="0" smtClean="0"/>
              <a:t>Система </a:t>
            </a:r>
            <a:r>
              <a:rPr lang="ru-RU" sz="3300" dirty="0" err="1" smtClean="0"/>
              <a:t>PROLog</a:t>
            </a:r>
            <a:r>
              <a:rPr lang="ru-RU" sz="3300" dirty="0" smtClean="0"/>
              <a:t> основана на автономных цифровых измерительных</a:t>
            </a:r>
          </a:p>
          <a:p>
            <a:pPr>
              <a:buNone/>
            </a:pPr>
            <a:r>
              <a:rPr lang="ru-RU" sz="3300" dirty="0" smtClean="0"/>
              <a:t>модулях (ЦИМ), каждый из которых может быть рассмотрен как </a:t>
            </a:r>
            <a:r>
              <a:rPr lang="ru-RU" sz="3300" dirty="0" err="1" smtClean="0"/>
              <a:t>самостоя</a:t>
            </a:r>
            <a:r>
              <a:rPr lang="ru-RU" sz="3300" dirty="0" smtClean="0"/>
              <a:t>-</a:t>
            </a:r>
          </a:p>
          <a:p>
            <a:pPr>
              <a:buNone/>
            </a:pPr>
            <a:r>
              <a:rPr lang="ru-RU" sz="3300" dirty="0" smtClean="0"/>
              <a:t>тельный регистратор данных, позволяющий записывать и хранить значения</a:t>
            </a:r>
          </a:p>
          <a:p>
            <a:pPr>
              <a:buNone/>
            </a:pPr>
            <a:r>
              <a:rPr lang="ru-RU" sz="3300" dirty="0" smtClean="0"/>
              <a:t>измеряемых величин независимо друг от друга. В состав системы могут </a:t>
            </a:r>
            <a:r>
              <a:rPr lang="ru-RU" sz="3300" dirty="0" err="1" smtClean="0"/>
              <a:t>вхо</a:t>
            </a:r>
            <a:r>
              <a:rPr lang="ru-RU" sz="3300" dirty="0" smtClean="0"/>
              <a:t>-</a:t>
            </a:r>
          </a:p>
          <a:p>
            <a:pPr>
              <a:buNone/>
            </a:pPr>
            <a:r>
              <a:rPr lang="ru-RU" sz="3300" dirty="0" err="1" smtClean="0"/>
              <a:t>дить</a:t>
            </a:r>
            <a:r>
              <a:rPr lang="ru-RU" sz="3300" dirty="0" smtClean="0"/>
              <a:t> устройства считывания информации:</a:t>
            </a:r>
          </a:p>
          <a:p>
            <a:pPr>
              <a:buNone/>
            </a:pPr>
            <a:r>
              <a:rPr lang="ru-RU" sz="3300" dirty="0" smtClean="0"/>
              <a:t>• персональный компьютер;</a:t>
            </a:r>
          </a:p>
          <a:p>
            <a:pPr>
              <a:buNone/>
            </a:pPr>
            <a:r>
              <a:rPr lang="ru-RU" sz="3300" dirty="0" smtClean="0"/>
              <a:t>• модуль отображения информации графический – МОИ-Г;</a:t>
            </a:r>
          </a:p>
          <a:p>
            <a:pPr>
              <a:buNone/>
            </a:pPr>
            <a:r>
              <a:rPr lang="ru-RU" sz="3300" dirty="0" smtClean="0"/>
              <a:t>• модуль отображения информации числовой – МОИ-Ч.</a:t>
            </a:r>
          </a:p>
          <a:p>
            <a:pPr>
              <a:buNone/>
            </a:pPr>
            <a:r>
              <a:rPr lang="ru-RU" sz="3300" dirty="0" smtClean="0"/>
              <a:t>У каждого ЦИМ есть микропроцессор, который измеряет и записывает</a:t>
            </a:r>
          </a:p>
          <a:p>
            <a:pPr>
              <a:buNone/>
            </a:pPr>
            <a:r>
              <a:rPr lang="ru-RU" sz="3300" dirty="0" smtClean="0"/>
              <a:t>измеренные значения (например, температуру, силу тока, напряжение) в </a:t>
            </a:r>
            <a:r>
              <a:rPr lang="ru-RU" sz="3300" dirty="0" err="1" smtClean="0"/>
              <a:t>соб</a:t>
            </a:r>
            <a:r>
              <a:rPr lang="ru-RU" sz="3300" dirty="0" smtClean="0"/>
              <a:t>-</a:t>
            </a:r>
          </a:p>
          <a:p>
            <a:pPr>
              <a:buNone/>
            </a:pPr>
            <a:r>
              <a:rPr lang="ru-RU" sz="3300" dirty="0" err="1" smtClean="0"/>
              <a:t>ственную</a:t>
            </a:r>
            <a:r>
              <a:rPr lang="ru-RU" sz="3300" dirty="0" smtClean="0"/>
              <a:t> память, независимо от других модулей и устройства считывания</a:t>
            </a:r>
          </a:p>
          <a:p>
            <a:pPr>
              <a:buNone/>
            </a:pPr>
            <a:r>
              <a:rPr lang="ru-RU" sz="3300" dirty="0" smtClean="0"/>
              <a:t>информации.</a:t>
            </a:r>
          </a:p>
          <a:p>
            <a:pPr>
              <a:buNone/>
            </a:pPr>
            <a:r>
              <a:rPr lang="ru-RU" sz="3300" dirty="0" smtClean="0"/>
              <a:t>Для работы системы в комплекте с ПК применяется программное </a:t>
            </a:r>
            <a:r>
              <a:rPr lang="ru-RU" sz="3300" dirty="0" err="1" smtClean="0"/>
              <a:t>обес</a:t>
            </a:r>
            <a:r>
              <a:rPr lang="ru-RU" sz="3300" dirty="0" smtClean="0"/>
              <a:t>-</a:t>
            </a:r>
          </a:p>
          <a:p>
            <a:pPr>
              <a:buNone/>
            </a:pPr>
            <a:r>
              <a:rPr lang="ru-RU" sz="3300" dirty="0" smtClean="0"/>
              <a:t>печение </a:t>
            </a:r>
            <a:r>
              <a:rPr lang="ru-RU" sz="3300" dirty="0" err="1" smtClean="0"/>
              <a:t>PROLog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Система </a:t>
            </a:r>
            <a:r>
              <a:rPr lang="ru-RU" dirty="0" err="1" smtClean="0">
                <a:solidFill>
                  <a:srgbClr val="0070C0"/>
                </a:solidFill>
              </a:rPr>
              <a:t>PROLog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394425_html_6b50668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3571876"/>
            <a:ext cx="4336707" cy="3071834"/>
          </a:xfrm>
        </p:spPr>
      </p:pic>
      <p:pic>
        <p:nvPicPr>
          <p:cNvPr id="6" name="Рисунок 5" descr="394425_html_7ba49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4212801" cy="3071834"/>
          </a:xfrm>
          <a:prstGeom prst="rect">
            <a:avLst/>
          </a:prstGeom>
        </p:spPr>
      </p:pic>
      <p:pic>
        <p:nvPicPr>
          <p:cNvPr id="7" name="Рисунок 6" descr="394425_html_m2c1ef0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500042"/>
            <a:ext cx="2214578" cy="2684337"/>
          </a:xfrm>
          <a:prstGeom prst="rect">
            <a:avLst/>
          </a:prstGeom>
        </p:spPr>
      </p:pic>
      <p:pic>
        <p:nvPicPr>
          <p:cNvPr id="8" name="Рисунок 7" descr="394425_html_m30ab69f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0"/>
            <a:ext cx="2150928" cy="2714620"/>
          </a:xfrm>
          <a:prstGeom prst="rect">
            <a:avLst/>
          </a:prstGeom>
        </p:spPr>
      </p:pic>
      <p:pic>
        <p:nvPicPr>
          <p:cNvPr id="9" name="Рисунок 8" descr="394425_html_m61652a8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1214422"/>
            <a:ext cx="1857388" cy="200026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Наши исследования.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окр.мир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121680" cy="53412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Измерим, зафиксируем и сравним температуру снега, воды и льда.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окр.мир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Мы изучаем науку…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окр.мир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Опыты это так интересно.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=====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143372" cy="5524496"/>
          </a:xfrm>
        </p:spPr>
      </p:pic>
      <p:pic>
        <p:nvPicPr>
          <p:cNvPr id="6" name="Рисунок 5" descr="=====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071966" cy="542928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Внеурочная деятельность    «Я - исследователь»  </vt:lpstr>
      <vt:lpstr>Слайд 2</vt:lpstr>
      <vt:lpstr>Слайд 3</vt:lpstr>
      <vt:lpstr>МОДУЛЬНАЯ СИСТЕМА ЭКСПЕРИМЕНТОВ PROLOG КАК СРЕДСТВО РЕАЛИЗАЦИИ ПРАКТИКО-ОРИЕНТИРОВАННОЙ ДЕЯТЕЛЬНОСТИ УЧАЩИХСЯ НА УРОКАХ ЕСТЕСТВЕННОНАУЧНОЙ ОБЛАСТИ </vt:lpstr>
      <vt:lpstr>Система PROLog</vt:lpstr>
      <vt:lpstr>Наши исследования.</vt:lpstr>
      <vt:lpstr>Измерим, зафиксируем и сравним температуру снега, воды и льда.</vt:lpstr>
      <vt:lpstr>Мы изучаем науку…</vt:lpstr>
      <vt:lpstr>Опыты это так интересно.</vt:lpstr>
      <vt:lpstr>Слайд 10</vt:lpstr>
      <vt:lpstr>Слайд 11</vt:lpstr>
      <vt:lpstr>Слайд 12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   «Я - исследователь»  </dc:title>
  <dc:creator>Grey Wolf</dc:creator>
  <cp:lastModifiedBy>Grey Wolf</cp:lastModifiedBy>
  <cp:revision>16</cp:revision>
  <dcterms:created xsi:type="dcterms:W3CDTF">2015-01-14T17:08:20Z</dcterms:created>
  <dcterms:modified xsi:type="dcterms:W3CDTF">2015-01-18T17:20:49Z</dcterms:modified>
</cp:coreProperties>
</file>