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63" r:id="rId5"/>
    <p:sldId id="264" r:id="rId6"/>
    <p:sldId id="265" r:id="rId7"/>
    <p:sldId id="266" r:id="rId8"/>
    <p:sldId id="258" r:id="rId9"/>
    <p:sldId id="260" r:id="rId10"/>
    <p:sldId id="262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D56E0-4CD7-455C-8FEE-A34961F2594B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CA9A640-7DCE-49F1-888A-38410C187D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D56E0-4CD7-455C-8FEE-A34961F2594B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9A640-7DCE-49F1-888A-38410C187D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D56E0-4CD7-455C-8FEE-A34961F2594B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9A640-7DCE-49F1-888A-38410C187D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D56E0-4CD7-455C-8FEE-A34961F2594B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CA9A640-7DCE-49F1-888A-38410C187D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D56E0-4CD7-455C-8FEE-A34961F2594B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9A640-7DCE-49F1-888A-38410C187D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D56E0-4CD7-455C-8FEE-A34961F2594B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9A640-7DCE-49F1-888A-38410C187D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D56E0-4CD7-455C-8FEE-A34961F2594B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CA9A640-7DCE-49F1-888A-38410C187D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D56E0-4CD7-455C-8FEE-A34961F2594B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9A640-7DCE-49F1-888A-38410C187D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D56E0-4CD7-455C-8FEE-A34961F2594B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9A640-7DCE-49F1-888A-38410C187D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D56E0-4CD7-455C-8FEE-A34961F2594B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9A640-7DCE-49F1-888A-38410C187D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D56E0-4CD7-455C-8FEE-A34961F2594B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9A640-7DCE-49F1-888A-38410C187D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A4D56E0-4CD7-455C-8FEE-A34961F2594B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CA9A640-7DCE-49F1-888A-38410C187D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ic.academic.ru/contents.nsf/kuznetsov/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ic.academic.ru/contents.nsf/ushakov/" TargetMode="External"/><Relationship Id="rId2" Type="http://schemas.openxmlformats.org/officeDocument/2006/relationships/hyperlink" Target="http://dic.academic.ru/dic.nsf/ushakov/1100370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42" y="785794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Конспект открытого урока по основам православной культуры </a:t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 тему : « Подвиг»</a:t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Подготовила учитель искусства и ОПК МБОУ Павловской СОШ №3</a:t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Воловикова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Ольга Васильевна</a:t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Январь, 2014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1822174" y="500579"/>
            <a:ext cx="5428213" cy="5428213"/>
            <a:chOff x="1822174" y="500579"/>
            <a:chExt cx="5428213" cy="5428213"/>
          </a:xfrm>
        </p:grpSpPr>
        <p:sp>
          <p:nvSpPr>
            <p:cNvPr id="6" name="Полилиния 5"/>
            <p:cNvSpPr/>
            <p:nvPr/>
          </p:nvSpPr>
          <p:spPr>
            <a:xfrm>
              <a:off x="3030501" y="1708906"/>
              <a:ext cx="3011558" cy="3011558"/>
            </a:xfrm>
            <a:custGeom>
              <a:avLst/>
              <a:gdLst>
                <a:gd name="connsiteX0" fmla="*/ 0 w 3011558"/>
                <a:gd name="connsiteY0" fmla="*/ 1505779 h 3011558"/>
                <a:gd name="connsiteX1" fmla="*/ 441034 w 3011558"/>
                <a:gd name="connsiteY1" fmla="*/ 441033 h 3011558"/>
                <a:gd name="connsiteX2" fmla="*/ 1505782 w 3011558"/>
                <a:gd name="connsiteY2" fmla="*/ 2 h 3011558"/>
                <a:gd name="connsiteX3" fmla="*/ 2570528 w 3011558"/>
                <a:gd name="connsiteY3" fmla="*/ 441036 h 3011558"/>
                <a:gd name="connsiteX4" fmla="*/ 3011559 w 3011558"/>
                <a:gd name="connsiteY4" fmla="*/ 1505784 h 3011558"/>
                <a:gd name="connsiteX5" fmla="*/ 2570526 w 3011558"/>
                <a:gd name="connsiteY5" fmla="*/ 2570531 h 3011558"/>
                <a:gd name="connsiteX6" fmla="*/ 1505779 w 3011558"/>
                <a:gd name="connsiteY6" fmla="*/ 3011563 h 3011558"/>
                <a:gd name="connsiteX7" fmla="*/ 441032 w 3011558"/>
                <a:gd name="connsiteY7" fmla="*/ 2570530 h 3011558"/>
                <a:gd name="connsiteX8" fmla="*/ 0 w 3011558"/>
                <a:gd name="connsiteY8" fmla="*/ 1505783 h 3011558"/>
                <a:gd name="connsiteX9" fmla="*/ 0 w 3011558"/>
                <a:gd name="connsiteY9" fmla="*/ 1505779 h 301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11558" h="3011558">
                  <a:moveTo>
                    <a:pt x="0" y="1505779"/>
                  </a:moveTo>
                  <a:cubicBezTo>
                    <a:pt x="0" y="1106421"/>
                    <a:pt x="158645" y="723421"/>
                    <a:pt x="441034" y="441033"/>
                  </a:cubicBezTo>
                  <a:cubicBezTo>
                    <a:pt x="723423" y="158645"/>
                    <a:pt x="1106424" y="1"/>
                    <a:pt x="1505782" y="2"/>
                  </a:cubicBezTo>
                  <a:cubicBezTo>
                    <a:pt x="1905140" y="2"/>
                    <a:pt x="2288140" y="158647"/>
                    <a:pt x="2570528" y="441036"/>
                  </a:cubicBezTo>
                  <a:cubicBezTo>
                    <a:pt x="2852916" y="723425"/>
                    <a:pt x="3011560" y="1106426"/>
                    <a:pt x="3011559" y="1505784"/>
                  </a:cubicBezTo>
                  <a:cubicBezTo>
                    <a:pt x="3011559" y="1905142"/>
                    <a:pt x="2852915" y="2288142"/>
                    <a:pt x="2570526" y="2570531"/>
                  </a:cubicBezTo>
                  <a:cubicBezTo>
                    <a:pt x="2288137" y="2852919"/>
                    <a:pt x="1905136" y="3011563"/>
                    <a:pt x="1505779" y="3011563"/>
                  </a:cubicBezTo>
                  <a:cubicBezTo>
                    <a:pt x="1106421" y="3011563"/>
                    <a:pt x="723421" y="2852918"/>
                    <a:pt x="441032" y="2570530"/>
                  </a:cubicBezTo>
                  <a:cubicBezTo>
                    <a:pt x="158644" y="2288141"/>
                    <a:pt x="0" y="1905140"/>
                    <a:pt x="0" y="1505783"/>
                  </a:cubicBezTo>
                  <a:lnTo>
                    <a:pt x="0" y="1505779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466433" tIns="466432" rIns="466433" bIns="466432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smtClean="0"/>
                <a:t>движение</a:t>
              </a:r>
              <a:endParaRPr lang="ru-RU" sz="2000" b="1" kern="1200" dirty="0"/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3783391" y="500579"/>
              <a:ext cx="1505779" cy="1505779"/>
            </a:xfrm>
            <a:custGeom>
              <a:avLst/>
              <a:gdLst>
                <a:gd name="connsiteX0" fmla="*/ 0 w 1505779"/>
                <a:gd name="connsiteY0" fmla="*/ 752890 h 1505779"/>
                <a:gd name="connsiteX1" fmla="*/ 220517 w 1505779"/>
                <a:gd name="connsiteY1" fmla="*/ 220516 h 1505779"/>
                <a:gd name="connsiteX2" fmla="*/ 752891 w 1505779"/>
                <a:gd name="connsiteY2" fmla="*/ 0 h 1505779"/>
                <a:gd name="connsiteX3" fmla="*/ 1285265 w 1505779"/>
                <a:gd name="connsiteY3" fmla="*/ 220517 h 1505779"/>
                <a:gd name="connsiteX4" fmla="*/ 1505781 w 1505779"/>
                <a:gd name="connsiteY4" fmla="*/ 752891 h 1505779"/>
                <a:gd name="connsiteX5" fmla="*/ 1285264 w 1505779"/>
                <a:gd name="connsiteY5" fmla="*/ 1285265 h 1505779"/>
                <a:gd name="connsiteX6" fmla="*/ 752890 w 1505779"/>
                <a:gd name="connsiteY6" fmla="*/ 1505781 h 1505779"/>
                <a:gd name="connsiteX7" fmla="*/ 220516 w 1505779"/>
                <a:gd name="connsiteY7" fmla="*/ 1285264 h 1505779"/>
                <a:gd name="connsiteX8" fmla="*/ 0 w 1505779"/>
                <a:gd name="connsiteY8" fmla="*/ 752890 h 1505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5779" h="1505779">
                  <a:moveTo>
                    <a:pt x="0" y="752890"/>
                  </a:moveTo>
                  <a:cubicBezTo>
                    <a:pt x="0" y="553211"/>
                    <a:pt x="79323" y="361711"/>
                    <a:pt x="220517" y="220516"/>
                  </a:cubicBezTo>
                  <a:cubicBezTo>
                    <a:pt x="361712" y="79322"/>
                    <a:pt x="553212" y="0"/>
                    <a:pt x="752891" y="0"/>
                  </a:cubicBezTo>
                  <a:cubicBezTo>
                    <a:pt x="952570" y="0"/>
                    <a:pt x="1144070" y="79323"/>
                    <a:pt x="1285265" y="220517"/>
                  </a:cubicBezTo>
                  <a:cubicBezTo>
                    <a:pt x="1426459" y="361712"/>
                    <a:pt x="1505781" y="553212"/>
                    <a:pt x="1505781" y="752891"/>
                  </a:cubicBezTo>
                  <a:cubicBezTo>
                    <a:pt x="1505781" y="952570"/>
                    <a:pt x="1426459" y="1144071"/>
                    <a:pt x="1285264" y="1285265"/>
                  </a:cubicBezTo>
                  <a:cubicBezTo>
                    <a:pt x="1144070" y="1426459"/>
                    <a:pt x="952569" y="1505781"/>
                    <a:pt x="752890" y="1505781"/>
                  </a:cubicBezTo>
                  <a:cubicBezTo>
                    <a:pt x="553211" y="1505781"/>
                    <a:pt x="361711" y="1426459"/>
                    <a:pt x="220516" y="1285264"/>
                  </a:cubicBezTo>
                  <a:cubicBezTo>
                    <a:pt x="79322" y="1144070"/>
                    <a:pt x="0" y="952569"/>
                    <a:pt x="0" y="752890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245916" tIns="245916" rIns="245916" bIns="245916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/>
                <a:t>от чего?</a:t>
              </a:r>
              <a:endParaRPr lang="ru-RU" sz="2000" b="1" kern="1200" dirty="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5744608" y="2461796"/>
              <a:ext cx="1505779" cy="1505779"/>
            </a:xfrm>
            <a:custGeom>
              <a:avLst/>
              <a:gdLst>
                <a:gd name="connsiteX0" fmla="*/ 0 w 1505779"/>
                <a:gd name="connsiteY0" fmla="*/ 752890 h 1505779"/>
                <a:gd name="connsiteX1" fmla="*/ 220517 w 1505779"/>
                <a:gd name="connsiteY1" fmla="*/ 220516 h 1505779"/>
                <a:gd name="connsiteX2" fmla="*/ 752891 w 1505779"/>
                <a:gd name="connsiteY2" fmla="*/ 0 h 1505779"/>
                <a:gd name="connsiteX3" fmla="*/ 1285265 w 1505779"/>
                <a:gd name="connsiteY3" fmla="*/ 220517 h 1505779"/>
                <a:gd name="connsiteX4" fmla="*/ 1505781 w 1505779"/>
                <a:gd name="connsiteY4" fmla="*/ 752891 h 1505779"/>
                <a:gd name="connsiteX5" fmla="*/ 1285264 w 1505779"/>
                <a:gd name="connsiteY5" fmla="*/ 1285265 h 1505779"/>
                <a:gd name="connsiteX6" fmla="*/ 752890 w 1505779"/>
                <a:gd name="connsiteY6" fmla="*/ 1505781 h 1505779"/>
                <a:gd name="connsiteX7" fmla="*/ 220516 w 1505779"/>
                <a:gd name="connsiteY7" fmla="*/ 1285264 h 1505779"/>
                <a:gd name="connsiteX8" fmla="*/ 0 w 1505779"/>
                <a:gd name="connsiteY8" fmla="*/ 752890 h 1505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5779" h="1505779">
                  <a:moveTo>
                    <a:pt x="0" y="752890"/>
                  </a:moveTo>
                  <a:cubicBezTo>
                    <a:pt x="0" y="553211"/>
                    <a:pt x="79323" y="361711"/>
                    <a:pt x="220517" y="220516"/>
                  </a:cubicBezTo>
                  <a:cubicBezTo>
                    <a:pt x="361712" y="79322"/>
                    <a:pt x="553212" y="0"/>
                    <a:pt x="752891" y="0"/>
                  </a:cubicBezTo>
                  <a:cubicBezTo>
                    <a:pt x="952570" y="0"/>
                    <a:pt x="1144070" y="79323"/>
                    <a:pt x="1285265" y="220517"/>
                  </a:cubicBezTo>
                  <a:cubicBezTo>
                    <a:pt x="1426459" y="361712"/>
                    <a:pt x="1505781" y="553212"/>
                    <a:pt x="1505781" y="752891"/>
                  </a:cubicBezTo>
                  <a:cubicBezTo>
                    <a:pt x="1505781" y="952570"/>
                    <a:pt x="1426459" y="1144071"/>
                    <a:pt x="1285264" y="1285265"/>
                  </a:cubicBezTo>
                  <a:cubicBezTo>
                    <a:pt x="1144070" y="1426459"/>
                    <a:pt x="952569" y="1505781"/>
                    <a:pt x="752890" y="1505781"/>
                  </a:cubicBezTo>
                  <a:cubicBezTo>
                    <a:pt x="553211" y="1505781"/>
                    <a:pt x="361711" y="1426459"/>
                    <a:pt x="220516" y="1285264"/>
                  </a:cubicBezTo>
                  <a:cubicBezTo>
                    <a:pt x="79322" y="1144070"/>
                    <a:pt x="0" y="952569"/>
                    <a:pt x="0" y="752890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245916" tIns="245916" rIns="245916" bIns="245916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/>
                <a:t>кого?</a:t>
              </a:r>
              <a:endParaRPr lang="ru-RU" sz="2000" b="1" kern="1200" dirty="0"/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3783391" y="4423013"/>
              <a:ext cx="1505779" cy="1505779"/>
            </a:xfrm>
            <a:custGeom>
              <a:avLst/>
              <a:gdLst>
                <a:gd name="connsiteX0" fmla="*/ 0 w 1505779"/>
                <a:gd name="connsiteY0" fmla="*/ 752890 h 1505779"/>
                <a:gd name="connsiteX1" fmla="*/ 220517 w 1505779"/>
                <a:gd name="connsiteY1" fmla="*/ 220516 h 1505779"/>
                <a:gd name="connsiteX2" fmla="*/ 752891 w 1505779"/>
                <a:gd name="connsiteY2" fmla="*/ 0 h 1505779"/>
                <a:gd name="connsiteX3" fmla="*/ 1285265 w 1505779"/>
                <a:gd name="connsiteY3" fmla="*/ 220517 h 1505779"/>
                <a:gd name="connsiteX4" fmla="*/ 1505781 w 1505779"/>
                <a:gd name="connsiteY4" fmla="*/ 752891 h 1505779"/>
                <a:gd name="connsiteX5" fmla="*/ 1285264 w 1505779"/>
                <a:gd name="connsiteY5" fmla="*/ 1285265 h 1505779"/>
                <a:gd name="connsiteX6" fmla="*/ 752890 w 1505779"/>
                <a:gd name="connsiteY6" fmla="*/ 1505781 h 1505779"/>
                <a:gd name="connsiteX7" fmla="*/ 220516 w 1505779"/>
                <a:gd name="connsiteY7" fmla="*/ 1285264 h 1505779"/>
                <a:gd name="connsiteX8" fmla="*/ 0 w 1505779"/>
                <a:gd name="connsiteY8" fmla="*/ 752890 h 1505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5779" h="1505779">
                  <a:moveTo>
                    <a:pt x="0" y="752890"/>
                  </a:moveTo>
                  <a:cubicBezTo>
                    <a:pt x="0" y="553211"/>
                    <a:pt x="79323" y="361711"/>
                    <a:pt x="220517" y="220516"/>
                  </a:cubicBezTo>
                  <a:cubicBezTo>
                    <a:pt x="361712" y="79322"/>
                    <a:pt x="553212" y="0"/>
                    <a:pt x="752891" y="0"/>
                  </a:cubicBezTo>
                  <a:cubicBezTo>
                    <a:pt x="952570" y="0"/>
                    <a:pt x="1144070" y="79323"/>
                    <a:pt x="1285265" y="220517"/>
                  </a:cubicBezTo>
                  <a:cubicBezTo>
                    <a:pt x="1426459" y="361712"/>
                    <a:pt x="1505781" y="553212"/>
                    <a:pt x="1505781" y="752891"/>
                  </a:cubicBezTo>
                  <a:cubicBezTo>
                    <a:pt x="1505781" y="952570"/>
                    <a:pt x="1426459" y="1144071"/>
                    <a:pt x="1285264" y="1285265"/>
                  </a:cubicBezTo>
                  <a:cubicBezTo>
                    <a:pt x="1144070" y="1426459"/>
                    <a:pt x="952569" y="1505781"/>
                    <a:pt x="752890" y="1505781"/>
                  </a:cubicBezTo>
                  <a:cubicBezTo>
                    <a:pt x="553211" y="1505781"/>
                    <a:pt x="361711" y="1426459"/>
                    <a:pt x="220516" y="1285264"/>
                  </a:cubicBezTo>
                  <a:cubicBezTo>
                    <a:pt x="79322" y="1144070"/>
                    <a:pt x="0" y="952569"/>
                    <a:pt x="0" y="752890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245916" tIns="245916" rIns="245916" bIns="245916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/>
                <a:t>зачем?</a:t>
              </a:r>
              <a:endParaRPr lang="ru-RU" sz="2000" b="1" kern="1200" dirty="0"/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1822174" y="2461796"/>
              <a:ext cx="1505779" cy="1505779"/>
            </a:xfrm>
            <a:custGeom>
              <a:avLst/>
              <a:gdLst>
                <a:gd name="connsiteX0" fmla="*/ 0 w 1505779"/>
                <a:gd name="connsiteY0" fmla="*/ 752890 h 1505779"/>
                <a:gd name="connsiteX1" fmla="*/ 220517 w 1505779"/>
                <a:gd name="connsiteY1" fmla="*/ 220516 h 1505779"/>
                <a:gd name="connsiteX2" fmla="*/ 752891 w 1505779"/>
                <a:gd name="connsiteY2" fmla="*/ 0 h 1505779"/>
                <a:gd name="connsiteX3" fmla="*/ 1285265 w 1505779"/>
                <a:gd name="connsiteY3" fmla="*/ 220517 h 1505779"/>
                <a:gd name="connsiteX4" fmla="*/ 1505781 w 1505779"/>
                <a:gd name="connsiteY4" fmla="*/ 752891 h 1505779"/>
                <a:gd name="connsiteX5" fmla="*/ 1285264 w 1505779"/>
                <a:gd name="connsiteY5" fmla="*/ 1285265 h 1505779"/>
                <a:gd name="connsiteX6" fmla="*/ 752890 w 1505779"/>
                <a:gd name="connsiteY6" fmla="*/ 1505781 h 1505779"/>
                <a:gd name="connsiteX7" fmla="*/ 220516 w 1505779"/>
                <a:gd name="connsiteY7" fmla="*/ 1285264 h 1505779"/>
                <a:gd name="connsiteX8" fmla="*/ 0 w 1505779"/>
                <a:gd name="connsiteY8" fmla="*/ 752890 h 1505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5779" h="1505779">
                  <a:moveTo>
                    <a:pt x="0" y="752890"/>
                  </a:moveTo>
                  <a:cubicBezTo>
                    <a:pt x="0" y="553211"/>
                    <a:pt x="79323" y="361711"/>
                    <a:pt x="220517" y="220516"/>
                  </a:cubicBezTo>
                  <a:cubicBezTo>
                    <a:pt x="361712" y="79322"/>
                    <a:pt x="553212" y="0"/>
                    <a:pt x="752891" y="0"/>
                  </a:cubicBezTo>
                  <a:cubicBezTo>
                    <a:pt x="952570" y="0"/>
                    <a:pt x="1144070" y="79323"/>
                    <a:pt x="1285265" y="220517"/>
                  </a:cubicBezTo>
                  <a:cubicBezTo>
                    <a:pt x="1426459" y="361712"/>
                    <a:pt x="1505781" y="553212"/>
                    <a:pt x="1505781" y="752891"/>
                  </a:cubicBezTo>
                  <a:cubicBezTo>
                    <a:pt x="1505781" y="952570"/>
                    <a:pt x="1426459" y="1144071"/>
                    <a:pt x="1285264" y="1285265"/>
                  </a:cubicBezTo>
                  <a:cubicBezTo>
                    <a:pt x="1144070" y="1426459"/>
                    <a:pt x="952569" y="1505781"/>
                    <a:pt x="752890" y="1505781"/>
                  </a:cubicBezTo>
                  <a:cubicBezTo>
                    <a:pt x="553211" y="1505781"/>
                    <a:pt x="361711" y="1426459"/>
                    <a:pt x="220516" y="1285264"/>
                  </a:cubicBezTo>
                  <a:cubicBezTo>
                    <a:pt x="79322" y="1144070"/>
                    <a:pt x="0" y="952569"/>
                    <a:pt x="0" y="752890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245916" tIns="245916" rIns="245916" bIns="245916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smtClean="0"/>
                <a:t>куда?</a:t>
              </a:r>
              <a:endParaRPr lang="ru-RU" sz="2000" b="1" kern="1200" dirty="0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3707904" y="404664"/>
            <a:ext cx="1644469" cy="1644469"/>
          </a:xfrm>
          <a:custGeom>
            <a:avLst/>
            <a:gdLst>
              <a:gd name="connsiteX0" fmla="*/ 0 w 1644469"/>
              <a:gd name="connsiteY0" fmla="*/ 822235 h 1644469"/>
              <a:gd name="connsiteX1" fmla="*/ 240828 w 1644469"/>
              <a:gd name="connsiteY1" fmla="*/ 240827 h 1644469"/>
              <a:gd name="connsiteX2" fmla="*/ 822237 w 1644469"/>
              <a:gd name="connsiteY2" fmla="*/ 1 h 1644469"/>
              <a:gd name="connsiteX3" fmla="*/ 1403645 w 1644469"/>
              <a:gd name="connsiteY3" fmla="*/ 240829 h 1644469"/>
              <a:gd name="connsiteX4" fmla="*/ 1644471 w 1644469"/>
              <a:gd name="connsiteY4" fmla="*/ 822238 h 1644469"/>
              <a:gd name="connsiteX5" fmla="*/ 1403644 w 1644469"/>
              <a:gd name="connsiteY5" fmla="*/ 1403646 h 1644469"/>
              <a:gd name="connsiteX6" fmla="*/ 822236 w 1644469"/>
              <a:gd name="connsiteY6" fmla="*/ 1644473 h 1644469"/>
              <a:gd name="connsiteX7" fmla="*/ 240828 w 1644469"/>
              <a:gd name="connsiteY7" fmla="*/ 1403645 h 1644469"/>
              <a:gd name="connsiteX8" fmla="*/ 1 w 1644469"/>
              <a:gd name="connsiteY8" fmla="*/ 822237 h 1644469"/>
              <a:gd name="connsiteX9" fmla="*/ 0 w 1644469"/>
              <a:gd name="connsiteY9" fmla="*/ 822235 h 164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4469" h="1644469">
                <a:moveTo>
                  <a:pt x="0" y="822235"/>
                </a:moveTo>
                <a:cubicBezTo>
                  <a:pt x="0" y="604165"/>
                  <a:pt x="86629" y="395026"/>
                  <a:pt x="240828" y="240827"/>
                </a:cubicBezTo>
                <a:cubicBezTo>
                  <a:pt x="395027" y="86628"/>
                  <a:pt x="604166" y="0"/>
                  <a:pt x="822237" y="1"/>
                </a:cubicBezTo>
                <a:cubicBezTo>
                  <a:pt x="1040307" y="1"/>
                  <a:pt x="1249446" y="86630"/>
                  <a:pt x="1403645" y="240829"/>
                </a:cubicBezTo>
                <a:cubicBezTo>
                  <a:pt x="1557844" y="395028"/>
                  <a:pt x="1644472" y="604167"/>
                  <a:pt x="1644471" y="822238"/>
                </a:cubicBezTo>
                <a:cubicBezTo>
                  <a:pt x="1644471" y="1040308"/>
                  <a:pt x="1557843" y="1249447"/>
                  <a:pt x="1403644" y="1403646"/>
                </a:cubicBezTo>
                <a:cubicBezTo>
                  <a:pt x="1249445" y="1557845"/>
                  <a:pt x="1040306" y="1644473"/>
                  <a:pt x="822236" y="1644473"/>
                </a:cubicBezTo>
                <a:cubicBezTo>
                  <a:pt x="604166" y="1644473"/>
                  <a:pt x="395027" y="1557845"/>
                  <a:pt x="240828" y="1403645"/>
                </a:cubicBezTo>
                <a:cubicBezTo>
                  <a:pt x="86629" y="1249446"/>
                  <a:pt x="1" y="1040307"/>
                  <a:pt x="1" y="822237"/>
                </a:cubicBezTo>
                <a:cubicBezTo>
                  <a:pt x="1" y="822236"/>
                  <a:pt x="0" y="822236"/>
                  <a:pt x="0" y="82223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hueOff val="0"/>
                  <a:satOff val="0"/>
                  <a:lumOff val="0"/>
                  <a:shade val="30000"/>
                  <a:satMod val="115000"/>
                </a:schemeClr>
              </a:gs>
              <a:gs pos="50000">
                <a:schemeClr val="accent1">
                  <a:hueOff val="0"/>
                  <a:satOff val="0"/>
                  <a:lumOff val="0"/>
                  <a:shade val="67500"/>
                  <a:satMod val="115000"/>
                </a:schemeClr>
              </a:gs>
              <a:gs pos="100000">
                <a:schemeClr val="accent1">
                  <a:hueOff val="0"/>
                  <a:satOff val="0"/>
                  <a:lumOff val="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263687" tIns="263687" rIns="263687" bIns="263687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 b="1" kern="1200" dirty="0" smtClean="0"/>
              <a:t>от своего эгоизма</a:t>
            </a:r>
            <a:endParaRPr lang="ru-RU" sz="1800" b="1" kern="1200" dirty="0"/>
          </a:p>
        </p:txBody>
      </p:sp>
      <p:sp>
        <p:nvSpPr>
          <p:cNvPr id="12" name="Полилиния 11"/>
          <p:cNvSpPr/>
          <p:nvPr/>
        </p:nvSpPr>
        <p:spPr>
          <a:xfrm>
            <a:off x="5652120" y="2420888"/>
            <a:ext cx="1644469" cy="1644469"/>
          </a:xfrm>
          <a:custGeom>
            <a:avLst/>
            <a:gdLst>
              <a:gd name="connsiteX0" fmla="*/ 0 w 1644469"/>
              <a:gd name="connsiteY0" fmla="*/ 822235 h 1644469"/>
              <a:gd name="connsiteX1" fmla="*/ 240828 w 1644469"/>
              <a:gd name="connsiteY1" fmla="*/ 240827 h 1644469"/>
              <a:gd name="connsiteX2" fmla="*/ 822237 w 1644469"/>
              <a:gd name="connsiteY2" fmla="*/ 1 h 1644469"/>
              <a:gd name="connsiteX3" fmla="*/ 1403645 w 1644469"/>
              <a:gd name="connsiteY3" fmla="*/ 240829 h 1644469"/>
              <a:gd name="connsiteX4" fmla="*/ 1644471 w 1644469"/>
              <a:gd name="connsiteY4" fmla="*/ 822238 h 1644469"/>
              <a:gd name="connsiteX5" fmla="*/ 1403644 w 1644469"/>
              <a:gd name="connsiteY5" fmla="*/ 1403646 h 1644469"/>
              <a:gd name="connsiteX6" fmla="*/ 822236 w 1644469"/>
              <a:gd name="connsiteY6" fmla="*/ 1644473 h 1644469"/>
              <a:gd name="connsiteX7" fmla="*/ 240828 w 1644469"/>
              <a:gd name="connsiteY7" fmla="*/ 1403645 h 1644469"/>
              <a:gd name="connsiteX8" fmla="*/ 1 w 1644469"/>
              <a:gd name="connsiteY8" fmla="*/ 822237 h 1644469"/>
              <a:gd name="connsiteX9" fmla="*/ 0 w 1644469"/>
              <a:gd name="connsiteY9" fmla="*/ 822235 h 164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4469" h="1644469">
                <a:moveTo>
                  <a:pt x="0" y="822235"/>
                </a:moveTo>
                <a:cubicBezTo>
                  <a:pt x="0" y="604165"/>
                  <a:pt x="86629" y="395026"/>
                  <a:pt x="240828" y="240827"/>
                </a:cubicBezTo>
                <a:cubicBezTo>
                  <a:pt x="395027" y="86628"/>
                  <a:pt x="604166" y="0"/>
                  <a:pt x="822237" y="1"/>
                </a:cubicBezTo>
                <a:cubicBezTo>
                  <a:pt x="1040307" y="1"/>
                  <a:pt x="1249446" y="86630"/>
                  <a:pt x="1403645" y="240829"/>
                </a:cubicBezTo>
                <a:cubicBezTo>
                  <a:pt x="1557844" y="395028"/>
                  <a:pt x="1644472" y="604167"/>
                  <a:pt x="1644471" y="822238"/>
                </a:cubicBezTo>
                <a:cubicBezTo>
                  <a:pt x="1644471" y="1040308"/>
                  <a:pt x="1557843" y="1249447"/>
                  <a:pt x="1403644" y="1403646"/>
                </a:cubicBezTo>
                <a:cubicBezTo>
                  <a:pt x="1249445" y="1557845"/>
                  <a:pt x="1040306" y="1644473"/>
                  <a:pt x="822236" y="1644473"/>
                </a:cubicBezTo>
                <a:cubicBezTo>
                  <a:pt x="604166" y="1644473"/>
                  <a:pt x="395027" y="1557845"/>
                  <a:pt x="240828" y="1403645"/>
                </a:cubicBezTo>
                <a:cubicBezTo>
                  <a:pt x="86629" y="1249446"/>
                  <a:pt x="1" y="1040307"/>
                  <a:pt x="1" y="822237"/>
                </a:cubicBezTo>
                <a:cubicBezTo>
                  <a:pt x="1" y="822236"/>
                  <a:pt x="0" y="822236"/>
                  <a:pt x="0" y="82223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hueOff val="0"/>
                  <a:satOff val="0"/>
                  <a:lumOff val="0"/>
                  <a:shade val="30000"/>
                  <a:satMod val="115000"/>
                </a:schemeClr>
              </a:gs>
              <a:gs pos="50000">
                <a:schemeClr val="accent1">
                  <a:hueOff val="0"/>
                  <a:satOff val="0"/>
                  <a:lumOff val="0"/>
                  <a:shade val="67500"/>
                  <a:satMod val="115000"/>
                </a:schemeClr>
              </a:gs>
              <a:gs pos="100000">
                <a:schemeClr val="accent1">
                  <a:hueOff val="0"/>
                  <a:satOff val="0"/>
                  <a:lumOff val="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263687" tIns="263687" rIns="263687" bIns="263687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 b="1" kern="1200" dirty="0" smtClean="0"/>
              <a:t>человека</a:t>
            </a:r>
            <a:endParaRPr lang="ru-RU" sz="1800" b="1" kern="1200" dirty="0"/>
          </a:p>
        </p:txBody>
      </p:sp>
      <p:sp>
        <p:nvSpPr>
          <p:cNvPr id="13" name="Полилиния 12"/>
          <p:cNvSpPr/>
          <p:nvPr/>
        </p:nvSpPr>
        <p:spPr>
          <a:xfrm>
            <a:off x="3707904" y="4293096"/>
            <a:ext cx="1728192" cy="1728192"/>
          </a:xfrm>
          <a:custGeom>
            <a:avLst/>
            <a:gdLst>
              <a:gd name="connsiteX0" fmla="*/ 0 w 1644469"/>
              <a:gd name="connsiteY0" fmla="*/ 822235 h 1644469"/>
              <a:gd name="connsiteX1" fmla="*/ 240828 w 1644469"/>
              <a:gd name="connsiteY1" fmla="*/ 240827 h 1644469"/>
              <a:gd name="connsiteX2" fmla="*/ 822237 w 1644469"/>
              <a:gd name="connsiteY2" fmla="*/ 1 h 1644469"/>
              <a:gd name="connsiteX3" fmla="*/ 1403645 w 1644469"/>
              <a:gd name="connsiteY3" fmla="*/ 240829 h 1644469"/>
              <a:gd name="connsiteX4" fmla="*/ 1644471 w 1644469"/>
              <a:gd name="connsiteY4" fmla="*/ 822238 h 1644469"/>
              <a:gd name="connsiteX5" fmla="*/ 1403644 w 1644469"/>
              <a:gd name="connsiteY5" fmla="*/ 1403646 h 1644469"/>
              <a:gd name="connsiteX6" fmla="*/ 822236 w 1644469"/>
              <a:gd name="connsiteY6" fmla="*/ 1644473 h 1644469"/>
              <a:gd name="connsiteX7" fmla="*/ 240828 w 1644469"/>
              <a:gd name="connsiteY7" fmla="*/ 1403645 h 1644469"/>
              <a:gd name="connsiteX8" fmla="*/ 1 w 1644469"/>
              <a:gd name="connsiteY8" fmla="*/ 822237 h 1644469"/>
              <a:gd name="connsiteX9" fmla="*/ 0 w 1644469"/>
              <a:gd name="connsiteY9" fmla="*/ 822235 h 164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4469" h="1644469">
                <a:moveTo>
                  <a:pt x="0" y="822235"/>
                </a:moveTo>
                <a:cubicBezTo>
                  <a:pt x="0" y="604165"/>
                  <a:pt x="86629" y="395026"/>
                  <a:pt x="240828" y="240827"/>
                </a:cubicBezTo>
                <a:cubicBezTo>
                  <a:pt x="395027" y="86628"/>
                  <a:pt x="604166" y="0"/>
                  <a:pt x="822237" y="1"/>
                </a:cubicBezTo>
                <a:cubicBezTo>
                  <a:pt x="1040307" y="1"/>
                  <a:pt x="1249446" y="86630"/>
                  <a:pt x="1403645" y="240829"/>
                </a:cubicBezTo>
                <a:cubicBezTo>
                  <a:pt x="1557844" y="395028"/>
                  <a:pt x="1644472" y="604167"/>
                  <a:pt x="1644471" y="822238"/>
                </a:cubicBezTo>
                <a:cubicBezTo>
                  <a:pt x="1644471" y="1040308"/>
                  <a:pt x="1557843" y="1249447"/>
                  <a:pt x="1403644" y="1403646"/>
                </a:cubicBezTo>
                <a:cubicBezTo>
                  <a:pt x="1249445" y="1557845"/>
                  <a:pt x="1040306" y="1644473"/>
                  <a:pt x="822236" y="1644473"/>
                </a:cubicBezTo>
                <a:cubicBezTo>
                  <a:pt x="604166" y="1644473"/>
                  <a:pt x="395027" y="1557845"/>
                  <a:pt x="240828" y="1403645"/>
                </a:cubicBezTo>
                <a:cubicBezTo>
                  <a:pt x="86629" y="1249446"/>
                  <a:pt x="1" y="1040307"/>
                  <a:pt x="1" y="822237"/>
                </a:cubicBezTo>
                <a:cubicBezTo>
                  <a:pt x="1" y="822236"/>
                  <a:pt x="0" y="822236"/>
                  <a:pt x="0" y="82223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hueOff val="0"/>
                  <a:satOff val="0"/>
                  <a:lumOff val="0"/>
                  <a:shade val="30000"/>
                  <a:satMod val="115000"/>
                </a:schemeClr>
              </a:gs>
              <a:gs pos="50000">
                <a:schemeClr val="accent1">
                  <a:hueOff val="0"/>
                  <a:satOff val="0"/>
                  <a:lumOff val="0"/>
                  <a:shade val="67500"/>
                  <a:satMod val="115000"/>
                </a:schemeClr>
              </a:gs>
              <a:gs pos="100000">
                <a:schemeClr val="accent1">
                  <a:hueOff val="0"/>
                  <a:satOff val="0"/>
                  <a:lumOff val="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263687" tIns="263687" rIns="263687" bIns="263687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 b="1" kern="1200" dirty="0" smtClean="0"/>
              <a:t>Ради самого себя,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 b="1" kern="1200" dirty="0" smtClean="0"/>
              <a:t> других людей,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 b="1" kern="1200" dirty="0" smtClean="0"/>
              <a:t>БОГА.</a:t>
            </a:r>
            <a:endParaRPr lang="ru-RU" sz="1800" b="1" kern="1200" dirty="0"/>
          </a:p>
        </p:txBody>
      </p:sp>
      <p:sp>
        <p:nvSpPr>
          <p:cNvPr id="14" name="Полилиния 13"/>
          <p:cNvSpPr/>
          <p:nvPr/>
        </p:nvSpPr>
        <p:spPr>
          <a:xfrm>
            <a:off x="1763688" y="2420888"/>
            <a:ext cx="1644469" cy="1644469"/>
          </a:xfrm>
          <a:custGeom>
            <a:avLst/>
            <a:gdLst>
              <a:gd name="connsiteX0" fmla="*/ 0 w 1644469"/>
              <a:gd name="connsiteY0" fmla="*/ 822235 h 1644469"/>
              <a:gd name="connsiteX1" fmla="*/ 240828 w 1644469"/>
              <a:gd name="connsiteY1" fmla="*/ 240827 h 1644469"/>
              <a:gd name="connsiteX2" fmla="*/ 822237 w 1644469"/>
              <a:gd name="connsiteY2" fmla="*/ 1 h 1644469"/>
              <a:gd name="connsiteX3" fmla="*/ 1403645 w 1644469"/>
              <a:gd name="connsiteY3" fmla="*/ 240829 h 1644469"/>
              <a:gd name="connsiteX4" fmla="*/ 1644471 w 1644469"/>
              <a:gd name="connsiteY4" fmla="*/ 822238 h 1644469"/>
              <a:gd name="connsiteX5" fmla="*/ 1403644 w 1644469"/>
              <a:gd name="connsiteY5" fmla="*/ 1403646 h 1644469"/>
              <a:gd name="connsiteX6" fmla="*/ 822236 w 1644469"/>
              <a:gd name="connsiteY6" fmla="*/ 1644473 h 1644469"/>
              <a:gd name="connsiteX7" fmla="*/ 240828 w 1644469"/>
              <a:gd name="connsiteY7" fmla="*/ 1403645 h 1644469"/>
              <a:gd name="connsiteX8" fmla="*/ 1 w 1644469"/>
              <a:gd name="connsiteY8" fmla="*/ 822237 h 1644469"/>
              <a:gd name="connsiteX9" fmla="*/ 0 w 1644469"/>
              <a:gd name="connsiteY9" fmla="*/ 822235 h 164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4469" h="1644469">
                <a:moveTo>
                  <a:pt x="0" y="822235"/>
                </a:moveTo>
                <a:cubicBezTo>
                  <a:pt x="0" y="604165"/>
                  <a:pt x="86629" y="395026"/>
                  <a:pt x="240828" y="240827"/>
                </a:cubicBezTo>
                <a:cubicBezTo>
                  <a:pt x="395027" y="86628"/>
                  <a:pt x="604166" y="0"/>
                  <a:pt x="822237" y="1"/>
                </a:cubicBezTo>
                <a:cubicBezTo>
                  <a:pt x="1040307" y="1"/>
                  <a:pt x="1249446" y="86630"/>
                  <a:pt x="1403645" y="240829"/>
                </a:cubicBezTo>
                <a:cubicBezTo>
                  <a:pt x="1557844" y="395028"/>
                  <a:pt x="1644472" y="604167"/>
                  <a:pt x="1644471" y="822238"/>
                </a:cubicBezTo>
                <a:cubicBezTo>
                  <a:pt x="1644471" y="1040308"/>
                  <a:pt x="1557843" y="1249447"/>
                  <a:pt x="1403644" y="1403646"/>
                </a:cubicBezTo>
                <a:cubicBezTo>
                  <a:pt x="1249445" y="1557845"/>
                  <a:pt x="1040306" y="1644473"/>
                  <a:pt x="822236" y="1644473"/>
                </a:cubicBezTo>
                <a:cubicBezTo>
                  <a:pt x="604166" y="1644473"/>
                  <a:pt x="395027" y="1557845"/>
                  <a:pt x="240828" y="1403645"/>
                </a:cubicBezTo>
                <a:cubicBezTo>
                  <a:pt x="86629" y="1249446"/>
                  <a:pt x="1" y="1040307"/>
                  <a:pt x="1" y="822237"/>
                </a:cubicBezTo>
                <a:cubicBezTo>
                  <a:pt x="1" y="822236"/>
                  <a:pt x="0" y="822236"/>
                  <a:pt x="0" y="82223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hueOff val="0"/>
                  <a:satOff val="0"/>
                  <a:lumOff val="0"/>
                  <a:shade val="30000"/>
                  <a:satMod val="115000"/>
                </a:schemeClr>
              </a:gs>
              <a:gs pos="50000">
                <a:schemeClr val="accent1">
                  <a:hueOff val="0"/>
                  <a:satOff val="0"/>
                  <a:lumOff val="0"/>
                  <a:shade val="67500"/>
                  <a:satMod val="115000"/>
                </a:schemeClr>
              </a:gs>
              <a:gs pos="100000">
                <a:schemeClr val="accent1">
                  <a:hueOff val="0"/>
                  <a:satOff val="0"/>
                  <a:lumOff val="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258607" tIns="258607" rIns="258607" bIns="25860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kern="1200" dirty="0" smtClean="0"/>
              <a:t>К самопожертвованию</a:t>
            </a:r>
            <a:endParaRPr lang="ru-RU" sz="1400" b="1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М. Горький говорил: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«… когда человек любит подвиги, он всегда умеет их сделать и найдет, где это можно.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В жизни, знаешь ли ты, всегда есть место подвигам».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0"/>
            <a:ext cx="7324724" cy="4588024"/>
          </a:xfrm>
        </p:spPr>
        <p:txBody>
          <a:bodyPr>
            <a:noAutofit/>
          </a:bodyPr>
          <a:lstStyle/>
          <a:p>
            <a:endParaRPr lang="ru-RU" sz="18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Подвиг есть и в </a:t>
            </a:r>
            <a:r>
              <a:rPr lang="ru-RU" sz="18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сраженьи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Подвиг есть и в борьбе.</a:t>
            </a:r>
            <a:b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Высший подвиг в </a:t>
            </a:r>
            <a:r>
              <a:rPr lang="ru-RU" sz="18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терпеньи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Любви и мольбе.</a:t>
            </a:r>
          </a:p>
          <a:p>
            <a:pPr algn="ctr">
              <a:buNone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Если сердце заныло</a:t>
            </a:r>
            <a:b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Перед злобой людской,</a:t>
            </a:r>
            <a:b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Иль насилье схватило</a:t>
            </a:r>
            <a:b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Тебя цепью стальной;</a:t>
            </a:r>
            <a:b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Если скорби земные</a:t>
            </a:r>
            <a:b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Жалом в душу впились, -</a:t>
            </a:r>
            <a:b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 верой доброй и смелой</a:t>
            </a:r>
            <a:b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Ты за подвиг берись:</a:t>
            </a:r>
            <a:b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Есть у подвига крылья,</a:t>
            </a:r>
            <a:b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 взлетишь ты на них,</a:t>
            </a:r>
            <a:b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Без труда, без усилья,</a:t>
            </a:r>
            <a:b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Выше мраков земных, -</a:t>
            </a:r>
            <a:b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Выше крыши темницы,</a:t>
            </a:r>
            <a:b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Выше злобы слепой,</a:t>
            </a:r>
            <a:b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Выше воплей и криков,</a:t>
            </a:r>
            <a:b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Гордой черни людской.</a:t>
            </a:r>
          </a:p>
          <a:p>
            <a:pPr algn="ctr"/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Алексей Хомяков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Что такое подвиг?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Маме\январь\img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500174"/>
            <a:ext cx="3987780" cy="3008325"/>
          </a:xfrm>
          <a:prstGeom prst="rect">
            <a:avLst/>
          </a:prstGeom>
          <a:noFill/>
        </p:spPr>
      </p:pic>
      <p:pic>
        <p:nvPicPr>
          <p:cNvPr id="1027" name="Picture 3" descr="C:\Маме\январь\img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3214686"/>
            <a:ext cx="4017922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000372"/>
            <a:ext cx="8686800" cy="84124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ПО́ДВИГ -а;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м.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Героический, самоотверженный поступок, совершённый в опасных условиях, связанный с риском. </a:t>
            </a:r>
            <a:r>
              <a:rPr lang="ru-RU" sz="270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Воинские подвиги.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Патриотический п.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//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чего или с опр. Самоотверженный, тяжёлый труд; важное дело, начинание. </a:t>
            </a:r>
            <a:r>
              <a:rPr lang="ru-RU" sz="270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Исторический, литературный, научный п.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П. труда.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П. чести, славы.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П. искусства.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//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чего. Самоотверженный поступок, поведение, вызванные каким-л. чувством. </a:t>
            </a:r>
            <a:r>
              <a:rPr lang="ru-RU" sz="270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П. любви.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П. страсти.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П. преданности, самопожертвования.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2.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мн.: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подвиги, -</a:t>
            </a:r>
            <a:r>
              <a:rPr lang="ru-RU" sz="27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ов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70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Разг. Ирон.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О неблаговидных поступках, похождениях, проделках. </a:t>
            </a:r>
            <a:r>
              <a:rPr lang="ru-RU" sz="270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Подвиги на любовном поприще.</a:t>
            </a:r>
            <a:r>
              <a:rPr lang="ru-RU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latin typeface="Arial" pitchFamily="34" charset="0"/>
                <a:cs typeface="Arial" pitchFamily="34" charset="0"/>
              </a:rPr>
              <a:t> </a:t>
            </a:r>
            <a:br>
              <a:rPr lang="ru-RU" sz="2700" b="1" dirty="0" smtClean="0">
                <a:latin typeface="Arial" pitchFamily="34" charset="0"/>
                <a:cs typeface="Arial" pitchFamily="34" charset="0"/>
              </a:rPr>
            </a:br>
            <a:r>
              <a:rPr lang="ru-RU" sz="2700" b="1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2"/>
              </a:rPr>
              <a:t>Толковый словарь русского языка Кузнецова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86058"/>
            <a:ext cx="8686800" cy="84124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ПО́ДВИГ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подвига, </a:t>
            </a:r>
            <a:r>
              <a:rPr lang="ru-RU" sz="2800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2"/>
              </a:rPr>
              <a:t>муж.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Доблестный, героический поступок, важное по своему значению действие, совершённое в трудных условиях. Героические подвиги красноармейцев в боях с японскими самураями. Военные подвиги. Гражданский подвиг. Подвиг ученого.</a:t>
            </a:r>
            <a:b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|| </a:t>
            </a: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чего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Беззаветный, бескорыстный поступок, вызванный чем-нибудь (книжн.). Подвиг любви.</a:t>
            </a:r>
            <a:b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b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b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Толковый словарь Ушакова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86058"/>
            <a:ext cx="8686800" cy="84124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"Словаре Православной церковной культуры" Г.Н.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Скляревской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подвиг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определяется как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усилия, совершаемые человеком ради приближения к Богу (утверждение веры, обеты, посты, молитвы, отказ от жизненных благ, подавление страстей и т.п.)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 </a:t>
            </a:r>
            <a:br>
              <a:rPr lang="ru-RU" sz="2800" dirty="0" smtClean="0"/>
            </a:br>
            <a:r>
              <a:rPr lang="ru-RU" sz="2800" dirty="0" smtClean="0">
                <a:solidFill>
                  <a:srgbClr val="C00000"/>
                </a:solidFill>
              </a:rPr>
              <a:t>"</a:t>
            </a:r>
            <a:r>
              <a:rPr lang="ru-RU" sz="2800" b="1" u="sng" dirty="0" smtClean="0">
                <a:solidFill>
                  <a:srgbClr val="C00000"/>
                </a:solidFill>
              </a:rPr>
              <a:t>Словарь Православной церковной культуры" 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b="1" u="sng" dirty="0" smtClean="0">
                <a:solidFill>
                  <a:srgbClr val="C00000"/>
                </a:solidFill>
              </a:rPr>
              <a:t>Г.Н. </a:t>
            </a:r>
            <a:r>
              <a:rPr lang="ru-RU" sz="2800" b="1" u="sng" dirty="0" err="1" smtClean="0">
                <a:solidFill>
                  <a:srgbClr val="C00000"/>
                </a:solidFill>
              </a:rPr>
              <a:t>Скляревской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500306"/>
            <a:ext cx="8686800" cy="84124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Подвиг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поступок, деяние, шаг, действие; заслуга, работа; акт, дело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 </a:t>
            </a:r>
            <a:b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Словарь синонимов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Цели урока: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1. Познакомиться с понятием « подвиг», узнать этимологию слова «подвиг».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2.Понимать смысл подвига,  взаимосвязь слов подвиг, жертва.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3. Рассуждать о подвигах ради себя, ради других, ради Бога. Мыслить красиво, правильно  о подвигах, героях, событиях.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2643182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Подвиг – движение, двигать, двигаться.</a:t>
            </a:r>
          </a:p>
          <a:p>
            <a:pPr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Подвиг -  это движение.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170</TotalTime>
  <Words>191</Words>
  <Application>Microsoft Office PowerPoint</Application>
  <PresentationFormat>Экран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    Конспект открытого урока по основам православной культуры  на тему : « Подвиг» Подготовила учитель искусства и ОПК МБОУ Павловской СОШ №3 Воловикова Ольга Васильевна Январь, 2014</vt:lpstr>
      <vt:lpstr>Слайд 2</vt:lpstr>
      <vt:lpstr>Что такое подвиг?</vt:lpstr>
      <vt:lpstr>ПО́ДВИГ -а; м. 1. Героический, самоотверженный поступок, совершённый в опасных условиях, связанный с риском. Воинские подвиги. Патриотический п. // чего или с опр. Самоотверженный, тяжёлый труд; важное дело, начинание. Исторический, литературный, научный п. П. труда. П. чести, славы. П. искусства. // чего. Самоотверженный поступок, поведение, вызванные каким-л. чувством. П. любви. П. страсти. П. преданности, самопожертвования. 2. мн.: подвиги, -ов. Разг. Ирон. О неблаговидных поступках, похождениях, проделках. Подвиги на любовном поприще.   Толковый словарь русского языка Кузнецова </vt:lpstr>
      <vt:lpstr>ПО́ДВИГ, подвига, муж. Доблестный, героический поступок, важное по своему значению действие, совершённое в трудных условиях. Героические подвиги красноармейцев в боях с японскими самураями. Военные подвиги. Гражданский подвиг. Подвиг ученого. || чего. Беззаветный, бескорыстный поступок, вызванный чем-нибудь (книжн.). Подвиг любви.     Толковый словарь Ушакова</vt:lpstr>
      <vt:lpstr>В "Словаре Православной церковной культуры" Г.Н. Скляревской подвиг определяется как усилия, совершаемые человеком ради приближения к Богу (утверждение веры, обеты, посты, молитвы, отказ от жизненных благ, подавление страстей и т.п.)   "Словарь Православной церковной культуры"  Г.Н. Скляревской </vt:lpstr>
      <vt:lpstr>  Подвиг поступок, деяние, шаг, действие; заслуга, работа; акт, дело   Словарь синонимов </vt:lpstr>
      <vt:lpstr>Цели урока: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Конспект открытого урока по основам православной культуры  на тему : « Подвиг» Подготовила учитель искусства и ОПК МБОУ Павловской СОШ №3 Воловикова Ольга Васильевна Январь, 2014</dc:title>
  <dc:creator>Диана Воловикова</dc:creator>
  <cp:lastModifiedBy>Диана Воловикова</cp:lastModifiedBy>
  <cp:revision>21</cp:revision>
  <dcterms:created xsi:type="dcterms:W3CDTF">2013-12-21T00:43:45Z</dcterms:created>
  <dcterms:modified xsi:type="dcterms:W3CDTF">2013-12-23T02:22:19Z</dcterms:modified>
</cp:coreProperties>
</file>