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5" r:id="rId5"/>
    <p:sldId id="266" r:id="rId6"/>
    <p:sldId id="267" r:id="rId7"/>
    <p:sldId id="269" r:id="rId8"/>
    <p:sldId id="271" r:id="rId9"/>
    <p:sldId id="274" r:id="rId10"/>
    <p:sldId id="275" r:id="rId11"/>
    <p:sldId id="278" r:id="rId12"/>
    <p:sldId id="279" r:id="rId13"/>
    <p:sldId id="28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794315"/>
          </a:xfrm>
        </p:spPr>
        <p:txBody>
          <a:bodyPr/>
          <a:lstStyle/>
          <a:p>
            <a:pPr algn="r"/>
            <a:r>
              <a:rPr lang="ru-RU" sz="2800" b="1" i="1" dirty="0" smtClean="0"/>
              <a:t>Презентацию подготовила:</a:t>
            </a:r>
          </a:p>
          <a:p>
            <a:pPr algn="r"/>
            <a:r>
              <a:rPr lang="ru-RU" sz="2800" b="1" i="1" dirty="0" smtClean="0"/>
              <a:t> учитель 2 г класса</a:t>
            </a:r>
          </a:p>
          <a:p>
            <a:pPr algn="r"/>
            <a:r>
              <a:rPr lang="ru-RU" sz="2800" b="1" i="1" dirty="0" smtClean="0"/>
              <a:t>МБОУ-СОШ №19</a:t>
            </a:r>
          </a:p>
          <a:p>
            <a:pPr algn="r"/>
            <a:r>
              <a:rPr lang="ru-RU" sz="2800" b="1" i="1" dirty="0" smtClean="0"/>
              <a:t>г.Армавира</a:t>
            </a:r>
          </a:p>
          <a:p>
            <a:pPr algn="r"/>
            <a:r>
              <a:rPr lang="ru-RU" sz="2800" b="1" i="1" dirty="0" smtClean="0"/>
              <a:t> </a:t>
            </a:r>
            <a:r>
              <a:rPr lang="ru-RU" sz="2800" b="1" i="1" dirty="0" err="1" smtClean="0"/>
              <a:t>Поталова</a:t>
            </a:r>
            <a:r>
              <a:rPr lang="ru-RU" sz="2800" b="1" i="1" dirty="0" smtClean="0"/>
              <a:t> Наталья Александровна</a:t>
            </a:r>
          </a:p>
          <a:p>
            <a:pPr algn="r"/>
            <a:endParaRPr lang="ru-RU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800200"/>
          </a:xfrm>
        </p:spPr>
        <p:txBody>
          <a:bodyPr>
            <a:normAutofit fontScale="90000"/>
          </a:bodyPr>
          <a:lstStyle/>
          <a:p>
            <a:pPr algn="r"/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Урок русского языка во 2 классе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sz="4000" i="1" dirty="0" smtClean="0"/>
              <a:t>Тема: </a:t>
            </a:r>
            <a:r>
              <a:rPr lang="ru-RU" sz="4000" i="1" dirty="0" smtClean="0">
                <a:solidFill>
                  <a:schemeClr val="accent2">
                    <a:lumMod val="75000"/>
                  </a:schemeClr>
                </a:solidFill>
              </a:rPr>
              <a:t>Буквосочетания ЧК, ЧН, ЧТ, ЩН, НЧ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5729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Закрепление изученного материала</a:t>
            </a:r>
            <a:br>
              <a:rPr lang="ru-RU" sz="3200" dirty="0" smtClean="0">
                <a:solidFill>
                  <a:schemeClr val="accent2"/>
                </a:solidFill>
              </a:rPr>
            </a:br>
            <a:r>
              <a:rPr lang="ru-RU" sz="2000" dirty="0" smtClean="0"/>
              <a:t>Отгадайте загадки, запишите слова-отгадки</a:t>
            </a:r>
            <a:endParaRPr lang="ru-RU" sz="200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285860"/>
            <a:ext cx="8186766" cy="472143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1600" dirty="0">
                <a:latin typeface="Times New Roman" pitchFamily="18" charset="0"/>
              </a:rPr>
              <a:t>Разноцветные </a:t>
            </a:r>
            <a:r>
              <a:rPr lang="ru-RU" sz="1600" dirty="0" smtClean="0">
                <a:latin typeface="Times New Roman" pitchFamily="18" charset="0"/>
              </a:rPr>
              <a:t>сестрицы                                                   </a:t>
            </a:r>
            <a:endParaRPr lang="ru-RU" sz="1600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dirty="0">
                <a:latin typeface="Times New Roman" pitchFamily="18" charset="0"/>
              </a:rPr>
              <a:t>Заскучали без водицы.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dirty="0">
                <a:latin typeface="Times New Roman" pitchFamily="18" charset="0"/>
              </a:rPr>
              <a:t>Дядя, длинный и худой,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dirty="0">
                <a:latin typeface="Times New Roman" pitchFamily="18" charset="0"/>
              </a:rPr>
              <a:t>Носит воду бородой,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dirty="0">
                <a:latin typeface="Times New Roman" pitchFamily="18" charset="0"/>
              </a:rPr>
              <a:t>И сестрицы вместе с ним нарисуют дом и дым.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b="1" dirty="0">
                <a:solidFill>
                  <a:schemeClr val="accent2"/>
                </a:solidFill>
                <a:latin typeface="Times New Roman" pitchFamily="18" charset="0"/>
              </a:rPr>
              <a:t>(</a:t>
            </a:r>
            <a:r>
              <a:rPr lang="ru-RU" sz="1600" b="1" i="1" dirty="0">
                <a:solidFill>
                  <a:schemeClr val="accent2"/>
                </a:solidFill>
                <a:latin typeface="Times New Roman" pitchFamily="18" charset="0"/>
              </a:rPr>
              <a:t>краски и кисто</a:t>
            </a:r>
            <a:r>
              <a:rPr lang="ru-RU" sz="1600" b="1" i="1" u="sng" dirty="0">
                <a:solidFill>
                  <a:schemeClr val="accent2"/>
                </a:solidFill>
                <a:latin typeface="Times New Roman" pitchFamily="18" charset="0"/>
              </a:rPr>
              <a:t>чк</a:t>
            </a:r>
            <a:r>
              <a:rPr lang="ru-RU" sz="1600" b="1" i="1" dirty="0">
                <a:solidFill>
                  <a:schemeClr val="accent2"/>
                </a:solidFill>
                <a:latin typeface="Times New Roman" pitchFamily="18" charset="0"/>
              </a:rPr>
              <a:t>а)</a:t>
            </a:r>
            <a:endParaRPr lang="ru-RU" sz="16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dirty="0">
                <a:latin typeface="Times New Roman" pitchFamily="18" charset="0"/>
              </a:rPr>
              <a:t>-----------------------------------------------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dirty="0">
                <a:latin typeface="Times New Roman" pitchFamily="18" charset="0"/>
              </a:rPr>
              <a:t>Что это у Галочки?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dirty="0">
                <a:latin typeface="Times New Roman" pitchFamily="18" charset="0"/>
              </a:rPr>
              <a:t>Ниточка на палочке.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dirty="0">
                <a:latin typeface="Times New Roman" pitchFamily="18" charset="0"/>
              </a:rPr>
              <a:t>Палочка в руке,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dirty="0">
                <a:latin typeface="Times New Roman" pitchFamily="18" charset="0"/>
              </a:rPr>
              <a:t>А ниточка в реке.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b="1" dirty="0">
                <a:solidFill>
                  <a:schemeClr val="accent2"/>
                </a:solidFill>
                <a:latin typeface="Times New Roman" pitchFamily="18" charset="0"/>
              </a:rPr>
              <a:t>(удо</a:t>
            </a:r>
            <a:r>
              <a:rPr lang="ru-RU" sz="1600" b="1" u="sng" dirty="0">
                <a:solidFill>
                  <a:schemeClr val="accent2"/>
                </a:solidFill>
                <a:latin typeface="Times New Roman" pitchFamily="18" charset="0"/>
              </a:rPr>
              <a:t>чк</a:t>
            </a:r>
            <a:r>
              <a:rPr lang="ru-RU" sz="1600" b="1" dirty="0">
                <a:solidFill>
                  <a:schemeClr val="accent2"/>
                </a:solidFill>
                <a:latin typeface="Times New Roman" pitchFamily="18" charset="0"/>
              </a:rPr>
              <a:t>а)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dirty="0">
                <a:latin typeface="Times New Roman" pitchFamily="18" charset="0"/>
              </a:rPr>
              <a:t>--------------------------------------------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dirty="0">
                <a:latin typeface="Times New Roman" pitchFamily="18" charset="0"/>
              </a:rPr>
              <a:t>В деревянном домике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dirty="0">
                <a:latin typeface="Times New Roman" pitchFamily="18" charset="0"/>
              </a:rPr>
              <a:t>Проживают гномики.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dirty="0">
                <a:latin typeface="Times New Roman" pitchFamily="18" charset="0"/>
              </a:rPr>
              <a:t>Уж такие добряки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dirty="0">
                <a:latin typeface="Times New Roman" pitchFamily="18" charset="0"/>
              </a:rPr>
              <a:t>Раздают всем огоньки.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800" b="1" dirty="0">
                <a:solidFill>
                  <a:schemeClr val="accent2"/>
                </a:solidFill>
                <a:latin typeface="Times New Roman" pitchFamily="18" charset="0"/>
              </a:rPr>
              <a:t>( спи</a:t>
            </a:r>
            <a:r>
              <a:rPr lang="ru-RU" sz="1800" b="1" u="sng" dirty="0">
                <a:solidFill>
                  <a:schemeClr val="accent2"/>
                </a:solidFill>
                <a:latin typeface="Times New Roman" pitchFamily="18" charset="0"/>
              </a:rPr>
              <a:t>чк</a:t>
            </a:r>
            <a:r>
              <a:rPr lang="ru-RU" sz="1800" b="1" dirty="0">
                <a:solidFill>
                  <a:schemeClr val="accent2"/>
                </a:solidFill>
                <a:latin typeface="Times New Roman" pitchFamily="18" charset="0"/>
              </a:rPr>
              <a:t>и)</a:t>
            </a:r>
            <a:r>
              <a:rPr lang="ru-RU" sz="2400" dirty="0"/>
              <a:t> 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648200" y="1357298"/>
            <a:ext cx="4038600" cy="5195902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На ветках плотные комочки,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В них не дремлют клейкие листочки.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(по</a:t>
            </a:r>
            <a:r>
              <a:rPr kumimoji="0" lang="ru-RU" sz="18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чк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и)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-----------------------------------------------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Отгадайте, что за птичка: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Тёмненькая невеличка,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Беленькая с живота,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Хвост раздвинут в два хвоста.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 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ласто</a:t>
            </a:r>
            <a:r>
              <a:rPr kumimoji="0" lang="ru-RU" sz="18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чк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а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------------------------------------------------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 именем вкусным,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Не бывает грустным,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Смотрит весело вокруг,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Он Незнайке лучший друг.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(По</a:t>
            </a:r>
            <a:r>
              <a:rPr kumimoji="0" lang="ru-RU" sz="18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нч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ик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214422"/>
            <a:ext cx="8858312" cy="4792869"/>
          </a:xfrm>
        </p:spPr>
        <p:txBody>
          <a:bodyPr/>
          <a:lstStyle/>
          <a:p>
            <a:pPr>
              <a:buFontTx/>
              <a:buNone/>
            </a:pPr>
            <a:r>
              <a:rPr lang="ru-RU" sz="3600" i="1" dirty="0" smtClean="0"/>
              <a:t>Кон…</a:t>
            </a:r>
            <a:r>
              <a:rPr lang="ru-RU" sz="3600" i="1" dirty="0" err="1" smtClean="0"/>
              <a:t>ки</a:t>
            </a:r>
            <a:r>
              <a:rPr lang="ru-RU" sz="3600" i="1" dirty="0" smtClean="0"/>
              <a:t>,  </a:t>
            </a:r>
            <a:r>
              <a:rPr lang="ru-RU" sz="3600" i="1" dirty="0" err="1" smtClean="0"/>
              <a:t>поч</a:t>
            </a:r>
            <a:r>
              <a:rPr lang="ru-RU" sz="3600" i="1" dirty="0" smtClean="0"/>
              <a:t>..та,  </a:t>
            </a:r>
            <a:r>
              <a:rPr lang="ru-RU" sz="3600" i="1" dirty="0" err="1" smtClean="0"/>
              <a:t>птен</a:t>
            </a:r>
            <a:r>
              <a:rPr lang="ru-RU" sz="3600" i="1" dirty="0" smtClean="0"/>
              <a:t>..чик,  мен..</a:t>
            </a:r>
            <a:r>
              <a:rPr lang="ru-RU" sz="3600" i="1" dirty="0" err="1" smtClean="0"/>
              <a:t>ше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хищ</a:t>
            </a:r>
            <a:r>
              <a:rPr lang="ru-RU" sz="3600" i="1" dirty="0" smtClean="0"/>
              <a:t>..ник,  бол…ной.</a:t>
            </a:r>
          </a:p>
          <a:p>
            <a:pPr>
              <a:buFontTx/>
              <a:buChar char="-"/>
            </a:pP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</a:rPr>
              <a:t>Выпишите слова, в которых мягкий знак </a:t>
            </a:r>
            <a:r>
              <a:rPr lang="ru-RU" sz="2400" b="1" i="1" u="sng" dirty="0" smtClean="0">
                <a:solidFill>
                  <a:schemeClr val="bg2">
                    <a:lumMod val="25000"/>
                  </a:schemeClr>
                </a:solidFill>
              </a:rPr>
              <a:t>не пишется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</a:rPr>
              <a:t>Подчеркните орфограмму.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>
              <a:buFontTx/>
              <a:buNone/>
            </a:pPr>
            <a:r>
              <a:rPr lang="ru-RU" sz="3600" i="1" dirty="0" smtClean="0"/>
              <a:t>по</a:t>
            </a:r>
            <a:r>
              <a:rPr lang="ru-RU" sz="3600" i="1" u="sng" dirty="0" smtClean="0"/>
              <a:t>чт</a:t>
            </a:r>
            <a:r>
              <a:rPr lang="ru-RU" sz="3600" i="1" dirty="0" smtClean="0"/>
              <a:t>а,</a:t>
            </a:r>
            <a:r>
              <a:rPr lang="ru-RU" sz="3600" dirty="0" smtClean="0"/>
              <a:t> </a:t>
            </a:r>
          </a:p>
          <a:p>
            <a:pPr>
              <a:buFontTx/>
              <a:buNone/>
            </a:pPr>
            <a:r>
              <a:rPr lang="ru-RU" sz="3600" i="1" dirty="0" smtClean="0"/>
              <a:t>пте</a:t>
            </a:r>
            <a:r>
              <a:rPr lang="ru-RU" sz="3600" i="1" u="sng" dirty="0" smtClean="0"/>
              <a:t>нч</a:t>
            </a:r>
            <a:r>
              <a:rPr lang="ru-RU" sz="3600" i="1" dirty="0" smtClean="0"/>
              <a:t>ик,</a:t>
            </a:r>
            <a:r>
              <a:rPr lang="ru-RU" sz="3600" dirty="0" smtClean="0"/>
              <a:t> </a:t>
            </a:r>
          </a:p>
          <a:p>
            <a:pPr>
              <a:buFontTx/>
              <a:buNone/>
            </a:pPr>
            <a:r>
              <a:rPr lang="ru-RU" sz="3600" i="1" dirty="0" smtClean="0"/>
              <a:t>хи</a:t>
            </a:r>
            <a:r>
              <a:rPr lang="ru-RU" sz="3600" i="1" u="sng" dirty="0" smtClean="0"/>
              <a:t>щн</a:t>
            </a:r>
            <a:r>
              <a:rPr lang="ru-RU" sz="3600" i="1" dirty="0" smtClean="0"/>
              <a:t>ик</a:t>
            </a:r>
            <a:r>
              <a:rPr lang="ru-RU" sz="3600" dirty="0" smtClean="0"/>
              <a:t>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Рефлексия</a:t>
            </a:r>
            <a:r>
              <a:rPr lang="ru-RU" sz="6600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41631B"/>
                </a:solidFill>
              </a:rPr>
              <a:t>  </a:t>
            </a:r>
            <a:r>
              <a:rPr lang="ru-RU" b="1" i="1" dirty="0" smtClean="0"/>
              <a:t>      </a:t>
            </a:r>
            <a:endParaRPr lang="ru-RU" dirty="0" smtClean="0"/>
          </a:p>
          <a:p>
            <a:r>
              <a:rPr lang="ru-RU" i="1" dirty="0" smtClean="0"/>
              <a:t> </a:t>
            </a:r>
            <a:r>
              <a:rPr lang="ru-RU" sz="3200" i="1" dirty="0" smtClean="0">
                <a:solidFill>
                  <a:srgbClr val="FF0000"/>
                </a:solidFill>
              </a:rPr>
              <a:t>Сидим за партой, если </a:t>
            </a:r>
            <a:r>
              <a:rPr lang="ru-RU" sz="3200" b="1" i="1" dirty="0" smtClean="0">
                <a:solidFill>
                  <a:srgbClr val="FF0000"/>
                </a:solidFill>
              </a:rPr>
              <a:t>не</a:t>
            </a:r>
            <a:r>
              <a:rPr lang="ru-RU" sz="3200" i="1" dirty="0" smtClean="0">
                <a:solidFill>
                  <a:srgbClr val="FF0000"/>
                </a:solidFill>
              </a:rPr>
              <a:t> уверены в своих знаниях; </a:t>
            </a:r>
          </a:p>
          <a:p>
            <a:r>
              <a:rPr lang="ru-RU" sz="3200" i="1" dirty="0" smtClean="0">
                <a:solidFill>
                  <a:srgbClr val="FFC000"/>
                </a:solidFill>
              </a:rPr>
              <a:t>встаём, если хорошо усвоили материал; </a:t>
            </a:r>
          </a:p>
          <a:p>
            <a:r>
              <a:rPr lang="ru-RU" sz="3200" i="1" dirty="0" smtClean="0">
                <a:solidFill>
                  <a:srgbClr val="41631B"/>
                </a:solidFill>
              </a:rPr>
              <a:t>поднимаем руки, если уверены  в своих знаниях</a:t>
            </a:r>
            <a:endParaRPr lang="ru-RU" sz="3200" dirty="0" smtClean="0">
              <a:solidFill>
                <a:srgbClr val="41631B"/>
              </a:solidFill>
            </a:endParaRPr>
          </a:p>
          <a:p>
            <a:r>
              <a:rPr lang="ru-RU" sz="3200" b="1" dirty="0" smtClean="0"/>
              <a:t> </a:t>
            </a:r>
            <a:endParaRPr lang="ru-RU" sz="32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>
                <a:solidFill>
                  <a:schemeClr val="accent2"/>
                </a:solidFill>
              </a:rPr>
              <a:t>Итог:</a:t>
            </a:r>
            <a:r>
              <a:rPr lang="ru-RU" sz="3600" i="1" dirty="0" smtClean="0">
                <a:solidFill>
                  <a:srgbClr val="41631B"/>
                </a:solidFill>
              </a:rPr>
              <a:t> Дерево знаний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780928"/>
            <a:ext cx="7772400" cy="2030383"/>
          </a:xfrm>
        </p:spPr>
        <p:txBody>
          <a:bodyPr>
            <a:noAutofit/>
          </a:bodyPr>
          <a:lstStyle/>
          <a:p>
            <a:r>
              <a:rPr lang="ru-RU" sz="2400" b="1" i="1" dirty="0" smtClean="0"/>
              <a:t>Презентацию подготовила:</a:t>
            </a:r>
          </a:p>
          <a:p>
            <a:r>
              <a:rPr lang="ru-RU" sz="2400" b="1" i="1" dirty="0" smtClean="0"/>
              <a:t> учитель 2 г класса</a:t>
            </a:r>
          </a:p>
          <a:p>
            <a:r>
              <a:rPr lang="ru-RU" sz="2400" b="1" i="1" dirty="0" smtClean="0"/>
              <a:t>МБОУ-СОШ №19</a:t>
            </a:r>
          </a:p>
          <a:p>
            <a:r>
              <a:rPr lang="ru-RU" sz="2400" b="1" i="1" dirty="0" smtClean="0"/>
              <a:t>г.Армавира</a:t>
            </a:r>
          </a:p>
          <a:p>
            <a:r>
              <a:rPr lang="ru-RU" sz="2400" b="1" i="1" dirty="0" smtClean="0"/>
              <a:t> </a:t>
            </a:r>
            <a:r>
              <a:rPr lang="ru-RU" sz="2400" b="1" i="1" dirty="0" err="1" smtClean="0"/>
              <a:t>Поталова</a:t>
            </a:r>
            <a:r>
              <a:rPr lang="ru-RU" sz="2400" b="1" i="1" dirty="0" smtClean="0"/>
              <a:t> Наталья Александровна</a:t>
            </a:r>
          </a:p>
          <a:p>
            <a:r>
              <a:rPr lang="ru-RU" sz="2400" b="1" i="1" dirty="0" smtClean="0"/>
              <a:t>2013год.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chemeClr val="bg2">
                    <a:lumMod val="50000"/>
                  </a:schemeClr>
                </a:solidFill>
              </a:rPr>
              <a:t>Добро пожаловать!</a:t>
            </a:r>
            <a:endParaRPr lang="ru-RU" sz="54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sz="3200" b="1" i="1" dirty="0" smtClean="0">
                <a:solidFill>
                  <a:schemeClr val="accent2"/>
                </a:solidFill>
              </a:rPr>
              <a:t>Орфографическая минутка</a:t>
            </a:r>
            <a:r>
              <a:rPr lang="ru-RU" sz="3200" i="1" dirty="0" smtClean="0"/>
              <a:t> </a:t>
            </a:r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r>
              <a:rPr lang="ru-RU" sz="2800" i="1" dirty="0" smtClean="0"/>
              <a:t>Списать. Подчеркнуть в словах  буквосочетания с мягким шипящим согласным звуком.</a:t>
            </a:r>
          </a:p>
          <a:p>
            <a:pPr>
              <a:buFontTx/>
              <a:buNone/>
            </a:pPr>
            <a:r>
              <a:rPr lang="ru-RU" i="1" dirty="0" smtClean="0"/>
              <a:t>          </a:t>
            </a:r>
          </a:p>
          <a:p>
            <a:pPr>
              <a:buFontTx/>
              <a:buNone/>
            </a:pPr>
            <a:r>
              <a:rPr lang="ru-RU" sz="4800" i="1" dirty="0" smtClean="0"/>
              <a:t>Час, чай, чайник, чаща, часть, свеча, чашка</a:t>
            </a:r>
            <a:r>
              <a:rPr lang="ru-RU" sz="4800" dirty="0" smtClean="0"/>
              <a:t> </a:t>
            </a:r>
          </a:p>
          <a:p>
            <a:r>
              <a:rPr lang="ru-RU" sz="4800" i="1" dirty="0">
                <a:solidFill>
                  <a:prstClr val="black"/>
                </a:solidFill>
              </a:rPr>
              <a:t>чаща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55576" y="371703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195736" y="371703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635896" y="371703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156176" y="3717032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043608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067944" y="443711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004048" y="443711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481328"/>
            <a:ext cx="9001156" cy="452596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sz="4800" i="1" dirty="0" smtClean="0"/>
              <a:t>Язык, языковед, языкастый.</a:t>
            </a:r>
          </a:p>
          <a:p>
            <a:pPr>
              <a:buFontTx/>
              <a:buNone/>
            </a:pPr>
            <a:endParaRPr lang="ru-RU" sz="4800" i="1" dirty="0" smtClean="0"/>
          </a:p>
          <a:p>
            <a:pPr>
              <a:buFontTx/>
              <a:buNone/>
            </a:pPr>
            <a:endParaRPr lang="ru-RU" sz="4800" i="1" dirty="0"/>
          </a:p>
          <a:p>
            <a:pPr>
              <a:buFontTx/>
              <a:buNone/>
            </a:pPr>
            <a:endParaRPr lang="ru-RU" sz="4800" i="1" dirty="0" smtClean="0"/>
          </a:p>
          <a:p>
            <a:pPr>
              <a:buFontTx/>
              <a:buNone/>
            </a:pPr>
            <a:r>
              <a:rPr lang="ru-RU" sz="4800" i="1" dirty="0"/>
              <a:t> </a:t>
            </a:r>
            <a:r>
              <a:rPr lang="ru-RU" sz="4800" i="1" dirty="0" smtClean="0"/>
              <a:t>           </a:t>
            </a:r>
            <a:r>
              <a:rPr lang="ru-RU" sz="6000" i="1" dirty="0" smtClean="0"/>
              <a:t>язычок</a:t>
            </a:r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>
                <a:solidFill>
                  <a:schemeClr val="accent2"/>
                </a:solidFill>
              </a:rPr>
              <a:t>Словарная работа</a:t>
            </a:r>
            <a:r>
              <a:rPr lang="ru-RU" sz="3600" i="1" dirty="0" smtClean="0"/>
              <a:t> 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357298"/>
            <a:ext cx="9001156" cy="4649993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ru-RU" sz="3500" b="1" i="1" dirty="0" smtClean="0"/>
              <a:t>Бол…              кол…</a:t>
            </a:r>
            <a:r>
              <a:rPr lang="ru-RU" sz="3500" b="1" i="1" dirty="0" err="1" smtClean="0"/>
              <a:t>цо</a:t>
            </a:r>
            <a:r>
              <a:rPr lang="ru-RU" sz="3500" b="1" i="1" dirty="0" smtClean="0"/>
              <a:t>              </a:t>
            </a:r>
            <a:r>
              <a:rPr lang="ru-RU" sz="3500" b="1" i="1" dirty="0" err="1" smtClean="0"/>
              <a:t>ноч</a:t>
            </a:r>
            <a:r>
              <a:rPr lang="ru-RU" sz="3500" b="1" i="1" dirty="0" smtClean="0"/>
              <a:t>… ной</a:t>
            </a:r>
          </a:p>
          <a:p>
            <a:pPr>
              <a:buFontTx/>
              <a:buNone/>
            </a:pPr>
            <a:r>
              <a:rPr lang="ru-RU" sz="3500" b="1" i="1" dirty="0" err="1" smtClean="0"/>
              <a:t>лос</a:t>
            </a:r>
            <a:r>
              <a:rPr lang="ru-RU" sz="3500" b="1" i="1" dirty="0" smtClean="0"/>
              <a:t>…              кон…</a:t>
            </a:r>
            <a:r>
              <a:rPr lang="ru-RU" sz="3500" b="1" i="1" dirty="0" err="1" smtClean="0"/>
              <a:t>ки</a:t>
            </a:r>
            <a:r>
              <a:rPr lang="ru-RU" sz="3500" b="1" i="1" dirty="0" smtClean="0"/>
              <a:t>              </a:t>
            </a:r>
            <a:r>
              <a:rPr lang="ru-RU" sz="3500" b="1" i="1" dirty="0" err="1" smtClean="0"/>
              <a:t>хищ</a:t>
            </a:r>
            <a:r>
              <a:rPr lang="ru-RU" sz="3500" b="1" i="1" dirty="0" smtClean="0"/>
              <a:t>…</a:t>
            </a:r>
            <a:r>
              <a:rPr lang="ru-RU" sz="3500" b="1" i="1" dirty="0" err="1" smtClean="0"/>
              <a:t>ный</a:t>
            </a:r>
            <a:endParaRPr lang="ru-RU" sz="3500" b="1" i="1" dirty="0" smtClean="0"/>
          </a:p>
          <a:p>
            <a:pPr>
              <a:buFontTx/>
              <a:buNone/>
            </a:pPr>
            <a:r>
              <a:rPr lang="ru-RU" sz="3500" b="1" i="1" dirty="0" err="1" smtClean="0"/>
              <a:t>ден</a:t>
            </a:r>
            <a:r>
              <a:rPr lang="ru-RU" sz="3500" b="1" i="1" dirty="0" smtClean="0"/>
              <a:t>…             </a:t>
            </a:r>
            <a:r>
              <a:rPr lang="ru-RU" sz="3500" b="1" i="1" dirty="0" err="1" smtClean="0"/>
              <a:t>пал...то</a:t>
            </a:r>
            <a:r>
              <a:rPr lang="ru-RU" sz="3500" b="1" i="1" dirty="0" smtClean="0"/>
              <a:t>               кон…чик</a:t>
            </a:r>
          </a:p>
          <a:p>
            <a:pPr>
              <a:buFontTx/>
              <a:buNone/>
            </a:pPr>
            <a:endParaRPr lang="ru-RU" sz="2800" b="1" i="1" dirty="0" smtClean="0"/>
          </a:p>
          <a:p>
            <a:pPr>
              <a:buFontTx/>
              <a:buNone/>
            </a:pPr>
            <a:r>
              <a:rPr lang="ru-RU" sz="2600" b="1" i="1" dirty="0" smtClean="0"/>
              <a:t>-</a:t>
            </a:r>
            <a:r>
              <a:rPr lang="ru-RU" sz="2600" i="1" dirty="0" smtClean="0"/>
              <a:t>На какие три группы можно разделить слова?</a:t>
            </a:r>
          </a:p>
          <a:p>
            <a:pPr>
              <a:buFontTx/>
              <a:buNone/>
            </a:pPr>
            <a:r>
              <a:rPr lang="ru-RU" sz="2600" i="1" dirty="0" smtClean="0"/>
              <a:t>-Назовите согласные звуки перед пропущенной буквой.</a:t>
            </a:r>
          </a:p>
          <a:p>
            <a:pPr>
              <a:buFontTx/>
              <a:buNone/>
            </a:pPr>
            <a:r>
              <a:rPr lang="ru-RU" sz="2600" i="1" dirty="0" smtClean="0"/>
              <a:t>-Что вы о них можете сказать?</a:t>
            </a:r>
          </a:p>
          <a:p>
            <a:pPr>
              <a:buFontTx/>
              <a:buNone/>
            </a:pPr>
            <a:r>
              <a:rPr lang="ru-RU" sz="2600" i="1" dirty="0" smtClean="0"/>
              <a:t>-Как обозначается на письме мягкость согласных?  </a:t>
            </a:r>
            <a:endParaRPr lang="ru-RU" sz="2400" i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>
                <a:solidFill>
                  <a:schemeClr val="accent2"/>
                </a:solidFill>
              </a:rPr>
              <a:t>Самоопределение к деятельности</a:t>
            </a:r>
            <a:r>
              <a:rPr lang="ru-RU" sz="4800" i="1" dirty="0" smtClean="0"/>
              <a:t> 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368412"/>
          </a:xfrm>
        </p:spPr>
        <p:txBody>
          <a:bodyPr/>
          <a:lstStyle/>
          <a:p>
            <a:r>
              <a:rPr lang="ru-RU" dirty="0" smtClean="0"/>
              <a:t>   Работа по учебнику стр.3-5</a:t>
            </a:r>
            <a:endParaRPr lang="ru-RU" dirty="0"/>
          </a:p>
        </p:txBody>
      </p:sp>
      <p:pic>
        <p:nvPicPr>
          <p:cNvPr id="6" name="Picture 2" descr="D:\Новая папка (7)\IMG_0540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0075" y="1504537"/>
            <a:ext cx="5536569" cy="45676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Слово в слове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2262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buClr>
                <a:srgbClr val="2DA2BF"/>
              </a:buClr>
              <a:defRPr/>
            </a:pPr>
            <a:r>
              <a:rPr lang="ru-RU" sz="4400" i="1" dirty="0" smtClean="0">
                <a:ln w="11430"/>
                <a:solidFill>
                  <a:srgbClr val="7D3C4A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Дудочка- </a:t>
            </a:r>
          </a:p>
          <a:p>
            <a:pPr lvl="0">
              <a:buClr>
                <a:srgbClr val="2DA2BF"/>
              </a:buClr>
              <a:defRPr/>
            </a:pPr>
            <a:r>
              <a:rPr lang="ru-RU" sz="4400" i="1" dirty="0" err="1" smtClean="0">
                <a:ln w="11430"/>
                <a:solidFill>
                  <a:srgbClr val="7D3C4A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Любочка</a:t>
            </a:r>
            <a:r>
              <a:rPr lang="ru-RU" sz="4400" i="1" dirty="0" smtClean="0">
                <a:ln w="11430"/>
                <a:solidFill>
                  <a:srgbClr val="7D3C4A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</a:p>
          <a:p>
            <a:pPr lvl="0">
              <a:buClr>
                <a:srgbClr val="2DA2BF"/>
              </a:buClr>
              <a:defRPr/>
            </a:pPr>
            <a:r>
              <a:rPr lang="ru-RU" sz="4400" i="1" dirty="0" smtClean="0">
                <a:ln w="11430"/>
                <a:solidFill>
                  <a:srgbClr val="7D3C4A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Карточки-</a:t>
            </a:r>
            <a:endParaRPr lang="ru-RU" sz="4400" i="1" dirty="0">
              <a:ln w="11430"/>
              <a:solidFill>
                <a:srgbClr val="7D3C4A">
                  <a:lumMod val="75000"/>
                </a:srgb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924944"/>
            <a:ext cx="110956" cy="2733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ru-RU" sz="4400" i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Слово в слове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76944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i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Дудочка</a:t>
            </a:r>
            <a:r>
              <a:rPr lang="ru-RU" sz="44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ru-RU" sz="4400" i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удочка, дочка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8029" y="2438875"/>
            <a:ext cx="7358114" cy="212365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4400" i="1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Любочка</a:t>
            </a:r>
            <a:r>
              <a:rPr lang="ru-RU" sz="4400" i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400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</a:t>
            </a:r>
            <a:r>
              <a:rPr lang="ru-RU" sz="4400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юбочка,бочка</a:t>
            </a:r>
            <a:endParaRPr lang="ru-RU" sz="4400" i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endParaRPr lang="ru-RU" sz="4400" i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r>
              <a:rPr lang="ru-RU" sz="4400" i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Карточки</a:t>
            </a:r>
            <a:r>
              <a:rPr lang="ru-RU" sz="4400" i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400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</a:t>
            </a:r>
            <a:r>
              <a:rPr lang="ru-RU" sz="4400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точки,очки</a:t>
            </a:r>
            <a:endParaRPr lang="ru-RU" sz="4400" i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142984"/>
            <a:ext cx="8786874" cy="5214974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b="1" i="1" dirty="0" smtClean="0">
                <a:solidFill>
                  <a:schemeClr val="accent2"/>
                </a:solidFill>
              </a:rPr>
              <a:t>Одуванчик</a:t>
            </a:r>
            <a:r>
              <a:rPr lang="ru-RU" sz="2800" dirty="0" smtClean="0"/>
              <a:t> -  </a:t>
            </a:r>
            <a:r>
              <a:rPr lang="ru-RU" sz="2800" i="1" dirty="0" smtClean="0"/>
              <a:t>растение с жёлтыми цветами, с молочным соком и пушистыми семенами, которые разносятся ветром.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800" i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i="1" dirty="0" smtClean="0">
                <a:solidFill>
                  <a:schemeClr val="accent2"/>
                </a:solidFill>
              </a:rPr>
              <a:t>Пончик</a:t>
            </a:r>
            <a:r>
              <a:rPr lang="ru-RU" sz="2800" i="1" dirty="0" smtClean="0"/>
              <a:t> </a:t>
            </a:r>
            <a:r>
              <a:rPr lang="ru-RU" sz="2800" dirty="0" smtClean="0"/>
              <a:t>– </a:t>
            </a:r>
            <a:r>
              <a:rPr lang="ru-RU" sz="2800" i="1" dirty="0" smtClean="0"/>
              <a:t>круглый жареный пирожок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i="1" dirty="0" smtClean="0"/>
              <a:t>                (с вареньем);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800" i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i="1" dirty="0" smtClean="0">
                <a:solidFill>
                  <a:schemeClr val="accent2"/>
                </a:solidFill>
              </a:rPr>
              <a:t>Птенчик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dirty="0" smtClean="0"/>
              <a:t>- </a:t>
            </a:r>
            <a:r>
              <a:rPr lang="ru-RU" sz="2800" i="1" dirty="0" smtClean="0"/>
              <a:t>уменьшительно- ласкательное к  птенец;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800" i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i="1" dirty="0" smtClean="0">
                <a:solidFill>
                  <a:schemeClr val="accent2"/>
                </a:solidFill>
              </a:rPr>
              <a:t>Кончик</a:t>
            </a:r>
            <a:r>
              <a:rPr lang="ru-RU" sz="2800" dirty="0" smtClean="0"/>
              <a:t> - </a:t>
            </a:r>
            <a:r>
              <a:rPr lang="ru-RU" sz="2800" i="1" dirty="0" smtClean="0"/>
              <a:t>уменьшительное к слову конец;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i="1" dirty="0" smtClean="0">
                <a:solidFill>
                  <a:schemeClr val="accent2"/>
                </a:solidFill>
              </a:rPr>
              <a:t>Блинчик</a:t>
            </a:r>
            <a:r>
              <a:rPr lang="ru-RU" sz="2800" dirty="0" smtClean="0"/>
              <a:t> – </a:t>
            </a:r>
            <a:r>
              <a:rPr lang="ru-RU" sz="2800" i="1" dirty="0" smtClean="0"/>
              <a:t>название сладкого блюда;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800" i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i="1" dirty="0" smtClean="0">
                <a:solidFill>
                  <a:schemeClr val="accent2"/>
                </a:solidFill>
              </a:rPr>
              <a:t>Стаканчик</a:t>
            </a:r>
            <a:r>
              <a:rPr lang="ru-RU" sz="2800" dirty="0" smtClean="0"/>
              <a:t> – </a:t>
            </a:r>
            <a:r>
              <a:rPr lang="ru-RU" sz="2800" i="1" dirty="0" smtClean="0"/>
              <a:t>маленький стакан.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2"/>
                </a:solidFill>
              </a:rPr>
              <a:t>У. с. 5 упр. 3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394</Words>
  <Application>Microsoft Office PowerPoint</Application>
  <PresentationFormat>Экран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Урок русского языка во 2 классе    Тема: Буквосочетания ЧК, ЧН, ЧТ, ЩН, НЧ</vt:lpstr>
      <vt:lpstr>   </vt:lpstr>
      <vt:lpstr>Слайд 3</vt:lpstr>
      <vt:lpstr>Словарная работа </vt:lpstr>
      <vt:lpstr>Самоопределение к деятельности </vt:lpstr>
      <vt:lpstr>   Работа по учебнику стр.3-5</vt:lpstr>
      <vt:lpstr>Слово в слове</vt:lpstr>
      <vt:lpstr>Слово в слове</vt:lpstr>
      <vt:lpstr>У. с. 5 упр. 3</vt:lpstr>
      <vt:lpstr>Закрепление изученного материала Отгадайте загадки, запишите слова-отгадки</vt:lpstr>
      <vt:lpstr>Рефлексия </vt:lpstr>
      <vt:lpstr>Итог: Дерево знаний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во 2 классе    Тема: Буквосочетания ЧК, ЧН, ЧТ, ЩН, НЧ</dc:title>
  <dc:creator>Владелец</dc:creator>
  <cp:lastModifiedBy>Владелец</cp:lastModifiedBy>
  <cp:revision>4</cp:revision>
  <dcterms:created xsi:type="dcterms:W3CDTF">2014-04-29T19:19:06Z</dcterms:created>
  <dcterms:modified xsi:type="dcterms:W3CDTF">2014-04-29T20:01:49Z</dcterms:modified>
</cp:coreProperties>
</file>