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2" r:id="rId3"/>
    <p:sldId id="273" r:id="rId4"/>
    <p:sldId id="275" r:id="rId5"/>
    <p:sldId id="256" r:id="rId6"/>
    <p:sldId id="257" r:id="rId7"/>
    <p:sldId id="258" r:id="rId8"/>
    <p:sldId id="259" r:id="rId9"/>
    <p:sldId id="260" r:id="rId10"/>
    <p:sldId id="261" r:id="rId11"/>
    <p:sldId id="271" r:id="rId12"/>
    <p:sldId id="263" r:id="rId13"/>
    <p:sldId id="265" r:id="rId14"/>
    <p:sldId id="268" r:id="rId15"/>
    <p:sldId id="266" r:id="rId16"/>
    <p:sldId id="274" r:id="rId17"/>
    <p:sldId id="264" r:id="rId18"/>
    <p:sldId id="269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6600FF"/>
    <a:srgbClr val="0066FF"/>
    <a:srgbClr val="0000FF"/>
    <a:srgbClr val="66CCFF"/>
    <a:srgbClr val="66FFFF"/>
    <a:srgbClr val="CC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642918"/>
            <a:ext cx="87868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u="sng" dirty="0" smtClean="0">
                <a:latin typeface="Bookman Old Style" pitchFamily="18" charset="0"/>
              </a:rPr>
              <a:t>Комплексный учебный курс:</a:t>
            </a:r>
          </a:p>
          <a:p>
            <a:endParaRPr lang="ru-RU" sz="2400" i="1" dirty="0" smtClean="0">
              <a:latin typeface="Bookman Old Style" pitchFamily="18" charset="0"/>
            </a:endParaRPr>
          </a:p>
          <a:p>
            <a:r>
              <a:rPr lang="ru-RU" sz="2400" i="1" dirty="0" smtClean="0">
                <a:latin typeface="Bookman Old Style" pitchFamily="18" charset="0"/>
              </a:rPr>
              <a:t>«Основы духовно-нравственной культуры народов России»</a:t>
            </a:r>
          </a:p>
          <a:p>
            <a:endParaRPr lang="ru-RU" sz="2400" i="1" dirty="0" smtClean="0">
              <a:latin typeface="Bookman Old Style" pitchFamily="18" charset="0"/>
            </a:endParaRPr>
          </a:p>
          <a:p>
            <a:r>
              <a:rPr lang="ru-RU" sz="2400" i="1" u="sng" dirty="0" smtClean="0">
                <a:latin typeface="Bookman Old Style" pitchFamily="18" charset="0"/>
              </a:rPr>
              <a:t>Модуль: </a:t>
            </a:r>
            <a:r>
              <a:rPr lang="ru-RU" sz="2400" i="1" dirty="0" smtClean="0">
                <a:latin typeface="Bookman Old Style" pitchFamily="18" charset="0"/>
              </a:rPr>
              <a:t>«Основы православной культуры»</a:t>
            </a:r>
          </a:p>
          <a:p>
            <a:endParaRPr lang="ru-RU" sz="2400" i="1" dirty="0" smtClean="0">
              <a:latin typeface="Bookman Old Style" pitchFamily="18" charset="0"/>
            </a:endParaRPr>
          </a:p>
          <a:p>
            <a:r>
              <a:rPr lang="ru-RU" sz="2400" i="1" u="sng" dirty="0" smtClean="0">
                <a:latin typeface="Bookman Old Style" pitchFamily="18" charset="0"/>
              </a:rPr>
              <a:t>Урок №13. </a:t>
            </a:r>
            <a:r>
              <a:rPr lang="ru-RU" sz="2400" i="1" dirty="0" smtClean="0">
                <a:latin typeface="Bookman Old Style" pitchFamily="18" charset="0"/>
              </a:rPr>
              <a:t>Тема «Золотое правило этики»</a:t>
            </a:r>
          </a:p>
          <a:p>
            <a:endParaRPr lang="ru-RU" sz="2400" i="1" dirty="0" smtClean="0">
              <a:latin typeface="Bookman Old Style" pitchFamily="18" charset="0"/>
            </a:endParaRPr>
          </a:p>
          <a:p>
            <a:r>
              <a:rPr lang="ru-RU" sz="2400" i="1" u="sng" dirty="0" smtClean="0">
                <a:latin typeface="Bookman Old Style" pitchFamily="18" charset="0"/>
              </a:rPr>
              <a:t>Выполнила : </a:t>
            </a:r>
            <a:r>
              <a:rPr lang="ru-RU" sz="2400" i="1" dirty="0" smtClean="0">
                <a:latin typeface="Bookman Old Style" pitchFamily="18" charset="0"/>
              </a:rPr>
              <a:t>Игнатьева Ольга Владимировна  </a:t>
            </a:r>
          </a:p>
          <a:p>
            <a:endParaRPr lang="ru-RU" sz="2400" i="1" dirty="0" smtClean="0">
              <a:latin typeface="Bookman Old Style" pitchFamily="18" charset="0"/>
            </a:endParaRPr>
          </a:p>
          <a:p>
            <a:r>
              <a:rPr lang="ru-RU" sz="2400" i="1" dirty="0" smtClean="0">
                <a:latin typeface="Bookman Old Style" pitchFamily="18" charset="0"/>
              </a:rPr>
              <a:t> учитель начальных классов I категории</a:t>
            </a:r>
          </a:p>
          <a:p>
            <a:endParaRPr lang="ru-RU" sz="2400" i="1" dirty="0" smtClean="0">
              <a:latin typeface="Bookman Old Style" pitchFamily="18" charset="0"/>
            </a:endParaRPr>
          </a:p>
          <a:p>
            <a:r>
              <a:rPr lang="ru-RU" sz="2400" i="1" dirty="0" smtClean="0">
                <a:latin typeface="Bookman Old Style" pitchFamily="18" charset="0"/>
              </a:rPr>
              <a:t>МОУ «Вольно-Артёмовская ООШ»  </a:t>
            </a:r>
            <a:r>
              <a:rPr lang="ru-RU" sz="2400" i="1" dirty="0" err="1" smtClean="0">
                <a:latin typeface="Bookman Old Style" pitchFamily="18" charset="0"/>
              </a:rPr>
              <a:t>Судогодского</a:t>
            </a:r>
            <a:r>
              <a:rPr lang="ru-RU" sz="2400" i="1" dirty="0" smtClean="0">
                <a:latin typeface="Bookman Old Style" pitchFamily="18" charset="0"/>
              </a:rPr>
              <a:t> района </a:t>
            </a:r>
            <a:endParaRPr lang="ru-RU" sz="2400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357290" y="2571744"/>
            <a:ext cx="735814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+ «знаю»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V «совершенно новая информация»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? «не понял»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= «знал, но забыл»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500174"/>
            <a:ext cx="67425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i="1" u="sng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Условные обозначения:</a:t>
            </a:r>
            <a:endParaRPr lang="ru-RU" sz="4400" i="1" u="sng" dirty="0" smtClean="0"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428604"/>
            <a:ext cx="4786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6600FF"/>
                </a:solidFill>
                <a:latin typeface="Bookman Old Style" pitchFamily="18" charset="0"/>
              </a:rPr>
              <a:t>ИНСЕРТ</a:t>
            </a:r>
            <a:endParaRPr lang="ru-RU" sz="4400" b="1" dirty="0">
              <a:solidFill>
                <a:srgbClr val="6600FF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428604"/>
            <a:ext cx="75724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solidFill>
                  <a:srgbClr val="FF0000"/>
                </a:solidFill>
                <a:latin typeface="Bookman Old Style" pitchFamily="18" charset="0"/>
              </a:rPr>
              <a:t>Осуждение </a:t>
            </a:r>
            <a:r>
              <a:rPr lang="ru-RU" sz="2400" dirty="0" smtClean="0">
                <a:latin typeface="Bookman Old Style" pitchFamily="18" charset="0"/>
              </a:rPr>
              <a:t>– это неодобрительное мнение,                                            порицание.</a:t>
            </a:r>
          </a:p>
          <a:p>
            <a:endParaRPr lang="ru-RU" sz="2400" dirty="0" smtClean="0">
              <a:latin typeface="Bookman Old Style" pitchFamily="18" charset="0"/>
            </a:endParaRPr>
          </a:p>
          <a:p>
            <a:r>
              <a:rPr lang="ru-RU" sz="2400" u="sng" dirty="0" err="1" smtClean="0">
                <a:solidFill>
                  <a:srgbClr val="FF0000"/>
                </a:solidFill>
                <a:latin typeface="Bookman Old Style" pitchFamily="18" charset="0"/>
              </a:rPr>
              <a:t>Неосуждение</a:t>
            </a:r>
            <a:r>
              <a:rPr lang="ru-RU" sz="2400" u="sng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400" dirty="0" smtClean="0">
                <a:latin typeface="Bookman Old Style" pitchFamily="18" charset="0"/>
              </a:rPr>
              <a:t>– это проявление милосердия к человеку</a:t>
            </a:r>
          </a:p>
          <a:p>
            <a:endParaRPr lang="ru-RU" sz="2400" dirty="0" smtClean="0">
              <a:latin typeface="Bookman Old Style" pitchFamily="18" charset="0"/>
            </a:endParaRPr>
          </a:p>
          <a:p>
            <a:r>
              <a:rPr lang="ru-RU" sz="2400" u="sng" dirty="0" smtClean="0">
                <a:solidFill>
                  <a:srgbClr val="FF0000"/>
                </a:solidFill>
                <a:latin typeface="Bookman Old Style" pitchFamily="18" charset="0"/>
              </a:rPr>
              <a:t>Сплетня </a:t>
            </a:r>
            <a:r>
              <a:rPr lang="ru-RU" sz="2400" dirty="0" smtClean="0">
                <a:latin typeface="Bookman Old Style" pitchFamily="18" charset="0"/>
              </a:rPr>
              <a:t>– это слух о ком-нибудь или чём-нибудь, основанный на неточных, заведомо                                    неверных или нарочито измышленных                               данных</a:t>
            </a:r>
          </a:p>
          <a:p>
            <a:endParaRPr lang="ru-RU" sz="2400" dirty="0" smtClean="0">
              <a:latin typeface="Bookman Old Style" pitchFamily="18" charset="0"/>
            </a:endParaRPr>
          </a:p>
          <a:p>
            <a:r>
              <a:rPr lang="ru-RU" sz="2400" u="sng" dirty="0" smtClean="0">
                <a:solidFill>
                  <a:srgbClr val="FF0000"/>
                </a:solidFill>
                <a:latin typeface="Bookman Old Style" pitchFamily="18" charset="0"/>
              </a:rPr>
              <a:t>Заочно сплетничать</a:t>
            </a:r>
            <a:r>
              <a:rPr lang="ru-RU" sz="2400" dirty="0" smtClean="0">
                <a:latin typeface="Bookman Old Style" pitchFamily="18" charset="0"/>
              </a:rPr>
              <a:t> </a:t>
            </a:r>
            <a:r>
              <a:rPr lang="ru-RU" sz="2400" dirty="0" smtClean="0">
                <a:latin typeface="Bookman Old Style" pitchFamily="18" charset="0"/>
              </a:rPr>
              <a:t>– заниматься сплетнями за глаза,  в отсутствие человека.</a:t>
            </a:r>
            <a:endParaRPr lang="ru-RU" sz="2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Христос и грешница - В.Д. Поленов - 800x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8511159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00100" y="285728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latin typeface="Bookman Old Style" pitchFamily="18" charset="0"/>
              </a:rPr>
              <a:t>В. Поленов. «Христос и грешница»</a:t>
            </a:r>
            <a:endParaRPr lang="ru-RU" sz="3200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806d749000e45b50b8d4efb6931e9226"/>
          <p:cNvPicPr>
            <a:picLocks noChangeAspect="1" noChangeArrowheads="1"/>
          </p:cNvPicPr>
          <p:nvPr/>
        </p:nvPicPr>
        <p:blipFill>
          <a:blip r:embed="rId2" cstate="print"/>
          <a:srcRect l="1724"/>
          <a:stretch>
            <a:fillRect/>
          </a:stretch>
        </p:blipFill>
        <p:spPr bwMode="auto">
          <a:xfrm>
            <a:off x="142844" y="642918"/>
            <a:ext cx="4071934" cy="554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357686" y="571480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Не судите, да не судимы будете, ибо каким судом судите, таким будете судимы; и какою мерою мерите, такою и вам будут мерить. </a:t>
            </a:r>
          </a:p>
          <a:p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И что ты смотришь на сучок в глазе брата твоего, а бревна в твоём глазе не чувствуешь?</a:t>
            </a:r>
          </a:p>
          <a:p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Лицемер! Вынь прежде бревно из твоего глаза, и тогда увидишь, как вынуть сучок из глаза брата твоего.</a:t>
            </a:r>
          </a:p>
          <a:p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И так во всём, как хотите, чтобы с вами поступали люди, так поступайте и вы с ними.</a:t>
            </a:r>
          </a:p>
          <a:p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Будьте милосердны, как и Отец ваш милосерд. </a:t>
            </a:r>
          </a:p>
          <a:p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Прощайте, и прощены будете.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000232" y="571480"/>
            <a:ext cx="57150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Тест «Какой  Я?»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2000240"/>
            <a:ext cx="88505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Какие качества ты считаешь хорошими, а какие плохими? Напиши.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__________________________________________________________________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__________________________________________________________________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.Какие черты характера тебе мешают, а какие ты бы хотел приобрести?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71604" y="3643314"/>
          <a:ext cx="6096000" cy="1854200"/>
        </p:xfrm>
        <a:graphic>
          <a:graphicData uri="http://schemas.openxmlformats.org/drawingml/2006/table">
            <a:tbl>
              <a:tblPr firstRow="1" bandRow="1">
                <a:effectLst>
                  <a:outerShdw blurRad="40000" dist="23000" dir="5400000" rotWithShape="0">
                    <a:schemeClr val="tx1">
                      <a:alpha val="35000"/>
                    </a:schemeClr>
                  </a:outerShdw>
                </a:effectLst>
                <a:tableStyleId>{327F97BB-C833-4FB7-BDE5-3F7075034690}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Хочу избавиться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Хочу приобрести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2 1"/>
          <p:cNvSpPr/>
          <p:nvPr/>
        </p:nvSpPr>
        <p:spPr>
          <a:xfrm>
            <a:off x="2500298" y="2143116"/>
            <a:ext cx="3643338" cy="2143140"/>
          </a:xfrm>
          <a:prstGeom prst="irregularSeal2">
            <a:avLst/>
          </a:prstGeom>
          <a:solidFill>
            <a:srgbClr val="FFFF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</a:rPr>
              <a:t>Хорошие качества человека</a:t>
            </a:r>
            <a:endParaRPr lang="ru-RU" sz="20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357158" y="3429000"/>
            <a:ext cx="1928826" cy="928694"/>
          </a:xfrm>
          <a:prstGeom prst="cloud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00FF"/>
                </a:solidFill>
                <a:latin typeface="Bookman Old Style" pitchFamily="18" charset="0"/>
              </a:rPr>
              <a:t>Добрый</a:t>
            </a:r>
            <a:endParaRPr lang="ru-RU" b="1" dirty="0">
              <a:solidFill>
                <a:srgbClr val="6600FF"/>
              </a:solidFill>
              <a:latin typeface="Bookman Old Style" pitchFamily="18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3286116" y="4857760"/>
            <a:ext cx="2286016" cy="1071570"/>
          </a:xfrm>
          <a:prstGeom prst="cloud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00FF"/>
                </a:solidFill>
                <a:latin typeface="Bookman Old Style" pitchFamily="18" charset="0"/>
              </a:rPr>
              <a:t>Не осуждает</a:t>
            </a:r>
            <a:endParaRPr lang="ru-RU" b="1" dirty="0">
              <a:solidFill>
                <a:srgbClr val="6600FF"/>
              </a:solidFill>
              <a:latin typeface="Bookman Old Style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 rot="20674783">
            <a:off x="80317" y="637189"/>
            <a:ext cx="2819498" cy="985835"/>
          </a:xfrm>
          <a:prstGeom prst="cloud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00FF"/>
                </a:solidFill>
                <a:latin typeface="Bookman Old Style" pitchFamily="18" charset="0"/>
              </a:rPr>
              <a:t>Отзывчивый</a:t>
            </a:r>
            <a:endParaRPr lang="ru-RU" b="1" dirty="0">
              <a:solidFill>
                <a:srgbClr val="6600FF"/>
              </a:solidFill>
              <a:latin typeface="Bookman Old Style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214282" y="5500702"/>
            <a:ext cx="2500330" cy="1000132"/>
          </a:xfrm>
          <a:prstGeom prst="cloud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00FF"/>
                </a:solidFill>
                <a:latin typeface="Bookman Old Style" pitchFamily="18" charset="0"/>
              </a:rPr>
              <a:t>Тактичный</a:t>
            </a:r>
            <a:endParaRPr lang="ru-RU" b="1" dirty="0">
              <a:solidFill>
                <a:srgbClr val="6600FF"/>
              </a:solidFill>
              <a:latin typeface="Bookman Old Style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2786050" y="857232"/>
            <a:ext cx="3214710" cy="928694"/>
          </a:xfrm>
          <a:prstGeom prst="cloud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00FF"/>
                </a:solidFill>
                <a:latin typeface="Bookman Old Style" pitchFamily="18" charset="0"/>
              </a:rPr>
              <a:t>Внимательный</a:t>
            </a:r>
            <a:endParaRPr lang="ru-RU" b="1" dirty="0">
              <a:solidFill>
                <a:srgbClr val="6600FF"/>
              </a:solidFill>
              <a:latin typeface="Bookman Old Style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6643702" y="2928934"/>
            <a:ext cx="2071702" cy="1000132"/>
          </a:xfrm>
          <a:prstGeom prst="cloud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00FF"/>
                </a:solidFill>
                <a:latin typeface="Bookman Old Style" pitchFamily="18" charset="0"/>
              </a:rPr>
              <a:t>Честный</a:t>
            </a:r>
            <a:endParaRPr lang="ru-RU" b="1" dirty="0">
              <a:solidFill>
                <a:srgbClr val="6600FF"/>
              </a:solidFill>
              <a:latin typeface="Bookman Old Style" pitchFamily="18" charset="0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6215074" y="5214950"/>
            <a:ext cx="2714644" cy="1214446"/>
          </a:xfrm>
          <a:prstGeom prst="cloud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00FF"/>
                </a:solidFill>
                <a:latin typeface="Bookman Old Style" pitchFamily="18" charset="0"/>
              </a:rPr>
              <a:t>Не сплетничает</a:t>
            </a:r>
            <a:endParaRPr lang="ru-RU" b="1" dirty="0">
              <a:solidFill>
                <a:srgbClr val="6600FF"/>
              </a:solidFill>
              <a:latin typeface="Bookman Old Style" pitchFamily="18" charset="0"/>
            </a:endParaRPr>
          </a:p>
        </p:txBody>
      </p:sp>
      <p:sp>
        <p:nvSpPr>
          <p:cNvPr id="11" name="Облако 10"/>
          <p:cNvSpPr/>
          <p:nvPr/>
        </p:nvSpPr>
        <p:spPr>
          <a:xfrm rot="1423395">
            <a:off x="6075375" y="618076"/>
            <a:ext cx="3198766" cy="1214446"/>
          </a:xfrm>
          <a:prstGeom prst="cloud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00FF"/>
                </a:solidFill>
                <a:latin typeface="Bookman Old Style" pitchFamily="18" charset="0"/>
              </a:rPr>
              <a:t>Милосердный</a:t>
            </a:r>
            <a:endParaRPr lang="ru-RU" b="1" dirty="0">
              <a:solidFill>
                <a:srgbClr val="6600FF"/>
              </a:solidFill>
              <a:latin typeface="Bookman Old Style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10800000" flipV="1">
            <a:off x="1714480" y="3143248"/>
            <a:ext cx="928694" cy="1428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V="1">
            <a:off x="3428992" y="2143116"/>
            <a:ext cx="642942" cy="21431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715008" y="2071678"/>
            <a:ext cx="1285884" cy="5715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643570" y="3071810"/>
            <a:ext cx="857256" cy="2857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>
            <a:off x="2143108" y="1643050"/>
            <a:ext cx="1071570" cy="9286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 flipV="1">
            <a:off x="2214546" y="4143380"/>
            <a:ext cx="928694" cy="8572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H="1">
            <a:off x="3964777" y="4321975"/>
            <a:ext cx="642942" cy="1428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429256" y="3929066"/>
            <a:ext cx="1143008" cy="7858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блако 40"/>
          <p:cNvSpPr/>
          <p:nvPr/>
        </p:nvSpPr>
        <p:spPr>
          <a:xfrm>
            <a:off x="357158" y="3434643"/>
            <a:ext cx="1928826" cy="928694"/>
          </a:xfrm>
          <a:prstGeom prst="cloud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00FF"/>
                </a:solidFill>
                <a:latin typeface="Bookman Old Style" pitchFamily="18" charset="0"/>
              </a:rPr>
              <a:t>Добрый</a:t>
            </a:r>
            <a:endParaRPr lang="ru-RU" b="1" dirty="0">
              <a:solidFill>
                <a:srgbClr val="6600FF"/>
              </a:solidFill>
              <a:latin typeface="Bookman Old Style" pitchFamily="18" charset="0"/>
            </a:endParaRPr>
          </a:p>
        </p:txBody>
      </p:sp>
      <p:sp>
        <p:nvSpPr>
          <p:cNvPr id="42" name="Облако 41"/>
          <p:cNvSpPr/>
          <p:nvPr/>
        </p:nvSpPr>
        <p:spPr>
          <a:xfrm rot="20674783">
            <a:off x="80317" y="642832"/>
            <a:ext cx="2819498" cy="985835"/>
          </a:xfrm>
          <a:prstGeom prst="cloud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00FF"/>
                </a:solidFill>
                <a:latin typeface="Bookman Old Style" pitchFamily="18" charset="0"/>
              </a:rPr>
              <a:t>Отзывчивый</a:t>
            </a:r>
            <a:endParaRPr lang="ru-RU" b="1" dirty="0">
              <a:solidFill>
                <a:srgbClr val="6600FF"/>
              </a:solidFill>
              <a:latin typeface="Bookman Old Style" pitchFamily="18" charset="0"/>
            </a:endParaRPr>
          </a:p>
        </p:txBody>
      </p:sp>
      <p:sp>
        <p:nvSpPr>
          <p:cNvPr id="43" name="Облако 42"/>
          <p:cNvSpPr/>
          <p:nvPr/>
        </p:nvSpPr>
        <p:spPr>
          <a:xfrm>
            <a:off x="2786051" y="831309"/>
            <a:ext cx="3214710" cy="928694"/>
          </a:xfrm>
          <a:prstGeom prst="cloud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00FF"/>
                </a:solidFill>
                <a:latin typeface="Bookman Old Style" pitchFamily="18" charset="0"/>
              </a:rPr>
              <a:t>Внимательный</a:t>
            </a:r>
            <a:endParaRPr lang="ru-RU" b="1" dirty="0">
              <a:solidFill>
                <a:srgbClr val="6600FF"/>
              </a:solidFill>
              <a:latin typeface="Bookman Old Style" pitchFamily="18" charset="0"/>
            </a:endParaRPr>
          </a:p>
        </p:txBody>
      </p:sp>
      <p:sp>
        <p:nvSpPr>
          <p:cNvPr id="44" name="Облако 43"/>
          <p:cNvSpPr/>
          <p:nvPr/>
        </p:nvSpPr>
        <p:spPr>
          <a:xfrm rot="1423395">
            <a:off x="6075376" y="592153"/>
            <a:ext cx="3198766" cy="1214446"/>
          </a:xfrm>
          <a:prstGeom prst="cloud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00FF"/>
                </a:solidFill>
                <a:latin typeface="Bookman Old Style" pitchFamily="18" charset="0"/>
              </a:rPr>
              <a:t>Милосердный</a:t>
            </a:r>
            <a:endParaRPr lang="ru-RU" b="1" dirty="0">
              <a:solidFill>
                <a:srgbClr val="6600FF"/>
              </a:solidFill>
              <a:latin typeface="Bookman Old Style" pitchFamily="18" charset="0"/>
            </a:endParaRPr>
          </a:p>
        </p:txBody>
      </p:sp>
      <p:sp>
        <p:nvSpPr>
          <p:cNvPr id="45" name="Облако 44"/>
          <p:cNvSpPr/>
          <p:nvPr/>
        </p:nvSpPr>
        <p:spPr>
          <a:xfrm>
            <a:off x="357159" y="3408720"/>
            <a:ext cx="1928826" cy="928694"/>
          </a:xfrm>
          <a:prstGeom prst="cloud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00FF"/>
                </a:solidFill>
                <a:latin typeface="Bookman Old Style" pitchFamily="18" charset="0"/>
              </a:rPr>
              <a:t>Добрый</a:t>
            </a:r>
            <a:endParaRPr lang="ru-RU" b="1" dirty="0">
              <a:solidFill>
                <a:srgbClr val="6600FF"/>
              </a:solidFill>
              <a:latin typeface="Bookman Old Style" pitchFamily="18" charset="0"/>
            </a:endParaRPr>
          </a:p>
        </p:txBody>
      </p:sp>
      <p:sp>
        <p:nvSpPr>
          <p:cNvPr id="46" name="Облако 45"/>
          <p:cNvSpPr/>
          <p:nvPr/>
        </p:nvSpPr>
        <p:spPr>
          <a:xfrm rot="20674783">
            <a:off x="80318" y="616909"/>
            <a:ext cx="2819498" cy="985835"/>
          </a:xfrm>
          <a:prstGeom prst="cloud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00FF"/>
                </a:solidFill>
                <a:latin typeface="Bookman Old Style" pitchFamily="18" charset="0"/>
              </a:rPr>
              <a:t>Отзывчивый</a:t>
            </a:r>
            <a:endParaRPr lang="ru-RU" b="1" dirty="0">
              <a:solidFill>
                <a:srgbClr val="6600FF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1285860"/>
            <a:ext cx="850112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Посеешь поступок – пожнёшь привычку.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Посеешь привычку – пожнёшь характер.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Посеешь характер – пожнёшь судьбу.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714356"/>
            <a:ext cx="6643734" cy="5918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>
                <a:latin typeface="Bookman Old Style" pitchFamily="18" charset="0"/>
              </a:rPr>
              <a:t>Сегодня я узнал ...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latin typeface="Bookman Old Style" pitchFamily="18" charset="0"/>
              </a:rPr>
              <a:t>Было   интересно...                                                                                                           Теперь я буду ...                                                                                                               Я почувствовал,  что ...                                                                                                Я попробую ...                                                                                                             Меня удивило...                                                                                        Урок  дал мне для жизни ...                                                                                      Мне захотелось...</a:t>
            </a:r>
            <a:endParaRPr lang="ru-RU" sz="32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500298" y="0"/>
            <a:ext cx="428628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Подставляйте ладони</a:t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Я насыплю вам счастья.</a:t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Есть источник бездонный</a:t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 дождь, в грозу и ненастье.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Я насыплю вам счастья,</a:t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Сколько вы захотите.</a:t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Это всё в вашей власти.</a:t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Ну берите, берите!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Нет конца и начала.</a:t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Нет границ поперечных.</a:t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Только вы, получая,</a:t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Улыбнитесь сердечно.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И скажите кому-то,</a:t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Просто доброе слово.</a:t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Не лукавствуя мудро,</a:t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Это счастья основа.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Не жалейте улыбок,</a:t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Не жалейте участья.</a:t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И средь бед и ошибок</a:t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Вы получите счастье!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Отдавать его будем</a:t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Тем, кому пожелаем.</a:t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И, даря счастье людям,</a:t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Мы счастливыми станем</a:t>
            </a:r>
            <a:endParaRPr kumimoji="0" lang="ru-RU" b="0" i="1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500174"/>
            <a:ext cx="85011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Bookman Old Style" pitchFamily="18" charset="0"/>
              </a:rPr>
              <a:t>Цель урока </a:t>
            </a:r>
            <a:r>
              <a:rPr lang="ru-RU" sz="3200" i="1" dirty="0" smtClean="0">
                <a:latin typeface="Bookman Old Style" pitchFamily="18" charset="0"/>
              </a:rPr>
              <a:t>– формирование у школьников мотива к нравственному </a:t>
            </a:r>
            <a:r>
              <a:rPr lang="ru-RU" sz="3200" i="1" dirty="0" err="1" smtClean="0">
                <a:latin typeface="Bookman Old Style" pitchFamily="18" charset="0"/>
              </a:rPr>
              <a:t>поступанию</a:t>
            </a:r>
            <a:r>
              <a:rPr lang="ru-RU" sz="3200" i="1" dirty="0" smtClean="0">
                <a:latin typeface="Bookman Old Style" pitchFamily="18" charset="0"/>
              </a:rPr>
              <a:t>,   к осознанному выбору жить по совести, понимая саму жизнь как бесценный дар, через знакомство с золотым правилом этики.</a:t>
            </a:r>
            <a:endParaRPr lang="ru-RU" sz="3200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571480"/>
            <a:ext cx="850112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Bookman Old Style" pitchFamily="18" charset="0"/>
              </a:rPr>
              <a:t>Задачи урока: </a:t>
            </a:r>
          </a:p>
          <a:p>
            <a:endParaRPr lang="ru-RU" dirty="0" smtClean="0"/>
          </a:p>
          <a:p>
            <a:pPr marL="342900" indent="-342900">
              <a:buAutoNum type="arabicParenR"/>
            </a:pPr>
            <a:r>
              <a:rPr lang="ru-RU" sz="2000" i="1" dirty="0" smtClean="0">
                <a:latin typeface="Bookman Old Style" pitchFamily="18" charset="0"/>
              </a:rPr>
              <a:t>развивать этические чувства, доброжелательность, отзывчивость.</a:t>
            </a:r>
          </a:p>
          <a:p>
            <a:pPr marL="342900" indent="-342900">
              <a:buAutoNum type="arabicParenR"/>
            </a:pPr>
            <a:endParaRPr lang="ru-RU" sz="2000" i="1" dirty="0" smtClean="0">
              <a:latin typeface="Bookman Old Style" pitchFamily="18" charset="0"/>
            </a:endParaRPr>
          </a:p>
          <a:p>
            <a:r>
              <a:rPr lang="ru-RU" sz="2000" i="1" dirty="0" smtClean="0">
                <a:latin typeface="Bookman Old Style" pitchFamily="18" charset="0"/>
              </a:rPr>
              <a:t>честность, преданность, верность, уважительное и заботливое отношение к родителям и близким людям;</a:t>
            </a:r>
          </a:p>
          <a:p>
            <a:endParaRPr lang="ru-RU" sz="2000" i="1" dirty="0" smtClean="0">
              <a:latin typeface="Bookman Old Style" pitchFamily="18" charset="0"/>
            </a:endParaRPr>
          </a:p>
          <a:p>
            <a:r>
              <a:rPr lang="ru-RU" sz="2000" i="1" dirty="0" smtClean="0">
                <a:latin typeface="Bookman Old Style" pitchFamily="18" charset="0"/>
              </a:rPr>
              <a:t>2) развивать навыки смыслового чтения текста различных жанров, умение строить речевое высказывание, слушать собеседника, вести диалог;</a:t>
            </a:r>
          </a:p>
          <a:p>
            <a:endParaRPr lang="ru-RU" sz="2000" i="1" dirty="0" smtClean="0">
              <a:latin typeface="Bookman Old Style" pitchFamily="18" charset="0"/>
            </a:endParaRPr>
          </a:p>
          <a:p>
            <a:r>
              <a:rPr lang="ru-RU" sz="2000" i="1" dirty="0" smtClean="0">
                <a:latin typeface="Bookman Old Style" pitchFamily="18" charset="0"/>
              </a:rPr>
              <a:t>3) познакомить с нормами религиозной морали православных людей, разъяснить значение золотого правила этики для нравственного становления человека в личной жизни и в обществе, направить осознанный выбор ребёнка на выполнение золотого правила этики, учить понимать ценность жизни.</a:t>
            </a:r>
            <a:endParaRPr lang="ru-RU" sz="2000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7422" y="214290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  <a:latin typeface="Bookman Old Style" pitchFamily="18" charset="0"/>
              </a:rPr>
              <a:t>Структура урока</a:t>
            </a:r>
            <a:endParaRPr lang="ru-RU" sz="3600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1670" y="1285860"/>
            <a:ext cx="60007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man Old Style" pitchFamily="18" charset="0"/>
              </a:rPr>
              <a:t>1.Организационный момент. Настрой на урок</a:t>
            </a:r>
          </a:p>
          <a:p>
            <a:r>
              <a:rPr lang="ru-RU" sz="2000" dirty="0" smtClean="0">
                <a:latin typeface="Bookman Old Style" pitchFamily="18" charset="0"/>
              </a:rPr>
              <a:t>2. Постановка проблемы, тема урока</a:t>
            </a:r>
          </a:p>
          <a:p>
            <a:r>
              <a:rPr lang="ru-RU" sz="2000" dirty="0" smtClean="0">
                <a:latin typeface="Bookman Old Style" pitchFamily="18" charset="0"/>
              </a:rPr>
              <a:t>3. Изучение нового материала</a:t>
            </a:r>
          </a:p>
          <a:p>
            <a:r>
              <a:rPr lang="ru-RU" sz="2000" dirty="0" smtClean="0">
                <a:latin typeface="Bookman Old Style" pitchFamily="18" charset="0"/>
              </a:rPr>
              <a:t>-работа с учебником</a:t>
            </a:r>
          </a:p>
          <a:p>
            <a:r>
              <a:rPr lang="ru-RU" sz="2000" dirty="0" smtClean="0">
                <a:latin typeface="Bookman Old Style" pitchFamily="18" charset="0"/>
              </a:rPr>
              <a:t>-</a:t>
            </a:r>
            <a:r>
              <a:rPr lang="ru-RU" sz="2000" dirty="0" err="1" smtClean="0">
                <a:latin typeface="Bookman Old Style" pitchFamily="18" charset="0"/>
              </a:rPr>
              <a:t>инсерт</a:t>
            </a:r>
            <a:endParaRPr lang="ru-RU" sz="2000" dirty="0" smtClean="0">
              <a:latin typeface="Bookman Old Style" pitchFamily="18" charset="0"/>
            </a:endParaRPr>
          </a:p>
          <a:p>
            <a:r>
              <a:rPr lang="ru-RU" sz="2000" dirty="0" smtClean="0">
                <a:latin typeface="Bookman Old Style" pitchFamily="18" charset="0"/>
              </a:rPr>
              <a:t>-работа со словарем</a:t>
            </a:r>
          </a:p>
          <a:p>
            <a:r>
              <a:rPr lang="ru-RU" sz="2000" dirty="0" smtClean="0">
                <a:latin typeface="Bookman Old Style" pitchFamily="18" charset="0"/>
              </a:rPr>
              <a:t>-работа по картине</a:t>
            </a:r>
          </a:p>
          <a:p>
            <a:r>
              <a:rPr lang="ru-RU" sz="2000" dirty="0" smtClean="0">
                <a:latin typeface="Bookman Old Style" pitchFamily="18" charset="0"/>
              </a:rPr>
              <a:t>4. Физ.минутка</a:t>
            </a:r>
          </a:p>
          <a:p>
            <a:r>
              <a:rPr lang="ru-RU" sz="2000" dirty="0" smtClean="0">
                <a:latin typeface="Bookman Old Style" pitchFamily="18" charset="0"/>
              </a:rPr>
              <a:t>5. Закрепление изученного материала</a:t>
            </a:r>
          </a:p>
          <a:p>
            <a:r>
              <a:rPr lang="ru-RU" sz="2000" dirty="0" smtClean="0">
                <a:latin typeface="Bookman Old Style" pitchFamily="18" charset="0"/>
              </a:rPr>
              <a:t>-работа в группах</a:t>
            </a:r>
          </a:p>
          <a:p>
            <a:r>
              <a:rPr lang="ru-RU" sz="2000" dirty="0" smtClean="0">
                <a:latin typeface="Bookman Old Style" pitchFamily="18" charset="0"/>
              </a:rPr>
              <a:t>-работа в парах, работа с пословицами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Bookman Old Style" pitchFamily="18" charset="0"/>
              </a:rPr>
              <a:t>игра разведчики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Bookman Old Style" pitchFamily="18" charset="0"/>
              </a:rPr>
              <a:t>тест «какой я?»</a:t>
            </a:r>
          </a:p>
          <a:p>
            <a:r>
              <a:rPr lang="ru-RU" sz="2000" dirty="0" smtClean="0">
                <a:latin typeface="Bookman Old Style" pitchFamily="18" charset="0"/>
              </a:rPr>
              <a:t>6.Рефлексия. Составление кластера</a:t>
            </a:r>
          </a:p>
          <a:p>
            <a:r>
              <a:rPr lang="ru-RU" sz="2000" dirty="0" smtClean="0">
                <a:latin typeface="Bookman Old Style" pitchFamily="18" charset="0"/>
              </a:rPr>
              <a:t>7. Домашнее задание</a:t>
            </a:r>
            <a:endParaRPr lang="ru-RU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a4d9fd9f9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428604"/>
            <a:ext cx="4014788" cy="57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?id=51808672-5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0"/>
            <a:ext cx="20717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i?id=318932132-54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785794"/>
            <a:ext cx="2071702" cy="232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i?id=203248051-36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143380"/>
            <a:ext cx="2714644" cy="153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7158" y="2928934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6600FF"/>
                </a:solidFill>
                <a:latin typeface="Bookman Old Style" pitchFamily="18" charset="0"/>
                <a:cs typeface="Times New Roman" pitchFamily="18" charset="0"/>
              </a:rPr>
              <a:t>Грустное настроение                     </a:t>
            </a:r>
            <a:endParaRPr lang="ru-RU" sz="2000" b="1" i="1" dirty="0">
              <a:solidFill>
                <a:srgbClr val="6600FF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4" y="3286124"/>
            <a:ext cx="4000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6600FF"/>
                </a:solidFill>
                <a:latin typeface="Bookman Old Style" pitchFamily="18" charset="0"/>
                <a:cs typeface="Times New Roman" pitchFamily="18" charset="0"/>
              </a:rPr>
              <a:t>Задумчивое настроение</a:t>
            </a:r>
            <a:endParaRPr lang="ru-RU" sz="2000" b="1" i="1" dirty="0">
              <a:solidFill>
                <a:srgbClr val="6600FF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3042" y="5929330"/>
            <a:ext cx="5786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6600FF"/>
                </a:solidFill>
                <a:latin typeface="Bookman Old Style" pitchFamily="18" charset="0"/>
              </a:rPr>
              <a:t>Радостное и позитивное настроение</a:t>
            </a:r>
            <a:endParaRPr lang="ru-RU" sz="2000" b="1" i="1" dirty="0">
              <a:solidFill>
                <a:srgbClr val="6600FF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roshka-enot-hands-1"/>
          <p:cNvPicPr>
            <a:picLocks noChangeAspect="1" noChangeArrowheads="1"/>
          </p:cNvPicPr>
          <p:nvPr/>
        </p:nvPicPr>
        <p:blipFill>
          <a:blip r:embed="rId2" cstate="print"/>
          <a:srcRect l="962" r="2885"/>
          <a:stretch>
            <a:fillRect/>
          </a:stretch>
        </p:blipFill>
        <p:spPr bwMode="auto">
          <a:xfrm>
            <a:off x="714348" y="420953"/>
            <a:ext cx="7715304" cy="588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357166"/>
            <a:ext cx="83535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Bookman Old Style" pitchFamily="18" charset="0"/>
              </a:rPr>
              <a:t>Какое словосочетание лишнее?</a:t>
            </a:r>
            <a:endParaRPr lang="ru-RU" sz="36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1857364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solidFill>
                  <a:srgbClr val="6600FF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3200" b="1" i="1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олотые руки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          золотое сердце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                       золотое кольцо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                                 золотое правило</a:t>
            </a:r>
            <a:endParaRPr kumimoji="0" lang="ru-RU" sz="3200" b="1" i="1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x_79c91f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642918"/>
            <a:ext cx="3745511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1500174"/>
            <a:ext cx="40005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latin typeface="Bookman Old Style" pitchFamily="18" charset="0"/>
              </a:rPr>
              <a:t>Христос сказал : «Итак, во всём, как хотите, чтобы с вами поступали люди, так  поступайте и вы с ними».</a:t>
            </a:r>
            <a:endParaRPr lang="ru-RU" sz="3200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565</Words>
  <Application>Microsoft Office PowerPoint</Application>
  <PresentationFormat>Экран (4:3)</PresentationFormat>
  <Paragraphs>106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Admin-afonin</dc:creator>
  <cp:lastModifiedBy>Valued Acer Customer</cp:lastModifiedBy>
  <cp:revision>18</cp:revision>
  <dcterms:created xsi:type="dcterms:W3CDTF">2012-06-06T16:09:22Z</dcterms:created>
  <dcterms:modified xsi:type="dcterms:W3CDTF">2012-06-11T18:55:18Z</dcterms:modified>
</cp:coreProperties>
</file>