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4" r:id="rId4"/>
    <p:sldId id="266" r:id="rId5"/>
    <p:sldId id="267" r:id="rId6"/>
    <p:sldId id="261" r:id="rId7"/>
    <p:sldId id="262" r:id="rId8"/>
    <p:sldId id="269" r:id="rId9"/>
    <p:sldId id="263" r:id="rId10"/>
    <p:sldId id="270" r:id="rId11"/>
    <p:sldId id="260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базовый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чтение</c:v>
                </c:pt>
                <c:pt idx="1">
                  <c:v>русский</c:v>
                </c:pt>
                <c:pt idx="2">
                  <c:v>математика</c:v>
                </c:pt>
                <c:pt idx="3">
                  <c:v>окружающий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</c:v>
                </c:pt>
                <c:pt idx="1">
                  <c:v>63</c:v>
                </c:pt>
                <c:pt idx="2">
                  <c:v>38</c:v>
                </c:pt>
                <c:pt idx="3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чтение</c:v>
                </c:pt>
                <c:pt idx="1">
                  <c:v>русский</c:v>
                </c:pt>
                <c:pt idx="2">
                  <c:v>математика</c:v>
                </c:pt>
                <c:pt idx="3">
                  <c:v>окружающий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</c:v>
                </c:pt>
                <c:pt idx="1">
                  <c:v>65</c:v>
                </c:pt>
                <c:pt idx="2">
                  <c:v>49</c:v>
                </c:pt>
                <c:pt idx="3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02624"/>
        <c:axId val="42439168"/>
        <c:axId val="0"/>
      </c:bar3DChart>
      <c:catAx>
        <c:axId val="32602624"/>
        <c:scaling>
          <c:orientation val="minMax"/>
        </c:scaling>
        <c:delete val="0"/>
        <c:axPos val="b"/>
        <c:majorTickMark val="out"/>
        <c:minorTickMark val="none"/>
        <c:tickLblPos val="nextTo"/>
        <c:crossAx val="42439168"/>
        <c:crosses val="autoZero"/>
        <c:auto val="1"/>
        <c:lblAlgn val="ctr"/>
        <c:lblOffset val="100"/>
        <c:noMultiLvlLbl val="0"/>
      </c:catAx>
      <c:valAx>
        <c:axId val="4243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602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Регулятивные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explosion val="3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Сформированы полностью</c:v>
                </c:pt>
                <c:pt idx="1">
                  <c:v>Недостаточно сформир.</c:v>
                </c:pt>
                <c:pt idx="2">
                  <c:v>Не сформированы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Познавательные общеучебные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Сформированы полностью</c:v>
                </c:pt>
                <c:pt idx="1">
                  <c:v>Недостаточно сформир.</c:v>
                </c:pt>
                <c:pt idx="2">
                  <c:v>Не сформированы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Познавательные логические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Сформированы полностью</c:v>
                </c:pt>
                <c:pt idx="1">
                  <c:v>Недостаточно сформир.</c:v>
                </c:pt>
                <c:pt idx="2">
                  <c:v>Не сформированы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Коммуникативные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Сформированы полностью</c:v>
                </c:pt>
                <c:pt idx="1">
                  <c:v>Недостаточно сформир.</c:v>
                </c:pt>
                <c:pt idx="2">
                  <c:v>Не сформированы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11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сформированы полностью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Умение проводить оценку своих действий, действий другого  человека</c:v>
                </c:pt>
                <c:pt idx="1">
                  <c:v>Умение проверять по образцу</c:v>
                </c:pt>
                <c:pt idx="2">
                  <c:v>Умение сопоставлять свою оценку с оценкой учителя</c:v>
                </c:pt>
                <c:pt idx="3">
                  <c:v>Умение добывать недостающую информацию с помощью «умных» вопросов</c:v>
                </c:pt>
                <c:pt idx="4">
                  <c:v>Умение переходить по необходимости в разные образовательные пространства</c:v>
                </c:pt>
                <c:pt idx="5">
                  <c:v>Умение взаимодействовать с другими в малой группе, паре</c:v>
                </c:pt>
                <c:pt idx="6">
                  <c:v>Умение разрешать конфликты</c:v>
                </c:pt>
                <c:pt idx="7">
                  <c:v>Умение участвовать в выработке общего решения</c:v>
                </c:pt>
                <c:pt idx="8">
                  <c:v>Способность уважать других</c:v>
                </c:pt>
                <c:pt idx="9">
                  <c:v>Способность принимать ответственность</c:v>
                </c:pt>
                <c:pt idx="10">
                  <c:v>Способность приспосабливаться к выполнению различных ролей при работе в группе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19</c:v>
                </c:pt>
                <c:pt idx="1">
                  <c:v>17</c:v>
                </c:pt>
                <c:pt idx="2">
                  <c:v>12</c:v>
                </c:pt>
                <c:pt idx="3">
                  <c:v>10</c:v>
                </c:pt>
                <c:pt idx="4">
                  <c:v>12</c:v>
                </c:pt>
                <c:pt idx="5">
                  <c:v>16</c:v>
                </c:pt>
                <c:pt idx="6">
                  <c:v>12</c:v>
                </c:pt>
                <c:pt idx="7">
                  <c:v>12</c:v>
                </c:pt>
                <c:pt idx="8">
                  <c:v>18</c:v>
                </c:pt>
                <c:pt idx="9">
                  <c:v>9</c:v>
                </c:pt>
                <c:pt idx="10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сформированы недостаточно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Умение проводить оценку своих действий, действий другого  человека</c:v>
                </c:pt>
                <c:pt idx="1">
                  <c:v>Умение проверять по образцу</c:v>
                </c:pt>
                <c:pt idx="2">
                  <c:v>Умение сопоставлять свою оценку с оценкой учителя</c:v>
                </c:pt>
                <c:pt idx="3">
                  <c:v>Умение добывать недостающую информацию с помощью «умных» вопросов</c:v>
                </c:pt>
                <c:pt idx="4">
                  <c:v>Умение переходить по необходимости в разные образовательные пространства</c:v>
                </c:pt>
                <c:pt idx="5">
                  <c:v>Умение взаимодействовать с другими в малой группе, паре</c:v>
                </c:pt>
                <c:pt idx="6">
                  <c:v>Умение разрешать конфликты</c:v>
                </c:pt>
                <c:pt idx="7">
                  <c:v>Умение участвовать в выработке общего решения</c:v>
                </c:pt>
                <c:pt idx="8">
                  <c:v>Способность уважать других</c:v>
                </c:pt>
                <c:pt idx="9">
                  <c:v>Способность принимать ответственность</c:v>
                </c:pt>
                <c:pt idx="10">
                  <c:v>Способность приспосабливаться к выполнению различных ролей при работе в группе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5</c:v>
                </c:pt>
                <c:pt idx="6">
                  <c:v>8</c:v>
                </c:pt>
                <c:pt idx="7">
                  <c:v>9</c:v>
                </c:pt>
                <c:pt idx="8">
                  <c:v>5</c:v>
                </c:pt>
                <c:pt idx="9">
                  <c:v>8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сформированы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invertIfNegative val="0"/>
          <c:cat>
            <c:strRef>
              <c:f>Лист1!$A$2:$A$12</c:f>
              <c:strCache>
                <c:ptCount val="11"/>
                <c:pt idx="0">
                  <c:v>Умение проводить оценку своих действий, действий другого  человека</c:v>
                </c:pt>
                <c:pt idx="1">
                  <c:v>Умение проверять по образцу</c:v>
                </c:pt>
                <c:pt idx="2">
                  <c:v>Умение сопоставлять свою оценку с оценкой учителя</c:v>
                </c:pt>
                <c:pt idx="3">
                  <c:v>Умение добывать недостающую информацию с помощью «умных» вопросов</c:v>
                </c:pt>
                <c:pt idx="4">
                  <c:v>Умение переходить по необходимости в разные образовательные пространства</c:v>
                </c:pt>
                <c:pt idx="5">
                  <c:v>Умение взаимодействовать с другими в малой группе, паре</c:v>
                </c:pt>
                <c:pt idx="6">
                  <c:v>Умение разрешать конфликты</c:v>
                </c:pt>
                <c:pt idx="7">
                  <c:v>Умение участвовать в выработке общего решения</c:v>
                </c:pt>
                <c:pt idx="8">
                  <c:v>Способность уважать других</c:v>
                </c:pt>
                <c:pt idx="9">
                  <c:v>Способность принимать ответственность</c:v>
                </c:pt>
                <c:pt idx="10">
                  <c:v>Способность приспосабливаться к выполнению различных ролей при работе в группе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8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0208"/>
        <c:axId val="34820032"/>
      </c:barChart>
      <c:catAx>
        <c:axId val="2590208"/>
        <c:scaling>
          <c:orientation val="minMax"/>
        </c:scaling>
        <c:delete val="0"/>
        <c:axPos val="b"/>
        <c:majorTickMark val="out"/>
        <c:minorTickMark val="none"/>
        <c:tickLblPos val="nextTo"/>
        <c:crossAx val="34820032"/>
        <c:crosses val="autoZero"/>
        <c:auto val="1"/>
        <c:lblAlgn val="ctr"/>
        <c:lblOffset val="100"/>
        <c:noMultiLvlLbl val="0"/>
      </c:catAx>
      <c:valAx>
        <c:axId val="3482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55201953922427"/>
          <c:y val="5.9030121234845655E-2"/>
          <c:w val="0.17141094342373872"/>
          <c:h val="0.2787648418947631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сформированы полностью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Умение проводить оценку своих действий, действий другого  человека</c:v>
                </c:pt>
                <c:pt idx="1">
                  <c:v>Умение проверять по образцу</c:v>
                </c:pt>
                <c:pt idx="2">
                  <c:v>Умение сопоставлять свою оценку с оценкой учителя</c:v>
                </c:pt>
                <c:pt idx="3">
                  <c:v>Умение добывать недостающую информацию с помощью «умных» вопросов</c:v>
                </c:pt>
                <c:pt idx="4">
                  <c:v>Умение переходить по необходимости в разные образовательные пространства</c:v>
                </c:pt>
                <c:pt idx="5">
                  <c:v>Умение взаимодействовать с другими в малой группе, паре</c:v>
                </c:pt>
                <c:pt idx="6">
                  <c:v>Умение разрешать конфликты</c:v>
                </c:pt>
                <c:pt idx="7">
                  <c:v>Умение участвовать в выработке общего решения</c:v>
                </c:pt>
                <c:pt idx="8">
                  <c:v>Способность уважать других</c:v>
                </c:pt>
                <c:pt idx="9">
                  <c:v>Способность принимать ответственность</c:v>
                </c:pt>
                <c:pt idx="10">
                  <c:v>Способность приспосабливаться к выполнению различных ролей при работе в группе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24</c:v>
                </c:pt>
                <c:pt idx="1">
                  <c:v>23</c:v>
                </c:pt>
                <c:pt idx="2">
                  <c:v>17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15</c:v>
                </c:pt>
                <c:pt idx="7">
                  <c:v>17</c:v>
                </c:pt>
                <c:pt idx="8">
                  <c:v>22</c:v>
                </c:pt>
                <c:pt idx="9">
                  <c:v>13</c:v>
                </c:pt>
                <c:pt idx="10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сформированы недостаточно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Умение проводить оценку своих действий, действий другого  человека</c:v>
                </c:pt>
                <c:pt idx="1">
                  <c:v>Умение проверять по образцу</c:v>
                </c:pt>
                <c:pt idx="2">
                  <c:v>Умение сопоставлять свою оценку с оценкой учителя</c:v>
                </c:pt>
                <c:pt idx="3">
                  <c:v>Умение добывать недостающую информацию с помощью «умных» вопросов</c:v>
                </c:pt>
                <c:pt idx="4">
                  <c:v>Умение переходить по необходимости в разные образовательные пространства</c:v>
                </c:pt>
                <c:pt idx="5">
                  <c:v>Умение взаимодействовать с другими в малой группе, паре</c:v>
                </c:pt>
                <c:pt idx="6">
                  <c:v>Умение разрешать конфликты</c:v>
                </c:pt>
                <c:pt idx="7">
                  <c:v>Умение участвовать в выработке общего решения</c:v>
                </c:pt>
                <c:pt idx="8">
                  <c:v>Способность уважать других</c:v>
                </c:pt>
                <c:pt idx="9">
                  <c:v>Способность принимать ответственность</c:v>
                </c:pt>
                <c:pt idx="10">
                  <c:v>Способность приспосабливаться к выполнению различных ролей при работе в группе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10</c:v>
                </c:pt>
                <c:pt idx="7">
                  <c:v>8</c:v>
                </c:pt>
                <c:pt idx="8">
                  <c:v>3</c:v>
                </c:pt>
                <c:pt idx="9">
                  <c:v>11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сформированы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invertIfNegative val="0"/>
          <c:cat>
            <c:strRef>
              <c:f>Лист1!$A$2:$A$12</c:f>
              <c:strCache>
                <c:ptCount val="11"/>
                <c:pt idx="0">
                  <c:v>Умение проводить оценку своих действий, действий другого  человека</c:v>
                </c:pt>
                <c:pt idx="1">
                  <c:v>Умение проверять по образцу</c:v>
                </c:pt>
                <c:pt idx="2">
                  <c:v>Умение сопоставлять свою оценку с оценкой учителя</c:v>
                </c:pt>
                <c:pt idx="3">
                  <c:v>Умение добывать недостающую информацию с помощью «умных» вопросов</c:v>
                </c:pt>
                <c:pt idx="4">
                  <c:v>Умение переходить по необходимости в разные образовательные пространства</c:v>
                </c:pt>
                <c:pt idx="5">
                  <c:v>Умение взаимодействовать с другими в малой группе, паре</c:v>
                </c:pt>
                <c:pt idx="6">
                  <c:v>Умение разрешать конфликты</c:v>
                </c:pt>
                <c:pt idx="7">
                  <c:v>Умение участвовать в выработке общего решения</c:v>
                </c:pt>
                <c:pt idx="8">
                  <c:v>Способность уважать других</c:v>
                </c:pt>
                <c:pt idx="9">
                  <c:v>Способность принимать ответственность</c:v>
                </c:pt>
                <c:pt idx="10">
                  <c:v>Способность приспосабливаться к выполнению различных ролей при работе в группе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01088"/>
        <c:axId val="34835840"/>
      </c:barChart>
      <c:catAx>
        <c:axId val="32601088"/>
        <c:scaling>
          <c:orientation val="minMax"/>
        </c:scaling>
        <c:delete val="0"/>
        <c:axPos val="b"/>
        <c:majorTickMark val="out"/>
        <c:minorTickMark val="none"/>
        <c:tickLblPos val="nextTo"/>
        <c:crossAx val="34835840"/>
        <c:crosses val="autoZero"/>
        <c:auto val="1"/>
        <c:lblAlgn val="ctr"/>
        <c:lblOffset val="100"/>
        <c:noMultiLvlLbl val="0"/>
      </c:catAx>
      <c:valAx>
        <c:axId val="3483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601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55201953922427"/>
          <c:y val="5.9030121234845655E-2"/>
          <c:w val="0.17141094342373872"/>
          <c:h val="0.2787648418947631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E6E99-FF4B-4401-AE3A-B82549FD2BF4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F2666-EF38-4695-825E-BC580F802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1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2DB120-F4FC-423F-8C70-BDF513D5CEE0}" type="slidenum">
              <a:rPr lang="ru-RU"/>
              <a:pPr/>
              <a:t>5</a:t>
            </a:fld>
            <a:endParaRPr 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Внеурочная деятельность организована с учетом интересов младших школьников и их родителей. Учителями школы и педагогами учреждений дополнительного образования разработаны и реализуются 27 модулей по 5 направлениям.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46AD52-5C7B-4BDC-AC97-CFCC7FC0F18A}" type="slidenum">
              <a:rPr lang="ru-RU"/>
              <a:pPr eaLnBrk="1" hangingPunct="1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81BC-6547-496C-80E4-EE6878D4B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1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DB4A3-7997-462F-819D-3EF28A19B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6929-8E31-43AE-B34F-421A340D2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5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AECC6-65CF-4616-92AF-229B2FA12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2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7A42D-92DD-4C78-ACC6-235548C1B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9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7E868-9BF4-48A3-8115-A3B0549A4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0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744E-B149-47FD-816E-76260A018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1B2B7-63A4-4B35-8559-044E4283D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0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E65A-5233-4306-B6DB-57EC71D02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6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7E413-7855-4AFB-A432-DDDA237CC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9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FBB4A-D2AC-461A-A590-5D4C8990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598FAB0-ACC1-4306-BC9A-52BBE22F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r>
              <a:rPr lang="ru-RU" dirty="0" smtClean="0"/>
              <a:t>Портрет ученика начальной школы в соответствии с ФГОС</a:t>
            </a:r>
            <a:endParaRPr lang="ru-RU" dirty="0"/>
          </a:p>
        </p:txBody>
      </p:sp>
      <p:pic>
        <p:nvPicPr>
          <p:cNvPr id="4" name="Picture 2" descr="D:\мама\мои картинки анимашки заставки\Анимационные картинки для презентаций\анимация школа\Школа\dle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988840"/>
            <a:ext cx="2894614" cy="38884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1484784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Принципиальное отличие новых стандартов заключается в том, что </a:t>
            </a:r>
            <a:r>
              <a:rPr lang="ru-RU" sz="1400" dirty="0">
                <a:solidFill>
                  <a:srgbClr val="FF0000"/>
                </a:solidFill>
              </a:rPr>
              <a:t>целью является не предметный, а личностный результат.</a:t>
            </a:r>
            <a:r>
              <a:rPr lang="ru-RU" sz="1400" dirty="0"/>
              <a:t> Важна прежде всего </a:t>
            </a:r>
            <a:r>
              <a:rPr lang="ru-RU" sz="1400" dirty="0">
                <a:solidFill>
                  <a:srgbClr val="FF0000"/>
                </a:solidFill>
              </a:rPr>
              <a:t>личность самого ребенка</a:t>
            </a:r>
            <a:r>
              <a:rPr lang="ru-RU" sz="1400" dirty="0"/>
              <a:t> и происходящие с ней в процессе обучения изменения.</a:t>
            </a:r>
          </a:p>
          <a:p>
            <a:endParaRPr lang="ru-RU" sz="1400" dirty="0"/>
          </a:p>
          <a:p>
            <a:r>
              <a:rPr lang="ru-RU" sz="1400" dirty="0"/>
              <a:t>       В Стандарте второго поколения определен </a:t>
            </a:r>
            <a:r>
              <a:rPr lang="ru-RU" sz="1400" dirty="0">
                <a:solidFill>
                  <a:srgbClr val="FF0000"/>
                </a:solidFill>
              </a:rPr>
              <a:t>«портрет» </a:t>
            </a:r>
            <a:r>
              <a:rPr lang="ru-RU" sz="1400" dirty="0"/>
              <a:t>выпускника начальной школы: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любящий свой народ, свой край и свою Родину;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уважающий и принимающий ценности семьи и общества;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любознательный, активно и заинтересованно познающий мир;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/>
              <a:t>владеющий основами умения учиться, способный к организации собственной деятельности;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/>
              <a:t>готовый самостоятельно действовать и отвечать за свои поступки перед семьей и обществом;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/>
              <a:t>доброжелательный, умеющий слушать и слышать собеседника, обосновывать свою позицию, высказывать свое мнение;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выполняющий правила здорового и безопасного для себя и окружающих образа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3456384" cy="792088"/>
          </a:xfrm>
        </p:spPr>
        <p:txBody>
          <a:bodyPr/>
          <a:lstStyle/>
          <a:p>
            <a:r>
              <a:rPr lang="ru-RU" sz="2800" dirty="0"/>
              <a:t>На начало года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1618915"/>
              </p:ext>
            </p:extLst>
          </p:nvPr>
        </p:nvGraphicFramePr>
        <p:xfrm>
          <a:off x="685800" y="908720"/>
          <a:ext cx="3810000" cy="518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0274851"/>
              </p:ext>
            </p:extLst>
          </p:nvPr>
        </p:nvGraphicFramePr>
        <p:xfrm>
          <a:off x="4648200" y="980728"/>
          <a:ext cx="3810000" cy="511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716016" y="116632"/>
            <a:ext cx="34563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kern="0" dirty="0" smtClean="0"/>
              <a:t>На конец года</a:t>
            </a:r>
            <a:br>
              <a:rPr lang="ru-RU" sz="2800" kern="0" dirty="0" smtClean="0"/>
            </a:b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245206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36104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</a:br>
            <a:r>
              <a:rPr lang="ru-RU" sz="20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Лист </a:t>
            </a:r>
            <a:r>
              <a:rPr lang="ru-RU" sz="20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учебных достижений </a:t>
            </a:r>
            <a:br>
              <a:rPr lang="ru-RU" sz="20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</a:br>
            <a:r>
              <a:rPr lang="ru-RU" sz="20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ученика начальных классов </a:t>
            </a:r>
            <a:r>
              <a:rPr lang="ru-RU" sz="2000" b="1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МАОУ ООШ №2</a:t>
            </a:r>
            <a:r>
              <a:rPr lang="ru-RU" sz="20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</a:br>
            <a:r>
              <a:rPr lang="ru-RU" sz="2000" dirty="0">
                <a:solidFill>
                  <a:srgbClr val="000000"/>
                </a:solidFill>
                <a:cs typeface="Calibri" pitchFamily="32" charset="0"/>
              </a:rPr>
              <a:t>ФИО_____________  Класс ______  Дата ________     </a:t>
            </a:r>
            <a:r>
              <a:rPr lang="ru-RU" dirty="0">
                <a:solidFill>
                  <a:srgbClr val="000000"/>
                </a:solidFill>
                <a:cs typeface="Calibri" pitchFamily="32" charset="0"/>
              </a:rPr>
              <a:t/>
            </a:r>
            <a:br>
              <a:rPr lang="ru-RU" dirty="0">
                <a:solidFill>
                  <a:srgbClr val="000000"/>
                </a:solidFill>
                <a:cs typeface="Calibri" pitchFamily="32" charset="0"/>
              </a:rPr>
            </a:br>
            <a:endParaRPr lang="ru-RU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844059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6200000">
            <a:off x="-2964669" y="2964669"/>
            <a:ext cx="6858000" cy="9286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Мир моих увлечений</a:t>
            </a:r>
            <a:endParaRPr lang="ru-RU" sz="3600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195" name="Содержимое 5"/>
          <p:cNvPicPr>
            <a:picLocks noGrp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8113" y="-19050"/>
            <a:ext cx="6327775" cy="7005638"/>
          </a:xfrm>
          <a:prstGeom prst="rect">
            <a:avLst/>
          </a:prstGeom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500" y="549275"/>
            <a:ext cx="1262063" cy="8048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</p:pic>
      <p:sp>
        <p:nvSpPr>
          <p:cNvPr id="6" name="Овал 5"/>
          <p:cNvSpPr/>
          <p:nvPr/>
        </p:nvSpPr>
        <p:spPr>
          <a:xfrm>
            <a:off x="7366249" y="5517232"/>
            <a:ext cx="1219200" cy="685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prstClr val="white"/>
                </a:solidFill>
                <a:latin typeface="Bookman Old Style" pitchFamily="18" charset="0"/>
              </a:rPr>
              <a:t>ЦТТ</a:t>
            </a:r>
          </a:p>
        </p:txBody>
      </p:sp>
      <p:sp>
        <p:nvSpPr>
          <p:cNvPr id="7" name="Овал 6"/>
          <p:cNvSpPr/>
          <p:nvPr/>
        </p:nvSpPr>
        <p:spPr>
          <a:xfrm>
            <a:off x="7574765" y="2499793"/>
            <a:ext cx="1447800" cy="685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prstClr val="white"/>
                </a:solidFill>
                <a:latin typeface="Bookman Old Style" pitchFamily="18" charset="0"/>
              </a:rPr>
              <a:t>ДЮЦ «Радуга»</a:t>
            </a:r>
          </a:p>
        </p:txBody>
      </p:sp>
      <p:sp>
        <p:nvSpPr>
          <p:cNvPr id="10" name="Овал 9"/>
          <p:cNvSpPr/>
          <p:nvPr/>
        </p:nvSpPr>
        <p:spPr>
          <a:xfrm>
            <a:off x="7901541" y="4543400"/>
            <a:ext cx="1143000" cy="685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prstClr val="white"/>
                </a:solidFill>
                <a:latin typeface="Bookman Old Style" pitchFamily="18" charset="0"/>
              </a:rPr>
              <a:t>ФОК</a:t>
            </a:r>
          </a:p>
        </p:txBody>
      </p:sp>
      <p:sp>
        <p:nvSpPr>
          <p:cNvPr id="11" name="Овал 10"/>
          <p:cNvSpPr/>
          <p:nvPr/>
        </p:nvSpPr>
        <p:spPr>
          <a:xfrm>
            <a:off x="7384504" y="3505674"/>
            <a:ext cx="1295400" cy="685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prstClr val="white"/>
                </a:solidFill>
                <a:latin typeface="Bookman Old Style" pitchFamily="18" charset="0"/>
              </a:rPr>
              <a:t>ДЮСШ</a:t>
            </a:r>
          </a:p>
        </p:txBody>
      </p:sp>
      <p:sp>
        <p:nvSpPr>
          <p:cNvPr id="12" name="Овал 11"/>
          <p:cNvSpPr/>
          <p:nvPr/>
        </p:nvSpPr>
        <p:spPr>
          <a:xfrm>
            <a:off x="7189441" y="1484784"/>
            <a:ext cx="1295400" cy="6858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prstClr val="white"/>
                </a:solidFill>
                <a:latin typeface="Bookman Old Style" pitchFamily="18" charset="0"/>
              </a:rPr>
              <a:t>СОК «Ямал»</a:t>
            </a:r>
          </a:p>
        </p:txBody>
      </p:sp>
    </p:spTree>
    <p:extLst>
      <p:ext uri="{BB962C8B-B14F-4D97-AF65-F5344CB8AC3E}">
        <p14:creationId xmlns:p14="http://schemas.microsoft.com/office/powerpoint/2010/main" val="18445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515144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692696"/>
            <a:ext cx="7776864" cy="1296144"/>
          </a:xfrm>
        </p:spPr>
        <p:txBody>
          <a:bodyPr/>
          <a:lstStyle/>
          <a:p>
            <a:r>
              <a:rPr lang="ru-RU" sz="2400" dirty="0" smtClean="0"/>
              <a:t>Формировать у учащихся навыки контрольно-оценочной деятельности, готовность </a:t>
            </a:r>
            <a:r>
              <a:rPr lang="ru-RU" sz="2400" dirty="0"/>
              <a:t>действовать самостоятельно и отвечать за свои </a:t>
            </a:r>
            <a:r>
              <a:rPr lang="ru-RU" sz="2400" dirty="0" smtClean="0"/>
              <a:t>поступки.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3608" y="2564904"/>
            <a:ext cx="7776864" cy="396044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000" dirty="0" smtClean="0"/>
              <a:t>Создать условия для формирован</a:t>
            </a:r>
            <a:r>
              <a:rPr lang="ru-RU" sz="2000" dirty="0"/>
              <a:t>ия</a:t>
            </a:r>
            <a:r>
              <a:rPr lang="ru-RU" sz="2000" dirty="0" smtClean="0"/>
              <a:t> универсальных и предметных способов действий, а также опорной системы знаний, которые обеспечат возможность продолжения образования в основной школе.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Воспитывать основы умения учиться, то есть способности к самоорганизации с целью постановки и решения учебно-познавательных и учебно-практических задач, к поиску дополнительных источников информации.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Развивать умение самооценки индивидуального прогресса в основных сферах личности – мотивационно-смысловой, познавательной, эмоциональной, волевой и сфере </a:t>
            </a:r>
            <a:r>
              <a:rPr lang="ru-RU" sz="2000" dirty="0" err="1" smtClean="0"/>
              <a:t>саморегуляции</a:t>
            </a:r>
            <a:r>
              <a:rPr lang="ru-RU" sz="2000" dirty="0" smtClean="0"/>
              <a:t>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5576" y="1905744"/>
            <a:ext cx="7772400" cy="51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kern="0" dirty="0" smtClean="0"/>
              <a:t>Задачи:</a:t>
            </a:r>
            <a:endParaRPr lang="ru-RU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Documents and Settings\Психолог\Рабочий стол\IMG_0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76784"/>
            <a:ext cx="2808312" cy="187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/>
          <a:lstStyle/>
          <a:p>
            <a:r>
              <a:rPr lang="ru-RU" sz="3600" dirty="0" smtClean="0"/>
              <a:t>Формы и виды контрольно-оценочных действий младших школьников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412776"/>
            <a:ext cx="4320480" cy="5328592"/>
          </a:xfrm>
        </p:spPr>
        <p:txBody>
          <a:bodyPr/>
          <a:lstStyle/>
          <a:p>
            <a:r>
              <a:rPr lang="ru-RU" sz="2000" dirty="0" smtClean="0"/>
              <a:t>Стартовая работа</a:t>
            </a:r>
          </a:p>
          <a:p>
            <a:r>
              <a:rPr lang="ru-RU" sz="2000" dirty="0" smtClean="0"/>
              <a:t>Диагностическая работа</a:t>
            </a:r>
          </a:p>
          <a:p>
            <a:r>
              <a:rPr lang="ru-RU" sz="2000" dirty="0" smtClean="0"/>
              <a:t>Самостоятельная работа</a:t>
            </a:r>
          </a:p>
          <a:p>
            <a:r>
              <a:rPr lang="ru-RU" sz="2000" dirty="0" smtClean="0"/>
              <a:t>Проверочная работа по итогам выполнения самостоятельной работы</a:t>
            </a:r>
          </a:p>
          <a:p>
            <a:r>
              <a:rPr lang="ru-RU" sz="2000" dirty="0" smtClean="0"/>
              <a:t>Проверочная работа</a:t>
            </a:r>
          </a:p>
          <a:p>
            <a:r>
              <a:rPr lang="ru-RU" sz="2000" dirty="0" smtClean="0"/>
              <a:t>Решение проектной задачи</a:t>
            </a:r>
          </a:p>
          <a:p>
            <a:r>
              <a:rPr lang="ru-RU" sz="2000" dirty="0" smtClean="0"/>
              <a:t>Итоговая проверочная работа</a:t>
            </a:r>
          </a:p>
          <a:p>
            <a:r>
              <a:rPr lang="ru-RU" sz="2000" dirty="0" smtClean="0"/>
              <a:t>Предъявление (демонстрация) достижений ученика за </a:t>
            </a:r>
            <a:r>
              <a:rPr lang="ru-RU" sz="2000" dirty="0" smtClean="0"/>
              <a:t>год</a:t>
            </a:r>
          </a:p>
          <a:p>
            <a:r>
              <a:rPr lang="ru-RU" sz="2000" dirty="0" smtClean="0"/>
              <a:t>Тестирование</a:t>
            </a:r>
          </a:p>
          <a:p>
            <a:r>
              <a:rPr lang="ru-RU" sz="2000" dirty="0" smtClean="0"/>
              <a:t>Анкетирование</a:t>
            </a:r>
            <a:endParaRPr lang="ru-RU" sz="2000" dirty="0"/>
          </a:p>
        </p:txBody>
      </p:sp>
      <p:pic>
        <p:nvPicPr>
          <p:cNvPr id="1026" name="Picture 2" descr="C:\Users\Елена\Desktop\Новая папка\DSC08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2283355" cy="161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Новая папка\DSC08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47" y="4764505"/>
            <a:ext cx="2664296" cy="20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587152"/>
          </a:xfrm>
        </p:spPr>
        <p:txBody>
          <a:bodyPr/>
          <a:lstStyle/>
          <a:p>
            <a:r>
              <a:rPr lang="ru-RU" dirty="0" smtClean="0"/>
              <a:t>Технологии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2682963"/>
              </p:ext>
            </p:extLst>
          </p:nvPr>
        </p:nvGraphicFramePr>
        <p:xfrm>
          <a:off x="683568" y="980728"/>
          <a:ext cx="8280923" cy="9745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559"/>
                <a:gridCol w="1888631"/>
                <a:gridCol w="2033910"/>
                <a:gridCol w="2106550"/>
                <a:gridCol w="1961273"/>
              </a:tblGrid>
              <a:tr h="4122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Класс -  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4" marR="59014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Личностные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4" marR="59014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effectLst/>
                        </a:rPr>
                        <a:t>Метапредметные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 результаты</a:t>
                      </a:r>
                      <a:endParaRPr lang="ru-RU" sz="18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59014" marR="5901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Регулятивные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4" marR="590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Познавательные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4" marR="590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Коммуникативные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014" marR="59014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57593"/>
              </p:ext>
            </p:extLst>
          </p:nvPr>
        </p:nvGraphicFramePr>
        <p:xfrm>
          <a:off x="683568" y="1916832"/>
          <a:ext cx="8276457" cy="3960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032"/>
                <a:gridCol w="1872208"/>
                <a:gridCol w="2088232"/>
                <a:gridCol w="2088232"/>
                <a:gridCol w="1939753"/>
              </a:tblGrid>
              <a:tr h="3960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Технология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80" marR="534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материал и задания учебника, нацеленные на  умение определять своё отношение к миру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80" marR="53480" marT="0" marB="0"/>
                </a:tc>
                <a:tc>
                  <a:txBody>
                    <a:bodyPr/>
                    <a:lstStyle/>
                    <a:p>
                      <a:pPr marL="59690">
                        <a:spcAft>
                          <a:spcPts val="0"/>
                        </a:spcAft>
                        <a:tabLst>
                          <a:tab pos="59690" algn="l"/>
                        </a:tabLst>
                      </a:pPr>
                      <a:r>
                        <a:rPr lang="ru-RU" sz="1600" dirty="0">
                          <a:effectLst/>
                        </a:rPr>
                        <a:t>технология проблемного диалога на этапе изучения нового материала;</a:t>
                      </a:r>
                    </a:p>
                    <a:p>
                      <a:pPr marL="59690">
                        <a:spcAft>
                          <a:spcPts val="0"/>
                        </a:spcAft>
                        <a:tabLst>
                          <a:tab pos="59690" algn="l"/>
                        </a:tabLst>
                      </a:pPr>
                      <a:r>
                        <a:rPr lang="ru-RU" sz="1600" dirty="0">
                          <a:effectLst/>
                        </a:rPr>
                        <a:t>технология оценивания образовательных достижений (учебных успехов)</a:t>
                      </a:r>
                    </a:p>
                    <a:p>
                      <a:pPr marL="59690">
                        <a:spcAft>
                          <a:spcPts val="0"/>
                        </a:spcAft>
                        <a:tabLst>
                          <a:tab pos="59690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80" marR="53480" marT="0" marB="0"/>
                </a:tc>
                <a:tc>
                  <a:txBody>
                    <a:bodyPr/>
                    <a:lstStyle/>
                    <a:p>
                      <a:pPr marL="59690"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600" dirty="0">
                          <a:effectLst/>
                        </a:rPr>
                        <a:t>учебный материал и задания учебника, нацеленные на умение объяснять мир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80" marR="53480" marT="0" marB="0"/>
                </a:tc>
                <a:tc>
                  <a:txBody>
                    <a:bodyPr/>
                    <a:lstStyle/>
                    <a:p>
                      <a:pPr marL="59690"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ru-RU" sz="1600" dirty="0">
                          <a:effectLst/>
                        </a:rPr>
                        <a:t>технология проблемного диалога (побуждающий и подводящий диалог) и технология продуктивного чтения;</a:t>
                      </a:r>
                    </a:p>
                    <a:p>
                      <a:pPr marL="59690"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ru-RU" sz="1600" dirty="0">
                          <a:effectLst/>
                        </a:rPr>
                        <a:t>работа в малых группах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80" marR="534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4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55576" y="188913"/>
            <a:ext cx="820903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ru-RU" sz="28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Оценка </a:t>
            </a:r>
            <a:r>
              <a:rPr lang="ru-RU" sz="2800" b="1" dirty="0" err="1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метапредметных</a:t>
            </a:r>
            <a:r>
              <a:rPr lang="ru-RU" sz="28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 результатов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ru-RU" dirty="0">
                <a:solidFill>
                  <a:srgbClr val="4C2600"/>
                </a:solidFill>
                <a:latin typeface="Times New Roman" pitchFamily="16" charset="0"/>
              </a:rPr>
              <a:t>Представляет собой оценку достижения планируемых результатов за счет основных компонентов образовательного процесса – учебных предметов, представленных в обязательной части БУП.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ru-RU" sz="2800" b="1" u="sng" dirty="0">
                <a:solidFill>
                  <a:srgbClr val="4C2600"/>
                </a:solidFill>
                <a:latin typeface="Times New Roman" pitchFamily="16" charset="0"/>
              </a:rPr>
              <a:t>Объект оценки</a:t>
            </a:r>
          </a:p>
          <a:p>
            <a:pPr eaLnBrk="1" hangingPunct="1">
              <a:spcBef>
                <a:spcPts val="300"/>
              </a:spcBef>
              <a:buClr>
                <a:srgbClr val="4C2600"/>
              </a:buClr>
              <a:buFont typeface="Times New Roman" pitchFamily="16" charset="0"/>
              <a:buChar char="•"/>
            </a:pPr>
            <a:r>
              <a:rPr lang="ru-RU" sz="2800" dirty="0" err="1">
                <a:solidFill>
                  <a:srgbClr val="4C2600"/>
                </a:solidFill>
                <a:latin typeface="Times New Roman" pitchFamily="16" charset="0"/>
              </a:rPr>
              <a:t>сформированность</a:t>
            </a:r>
            <a:r>
              <a:rPr lang="ru-RU" sz="2800" dirty="0">
                <a:solidFill>
                  <a:srgbClr val="4C2600"/>
                </a:solidFill>
                <a:latin typeface="Times New Roman" pitchFamily="16" charset="0"/>
              </a:rPr>
              <a:t> регулятивных, коммуникативных и познавательных универсальных учебных действий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ru-RU" sz="2800" b="1" u="sng" dirty="0">
                <a:solidFill>
                  <a:srgbClr val="4C2600"/>
                </a:solidFill>
                <a:latin typeface="Times New Roman" pitchFamily="16" charset="0"/>
              </a:rPr>
              <a:t>Предмет оценки</a:t>
            </a:r>
            <a:r>
              <a:rPr lang="ru-RU" sz="2800" dirty="0">
                <a:solidFill>
                  <a:srgbClr val="4C2600"/>
                </a:solidFill>
                <a:latin typeface="Times New Roman" pitchFamily="16" charset="0"/>
              </a:rPr>
              <a:t> </a:t>
            </a:r>
          </a:p>
          <a:p>
            <a:pPr eaLnBrk="1" hangingPunct="1">
              <a:spcBef>
                <a:spcPts val="300"/>
              </a:spcBef>
              <a:buClr>
                <a:srgbClr val="4C2600"/>
              </a:buClr>
              <a:buFont typeface="Times New Roman" pitchFamily="16" charset="0"/>
              <a:buChar char="•"/>
            </a:pPr>
            <a:r>
              <a:rPr lang="ru-RU" sz="2800" dirty="0">
                <a:solidFill>
                  <a:srgbClr val="4C2600"/>
                </a:solidFill>
                <a:latin typeface="Times New Roman" pitchFamily="16" charset="0"/>
              </a:rPr>
              <a:t>уровень </a:t>
            </a:r>
            <a:r>
              <a:rPr lang="ru-RU" sz="2800" dirty="0" err="1">
                <a:solidFill>
                  <a:srgbClr val="4C2600"/>
                </a:solidFill>
                <a:latin typeface="Times New Roman" pitchFamily="16" charset="0"/>
              </a:rPr>
              <a:t>сформированности</a:t>
            </a:r>
            <a:r>
              <a:rPr lang="ru-RU" sz="2800" dirty="0">
                <a:solidFill>
                  <a:srgbClr val="4C2600"/>
                </a:solidFill>
                <a:latin typeface="Times New Roman" pitchFamily="16" charset="0"/>
              </a:rPr>
              <a:t> универсального учебного действия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ru-RU" sz="2800" b="1" u="sng" dirty="0">
                <a:solidFill>
                  <a:srgbClr val="4C2600"/>
                </a:solidFill>
                <a:latin typeface="Times New Roman" pitchFamily="16" charset="0"/>
              </a:rPr>
              <a:t>Процедуры оценки</a:t>
            </a:r>
          </a:p>
          <a:p>
            <a:pPr eaLnBrk="1" hangingPunct="1">
              <a:spcBef>
                <a:spcPts val="300"/>
              </a:spcBef>
              <a:buClr>
                <a:srgbClr val="4C2600"/>
              </a:buClr>
              <a:buFont typeface="Times New Roman" pitchFamily="16" charset="0"/>
              <a:buChar char="•"/>
            </a:pPr>
            <a:r>
              <a:rPr lang="ru-RU" sz="2800" dirty="0">
                <a:solidFill>
                  <a:srgbClr val="4C2600"/>
                </a:solidFill>
                <a:latin typeface="Times New Roman" pitchFamily="16" charset="0"/>
              </a:rPr>
              <a:t>внутренняя накопленная оценка </a:t>
            </a:r>
          </a:p>
          <a:p>
            <a:pPr eaLnBrk="1" hangingPunct="1">
              <a:spcBef>
                <a:spcPts val="300"/>
              </a:spcBef>
              <a:buClr>
                <a:srgbClr val="4C2600"/>
              </a:buClr>
              <a:buFont typeface="Times New Roman" pitchFamily="16" charset="0"/>
              <a:buChar char="•"/>
            </a:pPr>
            <a:r>
              <a:rPr lang="ru-RU" sz="2800" dirty="0">
                <a:solidFill>
                  <a:srgbClr val="4C2600"/>
                </a:solidFill>
                <a:latin typeface="Times New Roman" pitchFamily="16" charset="0"/>
              </a:rPr>
              <a:t>итоговая оценка</a:t>
            </a:r>
          </a:p>
        </p:txBody>
      </p:sp>
    </p:spTree>
    <p:extLst>
      <p:ext uri="{BB962C8B-B14F-4D97-AF65-F5344CB8AC3E}">
        <p14:creationId xmlns:p14="http://schemas.microsoft.com/office/powerpoint/2010/main" val="1608969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504056"/>
          </a:xfrm>
        </p:spPr>
        <p:txBody>
          <a:bodyPr/>
          <a:lstStyle/>
          <a:p>
            <a:r>
              <a:rPr lang="ru-RU" b="1" dirty="0" smtClean="0"/>
              <a:t>Усвоение </a:t>
            </a:r>
            <a:r>
              <a:rPr lang="ru-RU" b="1" dirty="0"/>
              <a:t>предметных </a:t>
            </a:r>
            <a:r>
              <a:rPr lang="ru-RU" b="1" dirty="0" err="1"/>
              <a:t>ЗУНов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7712272"/>
              </p:ext>
            </p:extLst>
          </p:nvPr>
        </p:nvGraphicFramePr>
        <p:xfrm>
          <a:off x="899592" y="980728"/>
          <a:ext cx="79928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82683"/>
              </p:ext>
            </p:extLst>
          </p:nvPr>
        </p:nvGraphicFramePr>
        <p:xfrm>
          <a:off x="1187624" y="5445224"/>
          <a:ext cx="6912770" cy="1131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074"/>
                <a:gridCol w="1387674"/>
                <a:gridCol w="1387674"/>
                <a:gridCol w="1387674"/>
                <a:gridCol w="1387674"/>
              </a:tblGrid>
              <a:tr h="565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Уровень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Чтение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Русский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Математика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Окруж.мир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2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Базовый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2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Максимальный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440160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 smtClean="0"/>
              <a:t>Сформированность</a:t>
            </a:r>
            <a:r>
              <a:rPr lang="ru-RU" sz="3200" b="1" dirty="0" smtClean="0"/>
              <a:t>  </a:t>
            </a:r>
            <a:r>
              <a:rPr lang="ru-RU" sz="3200" b="1" dirty="0" err="1"/>
              <a:t>метапредметных</a:t>
            </a:r>
            <a:r>
              <a:rPr lang="ru-RU" sz="3200" b="1" dirty="0"/>
              <a:t> </a:t>
            </a:r>
            <a:r>
              <a:rPr lang="ru-RU" sz="3200" b="1" dirty="0" smtClean="0"/>
              <a:t>УУД по результатам комплексной итоговой работы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591910"/>
              </p:ext>
            </p:extLst>
          </p:nvPr>
        </p:nvGraphicFramePr>
        <p:xfrm>
          <a:off x="899592" y="1772816"/>
          <a:ext cx="7772403" cy="3007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445"/>
                <a:gridCol w="3316067"/>
                <a:gridCol w="1008112"/>
                <a:gridCol w="1080120"/>
                <a:gridCol w="1075659"/>
              </a:tblGrid>
              <a:tr h="34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УУД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Полностью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Недостаточно сформир.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сформированы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</a:tr>
              <a:tr h="873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Регулятивные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Умение принимать и сохранять учебную задачу; планировать совместно с учителем свои действия в соответствии с поставленной задачей и условиями ее реализации; осуществлять итоговый и пошаговый контроль.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</a:tr>
              <a:tr h="524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Познавательные: Общеучебные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Умение извлекать информацию из текста для решения предметных учебных задач; оформлять свою мысль в письменной форме.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</a:tr>
              <a:tr h="873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Логические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Умение группировать или классифицировать объекты по заданным признакам; приводить примеры из исходного текста; соотносить вопрос с заданием; интерпретировать и обобщать информацию.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</a:tr>
              <a:tr h="384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Коммуникатив-ные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Умение задавать вопросы (уточняющие).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752979"/>
              </p:ext>
            </p:extLst>
          </p:nvPr>
        </p:nvGraphicFramePr>
        <p:xfrm>
          <a:off x="755576" y="260648"/>
          <a:ext cx="43204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17594034"/>
              </p:ext>
            </p:extLst>
          </p:nvPr>
        </p:nvGraphicFramePr>
        <p:xfrm>
          <a:off x="5220072" y="116632"/>
          <a:ext cx="381642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10147410"/>
              </p:ext>
            </p:extLst>
          </p:nvPr>
        </p:nvGraphicFramePr>
        <p:xfrm>
          <a:off x="5292080" y="3429000"/>
          <a:ext cx="367240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87322646"/>
              </p:ext>
            </p:extLst>
          </p:nvPr>
        </p:nvGraphicFramePr>
        <p:xfrm>
          <a:off x="971600" y="3645024"/>
          <a:ext cx="381642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099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659160"/>
          </a:xfrm>
        </p:spPr>
        <p:txBody>
          <a:bodyPr/>
          <a:lstStyle/>
          <a:p>
            <a:r>
              <a:rPr lang="ru-RU" sz="2400" b="1" dirty="0"/>
              <a:t>Диагностика достижений по ученическим умениям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7652520"/>
              </p:ext>
            </p:extLst>
          </p:nvPr>
        </p:nvGraphicFramePr>
        <p:xfrm>
          <a:off x="685800" y="1125538"/>
          <a:ext cx="8278692" cy="398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891"/>
                <a:gridCol w="689891"/>
                <a:gridCol w="689891"/>
                <a:gridCol w="689891"/>
                <a:gridCol w="689891"/>
                <a:gridCol w="689891"/>
                <a:gridCol w="689891"/>
                <a:gridCol w="689891"/>
                <a:gridCol w="689891"/>
                <a:gridCol w="689891"/>
                <a:gridCol w="689891"/>
                <a:gridCol w="689891"/>
              </a:tblGrid>
              <a:tr h="4312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8083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Умение проводить оценку своих действий, действий другого  человека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Умение проверять по образцу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Умение сопоставлять свою оценку с оценкой учителя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Умение добывать недостающую информацию с помощью «умных» вопросов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Умение переходить по необходимости в разные образовательные пространства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Умение взаимодействовать с другими в малой группе, паре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Умение разрешать конфликты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Умение участвовать в выработке общего решения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Способность уважать других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Способность принимать ответственность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Способность приспосабливаться к выполнению различных ролей при работе в группе</a:t>
                      </a:r>
                    </a:p>
                  </a:txBody>
                  <a:tcPr marL="68580" marR="68580" marT="0" marB="0" vert="vert27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едсовет 11мая2013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педсовет 11мая2013</Template>
  <TotalTime>113</TotalTime>
  <Words>643</Words>
  <Application>Microsoft Office PowerPoint</Application>
  <PresentationFormat>Экран (4:3)</PresentationFormat>
  <Paragraphs>127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педсовет 11мая2013</vt:lpstr>
      <vt:lpstr>Портрет ученика начальной школы в соответствии с ФГОС</vt:lpstr>
      <vt:lpstr>Цель:</vt:lpstr>
      <vt:lpstr>Формы и виды контрольно-оценочных действий младших школьников</vt:lpstr>
      <vt:lpstr>Технологии</vt:lpstr>
      <vt:lpstr>Презентация PowerPoint</vt:lpstr>
      <vt:lpstr>Усвоение предметных ЗУНов</vt:lpstr>
      <vt:lpstr> Сформированность  метапредметных УУД по результатам комплексной итоговой работы </vt:lpstr>
      <vt:lpstr>Презентация PowerPoint</vt:lpstr>
      <vt:lpstr>Диагностика достижений по ученическим умениям </vt:lpstr>
      <vt:lpstr>На начало года </vt:lpstr>
      <vt:lpstr>  Лист учебных достижений  ученика начальных классов МАОУ ООШ №2 ФИО_____________  Класс ______  Дата ________      </vt:lpstr>
      <vt:lpstr>Мир моих увлечений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dc:description>http://o5-5.ru - Îïÿòü ïÿòü!  Êîëëåêöèÿ ïðåçåíòàöèé ïî âñåì ïðåäìåòàì. Øàáëîíû PowerPoint</dc:description>
  <cp:lastModifiedBy>Елена</cp:lastModifiedBy>
  <cp:revision>21</cp:revision>
  <dcterms:created xsi:type="dcterms:W3CDTF">2013-05-09T14:54:57Z</dcterms:created>
  <dcterms:modified xsi:type="dcterms:W3CDTF">2013-05-10T18:25:53Z</dcterms:modified>
</cp:coreProperties>
</file>