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bin" ContentType="application/vnd.openxmlformats-officedocument.oleObject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1"/>
  </p:notesMasterIdLst>
  <p:sldIdLst>
    <p:sldId id="274" r:id="rId2"/>
    <p:sldId id="275" r:id="rId3"/>
    <p:sldId id="280" r:id="rId4"/>
    <p:sldId id="260" r:id="rId5"/>
    <p:sldId id="259" r:id="rId6"/>
    <p:sldId id="261" r:id="rId7"/>
    <p:sldId id="262" r:id="rId8"/>
    <p:sldId id="258" r:id="rId9"/>
    <p:sldId id="256" r:id="rId10"/>
    <p:sldId id="264" r:id="rId11"/>
    <p:sldId id="269" r:id="rId12"/>
    <p:sldId id="270" r:id="rId13"/>
    <p:sldId id="271" r:id="rId14"/>
    <p:sldId id="272" r:id="rId15"/>
    <p:sldId id="276" r:id="rId16"/>
    <p:sldId id="277" r:id="rId17"/>
    <p:sldId id="278" r:id="rId18"/>
    <p:sldId id="279" r:id="rId19"/>
    <p:sldId id="273" r:id="rId20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image" Target="../media/image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F57C261-2BA0-4106-8D7F-3F2D6810448E}" type="datetimeFigureOut">
              <a:rPr lang="ru-RU" smtClean="0"/>
              <a:pPr/>
              <a:t>11.05.2012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3472264-734A-4B0F-8087-604AB2A8DFC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72264-734A-4B0F-8087-604AB2A8DFC3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0E2504-4813-4AB5-8B86-71F61AF396C7}" type="datetimeFigureOut">
              <a:rPr lang="ru-RU"/>
              <a:pPr>
                <a:defRPr/>
              </a:pPr>
              <a:t>11.05.2012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597D1C-C411-41F1-86D8-51EBB56425C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DB2A3C-FF38-4ED5-B861-D14D3DD7DE62}" type="datetimeFigureOut">
              <a:rPr lang="ru-RU"/>
              <a:pPr>
                <a:defRPr/>
              </a:pPr>
              <a:t>11.05.2012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9AC970-8696-4152-AB6B-5D304313F33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A464C9-4719-4EDF-B157-6AA79BE9A383}" type="datetimeFigureOut">
              <a:rPr lang="ru-RU"/>
              <a:pPr>
                <a:defRPr/>
              </a:pPr>
              <a:t>11.05.2012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C9B11F-7B48-4E31-8BF7-EAC44326143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3360E2-2666-4E10-A35E-7954B3D47D0B}" type="datetimeFigureOut">
              <a:rPr lang="ru-RU"/>
              <a:pPr>
                <a:defRPr/>
              </a:pPr>
              <a:t>11.05.2012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973417-4000-4821-97AF-CE65409DEA9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4AD15A-CADD-48E9-911B-11E05C0E70E5}" type="datetimeFigureOut">
              <a:rPr lang="ru-RU"/>
              <a:pPr>
                <a:defRPr/>
              </a:pPr>
              <a:t>11.05.2012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7F80EA-1354-4DFB-A7E1-03DD9A21AD6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614781-6B40-434D-8DA4-5E9983BB18F5}" type="datetimeFigureOut">
              <a:rPr lang="ru-RU"/>
              <a:pPr>
                <a:defRPr/>
              </a:pPr>
              <a:t>11.05.2012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7378A6-E875-4223-B8EE-14B46766914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9ED360-2B89-4B41-A860-7268EA7E9439}" type="datetimeFigureOut">
              <a:rPr lang="ru-RU"/>
              <a:pPr>
                <a:defRPr/>
              </a:pPr>
              <a:t>11.05.2012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325E56-D816-4B3B-B680-254F4E11B67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8ED30B-4F7A-47C9-BAE7-C5CB862A6B10}" type="datetimeFigureOut">
              <a:rPr lang="ru-RU"/>
              <a:pPr>
                <a:defRPr/>
              </a:pPr>
              <a:t>11.05.2012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E513C9-2A76-47AF-B04F-E9D73F24ABE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0D8C48-0EED-4616-A830-6FF20EBBB173}" type="datetimeFigureOut">
              <a:rPr lang="ru-RU"/>
              <a:pPr>
                <a:defRPr/>
              </a:pPr>
              <a:t>11.05.2012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5ED544-E6E3-42EB-9472-201E82A5F12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3FE9F5-F1C6-479E-9680-707D2ADEB847}" type="datetimeFigureOut">
              <a:rPr lang="ru-RU"/>
              <a:pPr>
                <a:defRPr/>
              </a:pPr>
              <a:t>11.05.2012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6AD84E-E09E-4337-80F8-A797E705944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3970B8-0B5D-49ED-B255-532AEDBD9B51}" type="datetimeFigureOut">
              <a:rPr lang="ru-RU"/>
              <a:pPr>
                <a:defRPr/>
              </a:pPr>
              <a:t>11.05.2012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826977-1AFF-4476-9E97-582258558E9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6DFDAA23-36A3-4766-8442-A36D5ABB4859}" type="datetimeFigureOut">
              <a:rPr lang="ru-RU"/>
              <a:pPr>
                <a:defRPr/>
              </a:pPr>
              <a:t>11.05.2012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0CCEAAAA-2358-4F87-82E5-5051B3E0CB2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5" Type="http://schemas.openxmlformats.org/officeDocument/2006/relationships/oleObject" Target="../embeddings/oleObject3.bin"/><Relationship Id="rId4" Type="http://schemas.openxmlformats.org/officeDocument/2006/relationships/oleObject" Target="../embeddings/oleObject2.bin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6.gif"/><Relationship Id="rId4" Type="http://schemas.openxmlformats.org/officeDocument/2006/relationships/oleObject" Target="../embeddings/oleObject4.bin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7" Type="http://schemas.openxmlformats.org/officeDocument/2006/relationships/image" Target="../media/image12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/>
          </p:cNvSpPr>
          <p:nvPr>
            <p:ph type="ctrTitle"/>
          </p:nvPr>
        </p:nvSpPr>
        <p:spPr>
          <a:xfrm>
            <a:off x="827088" y="1844675"/>
            <a:ext cx="7772400" cy="1431925"/>
          </a:xfrm>
        </p:spPr>
        <p:txBody>
          <a:bodyPr/>
          <a:lstStyle/>
          <a:p>
            <a:r>
              <a:rPr lang="ru-RU" sz="6600" i="1" dirty="0" smtClean="0">
                <a:solidFill>
                  <a:schemeClr val="hlink"/>
                </a:solidFill>
                <a:latin typeface="Monotype Corsiva" pitchFamily="66" charset="0"/>
              </a:rPr>
              <a:t/>
            </a:r>
            <a:br>
              <a:rPr lang="ru-RU" sz="6600" i="1" dirty="0" smtClean="0">
                <a:solidFill>
                  <a:schemeClr val="hlink"/>
                </a:solidFill>
                <a:latin typeface="Monotype Corsiva" pitchFamily="66" charset="0"/>
              </a:rPr>
            </a:br>
            <a:r>
              <a:rPr lang="ru-RU" sz="6600" i="1" dirty="0" smtClean="0">
                <a:solidFill>
                  <a:schemeClr val="hlink"/>
                </a:solidFill>
                <a:latin typeface="Monotype Corsiva" pitchFamily="66" charset="0"/>
              </a:rPr>
              <a:t/>
            </a:r>
            <a:br>
              <a:rPr lang="ru-RU" sz="6600" i="1" dirty="0" smtClean="0">
                <a:solidFill>
                  <a:schemeClr val="hlink"/>
                </a:solidFill>
                <a:latin typeface="Monotype Corsiva" pitchFamily="66" charset="0"/>
              </a:rPr>
            </a:br>
            <a:r>
              <a:rPr lang="ru-RU" sz="6600" i="1" dirty="0" smtClean="0">
                <a:solidFill>
                  <a:schemeClr val="hlink"/>
                </a:solidFill>
                <a:latin typeface="Monotype Corsiva" pitchFamily="66" charset="0"/>
              </a:rPr>
              <a:t>ТЕМА</a:t>
            </a:r>
            <a:br>
              <a:rPr lang="ru-RU" sz="6600" i="1" dirty="0" smtClean="0">
                <a:solidFill>
                  <a:schemeClr val="hlink"/>
                </a:solidFill>
                <a:latin typeface="Monotype Corsiva" pitchFamily="66" charset="0"/>
              </a:rPr>
            </a:br>
            <a:r>
              <a:rPr lang="ru-RU" sz="6600" i="1" dirty="0" smtClean="0">
                <a:solidFill>
                  <a:schemeClr val="hlink"/>
                </a:solidFill>
                <a:latin typeface="Monotype Corsiva" pitchFamily="66" charset="0"/>
              </a:rPr>
              <a:t/>
            </a:r>
            <a:br>
              <a:rPr lang="ru-RU" sz="6600" i="1" dirty="0" smtClean="0">
                <a:solidFill>
                  <a:schemeClr val="hlink"/>
                </a:solidFill>
                <a:latin typeface="Monotype Corsiva" pitchFamily="66" charset="0"/>
              </a:rPr>
            </a:br>
            <a:r>
              <a:rPr lang="ru-RU" sz="6600" i="1" dirty="0" smtClean="0">
                <a:latin typeface="Monotype Corsiva" pitchFamily="66" charset="0"/>
              </a:rPr>
              <a:t>Правописание слов, написание которых надо запомнить</a:t>
            </a:r>
            <a:br>
              <a:rPr lang="ru-RU" sz="6600" i="1" dirty="0" smtClean="0">
                <a:latin typeface="Monotype Corsiva" pitchFamily="66" charset="0"/>
              </a:rPr>
            </a:br>
            <a:endParaRPr lang="ru-RU" sz="6600" i="1" dirty="0" smtClean="0">
              <a:latin typeface="Monotype Corsiva" pitchFamily="66" charset="0"/>
            </a:endParaRPr>
          </a:p>
        </p:txBody>
      </p:sp>
      <p:sp>
        <p:nvSpPr>
          <p:cNvPr id="26627" name="Text Box 3"/>
          <p:cNvSpPr txBox="1">
            <a:spLocks noChangeArrowheads="1"/>
          </p:cNvSpPr>
          <p:nvPr/>
        </p:nvSpPr>
        <p:spPr bwMode="auto">
          <a:xfrm>
            <a:off x="539750" y="620713"/>
            <a:ext cx="813593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kumimoji="1" lang="ru-RU" sz="2400">
              <a:latin typeface="Century" pitchFamily="18" charset="0"/>
              <a:ea typeface="ＭＳ ゴシック" pitchFamily="49" charset="-128"/>
            </a:endParaRPr>
          </a:p>
        </p:txBody>
      </p:sp>
      <p:sp>
        <p:nvSpPr>
          <p:cNvPr id="26628" name="Text Box 4"/>
          <p:cNvSpPr txBox="1">
            <a:spLocks noChangeArrowheads="1"/>
          </p:cNvSpPr>
          <p:nvPr/>
        </p:nvSpPr>
        <p:spPr bwMode="auto">
          <a:xfrm>
            <a:off x="4932363" y="5013325"/>
            <a:ext cx="345598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kumimoji="1" lang="ru-RU" sz="2400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6" grpId="0" autoUpdateAnimBg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ru-RU" sz="2500" i="1" smtClean="0">
                <a:latin typeface="Times New Roman" pitchFamily="18" charset="0"/>
              </a:rPr>
              <a:t/>
            </a:r>
            <a:br>
              <a:rPr lang="ru-RU" sz="2500" i="1" smtClean="0">
                <a:latin typeface="Times New Roman" pitchFamily="18" charset="0"/>
              </a:rPr>
            </a:br>
            <a:r>
              <a:rPr lang="ru-RU" sz="2500" i="1" smtClean="0">
                <a:latin typeface="Times New Roman" pitchFamily="18" charset="0"/>
              </a:rPr>
              <a:t/>
            </a:r>
            <a:br>
              <a:rPr lang="ru-RU" sz="2500" i="1" smtClean="0">
                <a:latin typeface="Times New Roman" pitchFamily="18" charset="0"/>
              </a:rPr>
            </a:br>
            <a:r>
              <a:rPr lang="ru-RU" sz="2500" i="1" smtClean="0">
                <a:latin typeface="Times New Roman" pitchFamily="18" charset="0"/>
              </a:rPr>
              <a:t/>
            </a:r>
            <a:br>
              <a:rPr lang="ru-RU" sz="2500" i="1" smtClean="0">
                <a:latin typeface="Times New Roman" pitchFamily="18" charset="0"/>
              </a:rPr>
            </a:br>
            <a:r>
              <a:rPr lang="ru-RU" sz="2800" i="1" smtClean="0">
                <a:latin typeface="Times New Roman" pitchFamily="18" charset="0"/>
              </a:rPr>
              <a:t>Прочитайте каждое слово и впишите пропущенную гласную, используя правило </a:t>
            </a:r>
            <a:br>
              <a:rPr lang="ru-RU" sz="2800" i="1" smtClean="0">
                <a:latin typeface="Times New Roman" pitchFamily="18" charset="0"/>
              </a:rPr>
            </a:br>
            <a:r>
              <a:rPr lang="ru-RU" sz="2800" i="1" smtClean="0">
                <a:latin typeface="Times New Roman" pitchFamily="18" charset="0"/>
              </a:rPr>
              <a:t>и соответствующий словарь:</a:t>
            </a:r>
          </a:p>
        </p:txBody>
      </p:sp>
      <p:sp>
        <p:nvSpPr>
          <p:cNvPr id="20482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ru-RU" b="1" smtClean="0"/>
          </a:p>
          <a:p>
            <a:pPr algn="ctr" eaLnBrk="1" hangingPunct="1">
              <a:buFontTx/>
              <a:buNone/>
            </a:pPr>
            <a:endParaRPr lang="ru-RU" sz="2800" smtClean="0"/>
          </a:p>
          <a:p>
            <a:pPr algn="ctr" eaLnBrk="1" hangingPunct="1">
              <a:buFontTx/>
              <a:buNone/>
            </a:pPr>
            <a:r>
              <a:rPr lang="ru-RU" sz="2800" b="1" smtClean="0">
                <a:latin typeface="Times New Roman" pitchFamily="18" charset="0"/>
              </a:rPr>
              <a:t>К…лосок, в…лосок,  м…лоток,</a:t>
            </a:r>
            <a:r>
              <a:rPr lang="en-US" sz="2800" b="1" smtClean="0">
                <a:latin typeface="Times New Roman" pitchFamily="18" charset="0"/>
              </a:rPr>
              <a:t> </a:t>
            </a:r>
            <a:r>
              <a:rPr lang="ru-RU" sz="2800" b="1" smtClean="0">
                <a:latin typeface="Times New Roman" pitchFamily="18" charset="0"/>
              </a:rPr>
              <a:t>в…робей.</a:t>
            </a:r>
          </a:p>
          <a:p>
            <a:pPr eaLnBrk="1" hangingPunct="1">
              <a:buFontTx/>
              <a:buNone/>
            </a:pPr>
            <a:endParaRPr lang="en-US" sz="2800" b="1" smtClean="0">
              <a:latin typeface="Times New Roman" pitchFamily="18" charset="0"/>
            </a:endParaRPr>
          </a:p>
          <a:p>
            <a:pPr eaLnBrk="1" hangingPunct="1">
              <a:buFontTx/>
              <a:buNone/>
            </a:pPr>
            <a:endParaRPr lang="en-US" sz="2800" b="1" smtClean="0">
              <a:latin typeface="Times New Roman" pitchFamily="18" charset="0"/>
            </a:endParaRPr>
          </a:p>
          <a:p>
            <a:pPr algn="ctr" eaLnBrk="1" hangingPunct="1">
              <a:buFontTx/>
              <a:buNone/>
            </a:pPr>
            <a:r>
              <a:rPr lang="ru-RU" sz="2800" i="1" smtClean="0">
                <a:latin typeface="Times New Roman" pitchFamily="18" charset="0"/>
              </a:rPr>
              <a:t>Определите и подчеркните лишнее слово.</a:t>
            </a:r>
          </a:p>
        </p:txBody>
      </p:sp>
      <p:sp>
        <p:nvSpPr>
          <p:cNvPr id="9221" name="Line 5"/>
          <p:cNvSpPr>
            <a:spLocks noChangeShapeType="1"/>
          </p:cNvSpPr>
          <p:nvPr/>
        </p:nvSpPr>
        <p:spPr bwMode="auto">
          <a:xfrm>
            <a:off x="6400800" y="3124200"/>
            <a:ext cx="14478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9222" name="Text Box 6"/>
          <p:cNvSpPr txBox="1">
            <a:spLocks noChangeArrowheads="1"/>
          </p:cNvSpPr>
          <p:nvPr/>
        </p:nvSpPr>
        <p:spPr bwMode="auto">
          <a:xfrm>
            <a:off x="1524000" y="2514600"/>
            <a:ext cx="3048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600" b="1">
                <a:solidFill>
                  <a:srgbClr val="009900"/>
                </a:solidFill>
                <a:latin typeface="Times New Roman" pitchFamily="18" charset="0"/>
              </a:rPr>
              <a:t>о</a:t>
            </a:r>
          </a:p>
        </p:txBody>
      </p:sp>
      <p:sp>
        <p:nvSpPr>
          <p:cNvPr id="9223" name="Text Box 7"/>
          <p:cNvSpPr txBox="1">
            <a:spLocks noChangeArrowheads="1"/>
          </p:cNvSpPr>
          <p:nvPr/>
        </p:nvSpPr>
        <p:spPr bwMode="auto">
          <a:xfrm>
            <a:off x="3124200" y="2514600"/>
            <a:ext cx="3048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600" b="1">
                <a:solidFill>
                  <a:srgbClr val="009900"/>
                </a:solidFill>
                <a:latin typeface="Times New Roman" pitchFamily="18" charset="0"/>
              </a:rPr>
              <a:t>о</a:t>
            </a:r>
          </a:p>
        </p:txBody>
      </p:sp>
      <p:sp>
        <p:nvSpPr>
          <p:cNvPr id="9224" name="Text Box 8"/>
          <p:cNvSpPr txBox="1">
            <a:spLocks noChangeArrowheads="1"/>
          </p:cNvSpPr>
          <p:nvPr/>
        </p:nvSpPr>
        <p:spPr bwMode="auto">
          <a:xfrm>
            <a:off x="6553200" y="2514600"/>
            <a:ext cx="3048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600" b="1">
                <a:solidFill>
                  <a:srgbClr val="009900"/>
                </a:solidFill>
                <a:latin typeface="Times New Roman" pitchFamily="18" charset="0"/>
              </a:rPr>
              <a:t>о</a:t>
            </a:r>
          </a:p>
        </p:txBody>
      </p:sp>
      <p:sp>
        <p:nvSpPr>
          <p:cNvPr id="9225" name="Text Box 9"/>
          <p:cNvSpPr txBox="1">
            <a:spLocks noChangeArrowheads="1"/>
          </p:cNvSpPr>
          <p:nvPr/>
        </p:nvSpPr>
        <p:spPr bwMode="auto">
          <a:xfrm>
            <a:off x="4876800" y="2514600"/>
            <a:ext cx="3048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600" b="1">
                <a:solidFill>
                  <a:srgbClr val="009900"/>
                </a:solidFill>
                <a:latin typeface="Times New Roman" pitchFamily="18" charset="0"/>
              </a:rPr>
              <a:t>о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1" grpId="0" animBg="1"/>
      <p:bldP spid="9222" grpId="0"/>
      <p:bldP spid="9223" grpId="0"/>
      <p:bldP spid="9224" grpId="0"/>
      <p:bldP spid="922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500063" y="428625"/>
            <a:ext cx="8229600" cy="785813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ru-RU" sz="2200" i="1" smtClean="0">
                <a:latin typeface="Times New Roman" pitchFamily="18" charset="0"/>
              </a:rPr>
              <a:t/>
            </a:r>
            <a:br>
              <a:rPr lang="ru-RU" sz="2200" i="1" smtClean="0">
                <a:latin typeface="Times New Roman" pitchFamily="18" charset="0"/>
              </a:rPr>
            </a:br>
            <a:r>
              <a:rPr lang="ru-RU" sz="2200" i="1" smtClean="0">
                <a:latin typeface="Times New Roman" pitchFamily="18" charset="0"/>
              </a:rPr>
              <a:t/>
            </a:r>
            <a:br>
              <a:rPr lang="ru-RU" sz="2200" i="1" smtClean="0">
                <a:latin typeface="Times New Roman" pitchFamily="18" charset="0"/>
              </a:rPr>
            </a:br>
            <a:r>
              <a:rPr lang="ru-RU" sz="2200" i="1" smtClean="0">
                <a:latin typeface="Times New Roman" pitchFamily="18" charset="0"/>
              </a:rPr>
              <a:t/>
            </a:r>
            <a:br>
              <a:rPr lang="ru-RU" sz="2200" i="1" smtClean="0">
                <a:latin typeface="Times New Roman" pitchFamily="18" charset="0"/>
              </a:rPr>
            </a:br>
            <a:r>
              <a:rPr lang="ru-RU" sz="2800" i="1" smtClean="0">
                <a:latin typeface="Times New Roman" pitchFamily="18" charset="0"/>
              </a:rPr>
              <a:t>Выпишите из каждого предложения слова, написание которых надо проверять по словарю.</a:t>
            </a:r>
            <a:r>
              <a:rPr lang="ru-RU" sz="2200" i="1" smtClean="0">
                <a:latin typeface="Times New Roman" pitchFamily="18" charset="0"/>
              </a:rPr>
              <a:t/>
            </a:r>
            <a:br>
              <a:rPr lang="ru-RU" sz="2200" i="1" smtClean="0">
                <a:latin typeface="Times New Roman" pitchFamily="18" charset="0"/>
              </a:rPr>
            </a:br>
            <a:r>
              <a:rPr lang="ru-RU" sz="2200" i="1" smtClean="0">
                <a:latin typeface="Times New Roman" pitchFamily="18" charset="0"/>
              </a:rPr>
              <a:t/>
            </a:r>
            <a:br>
              <a:rPr lang="ru-RU" sz="2200" i="1" smtClean="0">
                <a:latin typeface="Times New Roman" pitchFamily="18" charset="0"/>
              </a:rPr>
            </a:br>
            <a:endParaRPr lang="ru-RU" sz="2200" i="1" smtClean="0">
              <a:latin typeface="Times New Roman" pitchFamily="18" charset="0"/>
            </a:endParaRPr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00063" y="1500188"/>
            <a:ext cx="8229600" cy="3286125"/>
          </a:xfrm>
        </p:spPr>
        <p:txBody>
          <a:bodyPr rtlCol="0">
            <a:normAutofit fontScale="92500" lnSpcReduction="10000"/>
          </a:bodyPr>
          <a:lstStyle/>
          <a:p>
            <a:pPr eaLnBrk="1" fontAlgn="auto" hangingPunct="1">
              <a:spcAft>
                <a:spcPts val="0"/>
              </a:spcAft>
              <a:buFontTx/>
              <a:buNone/>
              <a:defRPr/>
            </a:pPr>
            <a:endParaRPr lang="ru-RU" sz="3600" i="1" dirty="0"/>
          </a:p>
          <a:p>
            <a:pPr eaLnBrk="1" fontAlgn="auto" hangingPunct="1">
              <a:spcAft>
                <a:spcPts val="0"/>
              </a:spcAft>
              <a:buFontTx/>
              <a:buNone/>
              <a:defRPr/>
            </a:pPr>
            <a:r>
              <a:rPr lang="ru-RU" b="1" i="1" dirty="0">
                <a:latin typeface="Times New Roman" pitchFamily="18" charset="0"/>
              </a:rPr>
              <a:t>Сорока</a:t>
            </a:r>
            <a:r>
              <a:rPr lang="en-US" sz="3600" b="1" i="1" dirty="0">
                <a:latin typeface="Times New Roman" pitchFamily="18" charset="0"/>
              </a:rPr>
              <a:t> </a:t>
            </a:r>
            <a:r>
              <a:rPr lang="ru-RU" b="1" i="1" dirty="0">
                <a:latin typeface="Times New Roman" pitchFamily="18" charset="0"/>
              </a:rPr>
              <a:t>и</a:t>
            </a:r>
            <a:r>
              <a:rPr lang="en-US" b="1" i="1" dirty="0">
                <a:latin typeface="Times New Roman" pitchFamily="18" charset="0"/>
              </a:rPr>
              <a:t> </a:t>
            </a:r>
            <a:r>
              <a:rPr lang="ru-RU" b="1" i="1" dirty="0">
                <a:latin typeface="Times New Roman" pitchFamily="18" charset="0"/>
              </a:rPr>
              <a:t>воробей</a:t>
            </a:r>
            <a:r>
              <a:rPr lang="en-US" b="1" i="1" dirty="0">
                <a:latin typeface="Times New Roman" pitchFamily="18" charset="0"/>
              </a:rPr>
              <a:t> </a:t>
            </a:r>
            <a:r>
              <a:rPr lang="ru-RU" b="1" i="1" dirty="0">
                <a:latin typeface="Times New Roman" pitchFamily="18" charset="0"/>
              </a:rPr>
              <a:t>– зимующие птицы.</a:t>
            </a:r>
          </a:p>
          <a:p>
            <a:pPr eaLnBrk="1" fontAlgn="auto" hangingPunct="1">
              <a:spcAft>
                <a:spcPts val="0"/>
              </a:spcAft>
              <a:buFontTx/>
              <a:buNone/>
              <a:defRPr/>
            </a:pPr>
            <a:endParaRPr lang="en-US" b="1" i="1" dirty="0">
              <a:latin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Tx/>
              <a:buNone/>
              <a:defRPr/>
            </a:pPr>
            <a:r>
              <a:rPr lang="ru-RU" b="1" i="1" dirty="0">
                <a:latin typeface="Times New Roman" pitchFamily="18" charset="0"/>
              </a:rPr>
              <a:t>Ребята увидели в лесу</a:t>
            </a:r>
            <a:r>
              <a:rPr lang="en-US" b="1" i="1" dirty="0">
                <a:latin typeface="Times New Roman" pitchFamily="18" charset="0"/>
              </a:rPr>
              <a:t> </a:t>
            </a:r>
            <a:r>
              <a:rPr lang="ru-RU" b="1" i="1" dirty="0">
                <a:latin typeface="Times New Roman" pitchFamily="18" charset="0"/>
              </a:rPr>
              <a:t>зайца.</a:t>
            </a:r>
          </a:p>
          <a:p>
            <a:pPr eaLnBrk="1" fontAlgn="auto" hangingPunct="1">
              <a:spcAft>
                <a:spcPts val="0"/>
              </a:spcAft>
              <a:buFontTx/>
              <a:buNone/>
              <a:defRPr/>
            </a:pPr>
            <a:endParaRPr lang="ru-RU" b="1" i="1" dirty="0">
              <a:latin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Tx/>
              <a:buNone/>
              <a:defRPr/>
            </a:pPr>
            <a:r>
              <a:rPr lang="ru-RU" b="1" i="1" dirty="0">
                <a:latin typeface="Times New Roman" pitchFamily="18" charset="0"/>
              </a:rPr>
              <a:t>Корова на лугу жуёт сочную траву.</a:t>
            </a:r>
          </a:p>
        </p:txBody>
      </p:sp>
      <p:sp>
        <p:nvSpPr>
          <p:cNvPr id="21507" name="TextBox 3"/>
          <p:cNvSpPr txBox="1">
            <a:spLocks noChangeArrowheads="1"/>
          </p:cNvSpPr>
          <p:nvPr/>
        </p:nvSpPr>
        <p:spPr bwMode="auto">
          <a:xfrm>
            <a:off x="214313" y="5286375"/>
            <a:ext cx="8715375" cy="95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i="1">
                <a:latin typeface="Times New Roman" pitchFamily="18" charset="0"/>
              </a:rPr>
              <a:t>Выделите графически непроверяемую безударную гласную.</a:t>
            </a:r>
            <a:endParaRPr lang="ru-RU" sz="2800">
              <a:latin typeface="Calibri" pitchFamily="34" charset="0"/>
            </a:endParaRP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>
            <a:off x="785813" y="2500313"/>
            <a:ext cx="214312" cy="1587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>
            <a:off x="2357438" y="2500313"/>
            <a:ext cx="214312" cy="1587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785813" y="3571875"/>
            <a:ext cx="214312" cy="1588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>
            <a:off x="785813" y="4572000"/>
            <a:ext cx="214312" cy="1588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8" name="Rectangle 4"/>
          <p:cNvSpPr>
            <a:spLocks noGrp="1" noChangeArrowheads="1"/>
          </p:cNvSpPr>
          <p:nvPr>
            <p:ph type="title"/>
          </p:nvPr>
        </p:nvSpPr>
        <p:spPr>
          <a:xfrm>
            <a:off x="285750" y="214313"/>
            <a:ext cx="8629650" cy="5429250"/>
          </a:xfrm>
        </p:spPr>
        <p:txBody>
          <a:bodyPr rtlCol="0">
            <a:normAutofit fontScale="90000"/>
          </a:bodyPr>
          <a:lstStyle/>
          <a:p>
            <a:pPr algn="l" eaLnBrk="1" fontAlgn="auto" hangingPunct="1">
              <a:spcAft>
                <a:spcPts val="0"/>
              </a:spcAft>
              <a:defRPr/>
            </a:pPr>
            <a:r>
              <a:rPr lang="ru-RU" sz="2400" b="1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100" i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Прочитайте </a:t>
            </a:r>
            <a:r>
              <a:rPr lang="ru-RU" sz="31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отрывок из стихотворения </a:t>
            </a:r>
            <a:r>
              <a:rPr lang="ru-RU" sz="3100" i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100" i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100" i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С.Я</a:t>
            </a:r>
            <a:r>
              <a:rPr lang="ru-RU" sz="31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 Маршака и назовите слова, написание которых надо проверить по словарю</a:t>
            </a:r>
            <a:r>
              <a:rPr lang="ru-RU" sz="3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2800" b="1" dirty="0">
                <a:solidFill>
                  <a:srgbClr val="000000"/>
                </a:solidFill>
                <a:latin typeface="Arial Black" pitchFamily="34" charset="0"/>
                <a:cs typeface="Times New Roman" pitchFamily="18" charset="0"/>
              </a:rPr>
              <a:t/>
            </a:r>
            <a:br>
              <a:rPr lang="en-US" sz="2800" b="1" dirty="0">
                <a:solidFill>
                  <a:srgbClr val="000000"/>
                </a:solidFill>
                <a:latin typeface="Arial Black" pitchFamily="34" charset="0"/>
                <a:cs typeface="Times New Roman" pitchFamily="18" charset="0"/>
              </a:rPr>
            </a:br>
            <a:r>
              <a:rPr lang="ru-RU" sz="36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Дама сдавала </a:t>
            </a:r>
            <a:r>
              <a:rPr lang="ru-RU" sz="36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 багаж</a:t>
            </a:r>
            <a:br>
              <a:rPr lang="ru-RU" sz="36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Диван</a:t>
            </a:r>
            <a:r>
              <a:rPr lang="ru-RU" sz="36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36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Чемодан</a:t>
            </a:r>
            <a:r>
              <a:rPr lang="ru-RU" sz="36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36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Саквояж</a:t>
            </a:r>
            <a:r>
              <a:rPr lang="ru-RU" sz="36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36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Картину,</a:t>
            </a:r>
            <a:r>
              <a:rPr lang="en-US" sz="36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Корзину</a:t>
            </a:r>
            <a:r>
              <a:rPr lang="ru-RU" sz="36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36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36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Картонку </a:t>
            </a:r>
            <a:br>
              <a:rPr lang="ru-RU" sz="36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 маленькую собачонку</a:t>
            </a:r>
            <a:r>
              <a:rPr lang="ru-RU" sz="36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pic>
        <p:nvPicPr>
          <p:cNvPr id="22530" name="Picture 5" descr="0013-011-Iz-kakikh-knig-illjustratsii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57813" y="2071688"/>
            <a:ext cx="3451225" cy="4429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Прямоугольник 2"/>
          <p:cNvSpPr>
            <a:spLocks noChangeArrowheads="1"/>
          </p:cNvSpPr>
          <p:nvPr/>
        </p:nvSpPr>
        <p:spPr bwMode="auto">
          <a:xfrm>
            <a:off x="357188" y="571500"/>
            <a:ext cx="8572500" cy="4616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Выберите из текста стихотворения словарные слова и напишите их</a:t>
            </a:r>
            <a:r>
              <a:rPr lang="ru-RU" sz="1600" b="1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1400" b="1" dirty="0">
                <a:solidFill>
                  <a:srgbClr val="000000"/>
                </a:solidFill>
                <a:latin typeface="Arial Black"/>
                <a:cs typeface="Times New Roman" pitchFamily="18" charset="0"/>
              </a:rPr>
              <a:t/>
            </a:r>
            <a:br>
              <a:rPr lang="en-US" sz="1400" b="1" dirty="0">
                <a:solidFill>
                  <a:srgbClr val="000000"/>
                </a:solidFill>
                <a:latin typeface="Arial Black"/>
                <a:cs typeface="Times New Roman" pitchFamily="18" charset="0"/>
              </a:rPr>
            </a:br>
            <a:r>
              <a:rPr lang="ru-RU" sz="1400" b="1" dirty="0">
                <a:solidFill>
                  <a:srgbClr val="000000"/>
                </a:solidFill>
                <a:latin typeface="Arial Black"/>
                <a:cs typeface="Times New Roman" pitchFamily="18" charset="0"/>
              </a:rPr>
              <a:t>		</a:t>
            </a:r>
            <a:r>
              <a:rPr lang="ru-RU" sz="28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Дама сдавала в багаж</a:t>
            </a:r>
            <a:br>
              <a:rPr lang="ru-RU" sz="28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		Диван, </a:t>
            </a:r>
            <a:br>
              <a:rPr lang="ru-RU" sz="28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		Чемодан, </a:t>
            </a:r>
            <a:br>
              <a:rPr lang="ru-RU" sz="28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		Саквояж, </a:t>
            </a:r>
            <a:r>
              <a:rPr lang="en-US" sz="28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		Картину,</a:t>
            </a:r>
            <a:r>
              <a:rPr lang="en-US" sz="28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			Корзину, </a:t>
            </a:r>
            <a:r>
              <a:rPr lang="en-US" sz="28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28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		Картонку </a:t>
            </a:r>
            <a:br>
              <a:rPr lang="ru-RU" sz="28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		И маленькую собачонку.</a:t>
            </a:r>
            <a:endParaRPr lang="ru-RU" sz="2800" dirty="0">
              <a:latin typeface="Calibri" pitchFamily="34" charset="0"/>
            </a:endParaRPr>
          </a:p>
        </p:txBody>
      </p:sp>
      <p:sp>
        <p:nvSpPr>
          <p:cNvPr id="23554" name="TextBox 3"/>
          <p:cNvSpPr txBox="1">
            <a:spLocks noChangeArrowheads="1"/>
          </p:cNvSpPr>
          <p:nvPr/>
        </p:nvSpPr>
        <p:spPr bwMode="auto">
          <a:xfrm>
            <a:off x="785813" y="5643563"/>
            <a:ext cx="567848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i="1">
                <a:latin typeface="Times New Roman" pitchFamily="18" charset="0"/>
                <a:cs typeface="Times New Roman" pitchFamily="18" charset="0"/>
              </a:rPr>
              <a:t>Поставьте ударение в этих словах.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500063" y="642938"/>
            <a:ext cx="175577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4000">
                <a:latin typeface="Times New Roman" pitchFamily="18" charset="0"/>
                <a:cs typeface="Times New Roman" pitchFamily="18" charset="0"/>
              </a:rPr>
              <a:t>Багаж, </a:t>
            </a: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2143125" y="642938"/>
            <a:ext cx="1712913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4000">
                <a:latin typeface="Times New Roman" pitchFamily="18" charset="0"/>
                <a:cs typeface="Times New Roman" pitchFamily="18" charset="0"/>
              </a:rPr>
              <a:t>диван, </a:t>
            </a: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3714750" y="642938"/>
            <a:ext cx="233045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4000">
                <a:latin typeface="Times New Roman" pitchFamily="18" charset="0"/>
                <a:cs typeface="Times New Roman" pitchFamily="18" charset="0"/>
              </a:rPr>
              <a:t>чемодан, </a:t>
            </a: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5929313" y="642938"/>
            <a:ext cx="222567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4000">
                <a:latin typeface="Times New Roman" pitchFamily="18" charset="0"/>
                <a:cs typeface="Times New Roman" pitchFamily="18" charset="0"/>
              </a:rPr>
              <a:t>саквояж, </a:t>
            </a: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285750" y="1500188"/>
            <a:ext cx="2043113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4000">
                <a:latin typeface="Times New Roman" pitchFamily="18" charset="0"/>
                <a:cs typeface="Times New Roman" pitchFamily="18" charset="0"/>
              </a:rPr>
              <a:t>картину</a:t>
            </a:r>
            <a:r>
              <a:rPr lang="ru-RU">
                <a:latin typeface="Calibri" pitchFamily="34" charset="0"/>
              </a:rPr>
              <a:t>, </a:t>
            </a: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4071938" y="1500188"/>
            <a:ext cx="235426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4000">
                <a:latin typeface="Times New Roman" pitchFamily="18" charset="0"/>
                <a:cs typeface="Times New Roman" pitchFamily="18" charset="0"/>
              </a:rPr>
              <a:t>картонку, </a:t>
            </a: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2214563" y="1500188"/>
            <a:ext cx="213836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4000">
                <a:latin typeface="Times New Roman" pitchFamily="18" charset="0"/>
                <a:cs typeface="Times New Roman" pitchFamily="18" charset="0"/>
              </a:rPr>
              <a:t>корзину, </a:t>
            </a: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6215063" y="1500188"/>
            <a:ext cx="248126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4000">
                <a:latin typeface="Times New Roman" pitchFamily="18" charset="0"/>
                <a:cs typeface="Times New Roman" pitchFamily="18" charset="0"/>
              </a:rPr>
              <a:t>собачонку</a:t>
            </a:r>
            <a:r>
              <a:rPr lang="ru-RU">
                <a:latin typeface="Calibri" pitchFamily="34" charset="0"/>
              </a:rPr>
              <a:t>.</a:t>
            </a:r>
          </a:p>
        </p:txBody>
      </p:sp>
      <p:cxnSp>
        <p:nvCxnSpPr>
          <p:cNvPr id="14" name="Прямая соединительная линия 13"/>
          <p:cNvCxnSpPr/>
          <p:nvPr/>
        </p:nvCxnSpPr>
        <p:spPr>
          <a:xfrm rot="5400000">
            <a:off x="1500188" y="714375"/>
            <a:ext cx="142875" cy="142875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 rot="5400000">
            <a:off x="7429500" y="714375"/>
            <a:ext cx="142875" cy="142875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 rot="5400000">
            <a:off x="5214938" y="714375"/>
            <a:ext cx="142875" cy="142875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 rot="5400000">
            <a:off x="3143250" y="714375"/>
            <a:ext cx="142875" cy="142875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 rot="5400000">
            <a:off x="5286375" y="1571625"/>
            <a:ext cx="142875" cy="142875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 rot="5400000">
            <a:off x="3429000" y="1571625"/>
            <a:ext cx="142875" cy="142875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/>
          <p:nvPr/>
        </p:nvCxnSpPr>
        <p:spPr>
          <a:xfrm rot="5400000">
            <a:off x="1428750" y="1571625"/>
            <a:ext cx="142875" cy="142875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 rot="5400000">
            <a:off x="7715250" y="1571625"/>
            <a:ext cx="142875" cy="142875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7" grpId="0"/>
      <p:bldP spid="9" grpId="0"/>
      <p:bldP spid="10" grpId="0"/>
      <p:bldP spid="11" grpId="0"/>
      <p:bldP spid="1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/>
          </p:cNvSpPr>
          <p:nvPr>
            <p:ph type="ctrTitle"/>
          </p:nvPr>
        </p:nvSpPr>
        <p:spPr>
          <a:xfrm>
            <a:off x="500034" y="357166"/>
            <a:ext cx="7772400" cy="1431925"/>
          </a:xfrm>
        </p:spPr>
        <p:txBody>
          <a:bodyPr/>
          <a:lstStyle/>
          <a:p>
            <a:r>
              <a:rPr lang="ru-RU" sz="2400" dirty="0" smtClean="0">
                <a:solidFill>
                  <a:schemeClr val="hlink"/>
                </a:solidFill>
                <a:latin typeface="Monotype Corsiva" pitchFamily="66" charset="0"/>
              </a:rPr>
              <a:t>Информативный вариант </a:t>
            </a:r>
            <a:r>
              <a:rPr lang="ru-RU" sz="6600" dirty="0" smtClean="0">
                <a:solidFill>
                  <a:schemeClr val="hlink"/>
                </a:solidFill>
                <a:latin typeface="Monotype Corsiva" pitchFamily="66" charset="0"/>
              </a:rPr>
              <a:t/>
            </a:r>
            <a:br>
              <a:rPr lang="ru-RU" sz="6600" dirty="0" smtClean="0">
                <a:solidFill>
                  <a:schemeClr val="hlink"/>
                </a:solidFill>
                <a:latin typeface="Monotype Corsiva" pitchFamily="66" charset="0"/>
              </a:rPr>
            </a:br>
            <a:endParaRPr lang="ru-RU" sz="6600" dirty="0" smtClean="0">
              <a:solidFill>
                <a:schemeClr val="hlink"/>
              </a:solidFill>
              <a:latin typeface="Monotype Corsiva" pitchFamily="66" charset="0"/>
            </a:endParaRPr>
          </a:p>
        </p:txBody>
      </p:sp>
      <p:sp>
        <p:nvSpPr>
          <p:cNvPr id="28675" name="Text Box 3"/>
          <p:cNvSpPr txBox="1">
            <a:spLocks noChangeArrowheads="1"/>
          </p:cNvSpPr>
          <p:nvPr/>
        </p:nvSpPr>
        <p:spPr bwMode="auto">
          <a:xfrm>
            <a:off x="539750" y="620713"/>
            <a:ext cx="813593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kumimoji="1" lang="ru-RU" sz="2400">
              <a:latin typeface="Century" pitchFamily="18" charset="0"/>
              <a:ea typeface="ＭＳ ゴシック" pitchFamily="49" charset="-128"/>
            </a:endParaRPr>
          </a:p>
        </p:txBody>
      </p:sp>
      <p:sp>
        <p:nvSpPr>
          <p:cNvPr id="28676" name="Text Box 4"/>
          <p:cNvSpPr txBox="1">
            <a:spLocks noChangeArrowheads="1"/>
          </p:cNvSpPr>
          <p:nvPr/>
        </p:nvSpPr>
        <p:spPr bwMode="auto">
          <a:xfrm>
            <a:off x="4932363" y="5013325"/>
            <a:ext cx="345598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kumimoji="1" lang="ru-RU" sz="2400"/>
          </a:p>
        </p:txBody>
      </p:sp>
      <p:sp>
        <p:nvSpPr>
          <p:cNvPr id="6145" name="Rectangle 1"/>
          <p:cNvSpPr>
            <a:spLocks noChangeArrowheads="1"/>
          </p:cNvSpPr>
          <p:nvPr/>
        </p:nvSpPr>
        <p:spPr bwMode="auto">
          <a:xfrm>
            <a:off x="214282" y="785794"/>
            <a:ext cx="8715436" cy="51398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Составьте и напишите  текст записки Гриши </a:t>
            </a:r>
            <a:endParaRPr kumimoji="0" lang="ru-RU" sz="28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для </a:t>
            </a: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папы так</a:t>
            </a: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 </a:t>
            </a: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чтобы не возникло недоразумение, </a:t>
            </a:r>
            <a:endParaRPr kumimoji="0" lang="ru-RU" sz="28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 </a:t>
            </a: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папа </a:t>
            </a: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знал, что </a:t>
            </a: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его ждет на даче. </a:t>
            </a:r>
            <a:endParaRPr kumimoji="0" lang="ru-RU" sz="28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Для </a:t>
            </a: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этого используйте  слова для справок.</a:t>
            </a:r>
            <a:endParaRPr kumimoji="0" lang="ru-RU" sz="28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400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                           Папа!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Звонила ______________. Она сказала, что в 19:00 </a:t>
            </a: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привезет на дачу _________.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__________________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Слова для справок: дядя, тётя, бетон, бидон, ведро.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/>
          </p:cNvSpPr>
          <p:nvPr>
            <p:ph type="ctrTitle"/>
          </p:nvPr>
        </p:nvSpPr>
        <p:spPr>
          <a:xfrm>
            <a:off x="571472" y="142852"/>
            <a:ext cx="7772400" cy="1431925"/>
          </a:xfrm>
        </p:spPr>
        <p:txBody>
          <a:bodyPr/>
          <a:lstStyle/>
          <a:p>
            <a:r>
              <a:rPr lang="ru-RU" sz="2400" dirty="0" smtClean="0">
                <a:solidFill>
                  <a:schemeClr val="hlink"/>
                </a:solidFill>
                <a:latin typeface="Monotype Corsiva" pitchFamily="66" charset="0"/>
              </a:rPr>
              <a:t>Импровизационный вариант </a:t>
            </a:r>
            <a:r>
              <a:rPr lang="ru-RU" sz="6600" dirty="0" smtClean="0">
                <a:solidFill>
                  <a:schemeClr val="hlink"/>
                </a:solidFill>
                <a:latin typeface="Monotype Corsiva" pitchFamily="66" charset="0"/>
              </a:rPr>
              <a:t/>
            </a:r>
            <a:br>
              <a:rPr lang="ru-RU" sz="6600" dirty="0" smtClean="0">
                <a:solidFill>
                  <a:schemeClr val="hlink"/>
                </a:solidFill>
                <a:latin typeface="Monotype Corsiva" pitchFamily="66" charset="0"/>
              </a:rPr>
            </a:br>
            <a:endParaRPr lang="ru-RU" sz="6600" dirty="0" smtClean="0">
              <a:solidFill>
                <a:schemeClr val="hlink"/>
              </a:solidFill>
              <a:latin typeface="Monotype Corsiva" pitchFamily="66" charset="0"/>
            </a:endParaRPr>
          </a:p>
        </p:txBody>
      </p:sp>
      <p:sp>
        <p:nvSpPr>
          <p:cNvPr id="29699" name="Text Box 3"/>
          <p:cNvSpPr txBox="1">
            <a:spLocks noChangeArrowheads="1"/>
          </p:cNvSpPr>
          <p:nvPr/>
        </p:nvSpPr>
        <p:spPr bwMode="auto">
          <a:xfrm>
            <a:off x="539750" y="620713"/>
            <a:ext cx="813593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kumimoji="1" lang="ru-RU" sz="2400">
              <a:latin typeface="Century" pitchFamily="18" charset="0"/>
              <a:ea typeface="ＭＳ ゴシック" pitchFamily="49" charset="-128"/>
            </a:endParaRPr>
          </a:p>
        </p:txBody>
      </p:sp>
      <p:sp>
        <p:nvSpPr>
          <p:cNvPr id="29700" name="Text Box 4"/>
          <p:cNvSpPr txBox="1">
            <a:spLocks noChangeArrowheads="1"/>
          </p:cNvSpPr>
          <p:nvPr/>
        </p:nvSpPr>
        <p:spPr bwMode="auto">
          <a:xfrm>
            <a:off x="4932363" y="5013325"/>
            <a:ext cx="345598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kumimoji="1" lang="ru-RU" sz="2400"/>
          </a:p>
        </p:txBody>
      </p:sp>
      <p:sp>
        <p:nvSpPr>
          <p:cNvPr id="5121" name="Rectangle 1"/>
          <p:cNvSpPr>
            <a:spLocks noChangeArrowheads="1"/>
          </p:cNvSpPr>
          <p:nvPr/>
        </p:nvSpPr>
        <p:spPr bwMode="auto">
          <a:xfrm>
            <a:off x="0" y="1285860"/>
            <a:ext cx="9001156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Исправьте ошибки Гриши в тексте записки так, чтобы не возникло недоразумение, и папа знал, что его ждет на даче</a:t>
            </a: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sz="28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ru-RU" sz="24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57158" y="3214686"/>
            <a:ext cx="807249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ru-RU" sz="28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Папа! Звонила тётя. И сказала, что  в 19:00 привезёт на дачу </a:t>
            </a:r>
            <a:r>
              <a:rPr lang="ru-RU" sz="2800" dirty="0" err="1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битон</a:t>
            </a:r>
            <a:r>
              <a:rPr lang="ru-RU" sz="28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</a:p>
          <a:p>
            <a:pPr lvl="0" algn="just"/>
            <a:r>
              <a:rPr lang="ru-RU" sz="28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                                   Гриша.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/>
          </p:cNvSpPr>
          <p:nvPr>
            <p:ph type="ctrTitle"/>
          </p:nvPr>
        </p:nvSpPr>
        <p:spPr>
          <a:xfrm>
            <a:off x="571472" y="0"/>
            <a:ext cx="7772400" cy="1431925"/>
          </a:xfrm>
        </p:spPr>
        <p:txBody>
          <a:bodyPr/>
          <a:lstStyle/>
          <a:p>
            <a:r>
              <a:rPr lang="ru-RU" sz="2400" dirty="0" smtClean="0">
                <a:solidFill>
                  <a:schemeClr val="hlink"/>
                </a:solidFill>
                <a:latin typeface="Monotype Corsiva" pitchFamily="66" charset="0"/>
              </a:rPr>
              <a:t>Эвристический вариант </a:t>
            </a:r>
            <a:br>
              <a:rPr lang="ru-RU" sz="2400" dirty="0" smtClean="0">
                <a:solidFill>
                  <a:schemeClr val="hlink"/>
                </a:solidFill>
                <a:latin typeface="Monotype Corsiva" pitchFamily="66" charset="0"/>
              </a:rPr>
            </a:br>
            <a:endParaRPr lang="ru-RU" sz="2400" dirty="0" smtClean="0">
              <a:solidFill>
                <a:schemeClr val="hlink"/>
              </a:solidFill>
              <a:latin typeface="Monotype Corsiva" pitchFamily="66" charset="0"/>
            </a:endParaRPr>
          </a:p>
        </p:txBody>
      </p:sp>
      <p:sp>
        <p:nvSpPr>
          <p:cNvPr id="30723" name="Text Box 3"/>
          <p:cNvSpPr txBox="1">
            <a:spLocks noChangeArrowheads="1"/>
          </p:cNvSpPr>
          <p:nvPr/>
        </p:nvSpPr>
        <p:spPr bwMode="auto">
          <a:xfrm>
            <a:off x="539750" y="620713"/>
            <a:ext cx="813593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kumimoji="1" lang="ru-RU" sz="2400">
              <a:latin typeface="Century" pitchFamily="18" charset="0"/>
              <a:ea typeface="ＭＳ ゴシック" pitchFamily="49" charset="-128"/>
            </a:endParaRPr>
          </a:p>
        </p:txBody>
      </p:sp>
      <p:sp>
        <p:nvSpPr>
          <p:cNvPr id="30724" name="Text Box 4"/>
          <p:cNvSpPr txBox="1">
            <a:spLocks noChangeArrowheads="1"/>
          </p:cNvSpPr>
          <p:nvPr/>
        </p:nvSpPr>
        <p:spPr bwMode="auto">
          <a:xfrm>
            <a:off x="4932363" y="5013325"/>
            <a:ext cx="345598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kumimoji="1" lang="ru-RU" sz="2400"/>
          </a:p>
        </p:txBody>
      </p:sp>
      <p:sp>
        <p:nvSpPr>
          <p:cNvPr id="5" name="Прямоугольник 4"/>
          <p:cNvSpPr/>
          <p:nvPr/>
        </p:nvSpPr>
        <p:spPr>
          <a:xfrm>
            <a:off x="571472" y="1500174"/>
            <a:ext cx="792960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Составьте и напишите  текст записки Гриши для папы так, чтобы не возникло недоразумение, и папа знал, что его ждет на даче.</a:t>
            </a:r>
            <a:endParaRPr lang="ru-RU" sz="2800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/>
          </p:cNvSpPr>
          <p:nvPr>
            <p:ph type="ctrTitle"/>
          </p:nvPr>
        </p:nvSpPr>
        <p:spPr>
          <a:xfrm>
            <a:off x="785786" y="1285860"/>
            <a:ext cx="7772400" cy="1431925"/>
          </a:xfrm>
        </p:spPr>
        <p:txBody>
          <a:bodyPr/>
          <a:lstStyle/>
          <a:p>
            <a:r>
              <a:rPr lang="ru-RU" sz="2400" dirty="0" smtClean="0">
                <a:solidFill>
                  <a:schemeClr val="hlink"/>
                </a:solidFill>
                <a:latin typeface="Monotype Corsiva" pitchFamily="66" charset="0"/>
              </a:rPr>
              <a:t>Задание на самоанализ</a:t>
            </a:r>
            <a:br>
              <a:rPr lang="ru-RU" sz="2400" dirty="0" smtClean="0">
                <a:solidFill>
                  <a:schemeClr val="hlink"/>
                </a:solidFill>
                <a:latin typeface="Monotype Corsiva" pitchFamily="66" charset="0"/>
              </a:rPr>
            </a:br>
            <a:r>
              <a:rPr lang="ru-RU" sz="5400" dirty="0" smtClean="0">
                <a:solidFill>
                  <a:schemeClr val="hlink"/>
                </a:solidFill>
                <a:latin typeface="Monotype Corsiva" pitchFamily="66" charset="0"/>
              </a:rPr>
              <a:t/>
            </a:r>
            <a:br>
              <a:rPr lang="ru-RU" sz="5400" dirty="0" smtClean="0">
                <a:solidFill>
                  <a:schemeClr val="hlink"/>
                </a:solidFill>
                <a:latin typeface="Monotype Corsiva" pitchFamily="66" charset="0"/>
              </a:rPr>
            </a:br>
            <a:r>
              <a:rPr lang="ru-RU" sz="5400" dirty="0" smtClean="0">
                <a:solidFill>
                  <a:schemeClr val="hlink"/>
                </a:solidFill>
                <a:latin typeface="Monotype Corsiva" pitchFamily="66" charset="0"/>
              </a:rPr>
              <a:t/>
            </a:r>
            <a:br>
              <a:rPr lang="ru-RU" sz="5400" dirty="0" smtClean="0">
                <a:solidFill>
                  <a:schemeClr val="hlink"/>
                </a:solidFill>
                <a:latin typeface="Monotype Corsiva" pitchFamily="66" charset="0"/>
              </a:rPr>
            </a:br>
            <a:r>
              <a:rPr lang="ru-RU" sz="5400" dirty="0" smtClean="0">
                <a:solidFill>
                  <a:schemeClr val="hlink"/>
                </a:solidFill>
                <a:latin typeface="Monotype Corsiva" pitchFamily="66" charset="0"/>
              </a:rPr>
              <a:t/>
            </a:r>
            <a:br>
              <a:rPr lang="ru-RU" sz="5400" dirty="0" smtClean="0">
                <a:solidFill>
                  <a:schemeClr val="hlink"/>
                </a:solidFill>
                <a:latin typeface="Monotype Corsiva" pitchFamily="66" charset="0"/>
              </a:rPr>
            </a:br>
            <a:r>
              <a:rPr lang="ru-RU" sz="2400" dirty="0" smtClean="0">
                <a:solidFill>
                  <a:schemeClr val="hlink"/>
                </a:solidFill>
                <a:latin typeface="Monotype Corsiva" pitchFamily="66" charset="0"/>
              </a:rPr>
              <a:t>Задание на самооценку</a:t>
            </a:r>
            <a:br>
              <a:rPr lang="ru-RU" sz="2400" dirty="0" smtClean="0">
                <a:solidFill>
                  <a:schemeClr val="hlink"/>
                </a:solidFill>
                <a:latin typeface="Monotype Corsiva" pitchFamily="66" charset="0"/>
              </a:rPr>
            </a:br>
            <a:endParaRPr lang="ru-RU" sz="2400" dirty="0" smtClean="0">
              <a:solidFill>
                <a:schemeClr val="hlink"/>
              </a:solidFill>
              <a:latin typeface="Monotype Corsiva" pitchFamily="66" charset="0"/>
            </a:endParaRPr>
          </a:p>
        </p:txBody>
      </p:sp>
      <p:sp>
        <p:nvSpPr>
          <p:cNvPr id="31747" name="Text Box 3"/>
          <p:cNvSpPr txBox="1">
            <a:spLocks noChangeArrowheads="1"/>
          </p:cNvSpPr>
          <p:nvPr/>
        </p:nvSpPr>
        <p:spPr bwMode="auto">
          <a:xfrm>
            <a:off x="571472" y="285728"/>
            <a:ext cx="813593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kumimoji="1" lang="ru-RU" sz="2400" dirty="0">
              <a:latin typeface="Century" pitchFamily="18" charset="0"/>
              <a:ea typeface="ＭＳ ゴシック" pitchFamily="49" charset="-128"/>
            </a:endParaRPr>
          </a:p>
        </p:txBody>
      </p:sp>
      <p:sp>
        <p:nvSpPr>
          <p:cNvPr id="31748" name="Text Box 4"/>
          <p:cNvSpPr txBox="1">
            <a:spLocks noChangeArrowheads="1"/>
          </p:cNvSpPr>
          <p:nvPr/>
        </p:nvSpPr>
        <p:spPr bwMode="auto">
          <a:xfrm>
            <a:off x="4932363" y="5013325"/>
            <a:ext cx="345598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kumimoji="1" lang="ru-RU" sz="2400"/>
          </a:p>
        </p:txBody>
      </p:sp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214282" y="1000108"/>
            <a:ext cx="9144000" cy="20928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1 </a:t>
            </a: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Мне важно научиться работать с орфографическим словарём, потому что……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2. Чтобы написать записку без ошибок, нужно ………….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85720" y="3929066"/>
            <a:ext cx="850112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i="1" dirty="0" smtClean="0"/>
              <a:t>Закончите предложения:</a:t>
            </a:r>
          </a:p>
          <a:p>
            <a:endParaRPr lang="ru-RU" sz="2400" i="1" dirty="0" smtClean="0"/>
          </a:p>
          <a:p>
            <a:r>
              <a:rPr lang="ru-RU" sz="2400" b="1" i="1" dirty="0" smtClean="0"/>
              <a:t>Я доволен(льна</a:t>
            </a:r>
            <a:r>
              <a:rPr lang="ru-RU" sz="2400" dirty="0" smtClean="0"/>
              <a:t>) ………………..(очень, не очень) </a:t>
            </a:r>
            <a:r>
              <a:rPr lang="ru-RU" sz="2400" b="1" i="1" dirty="0" smtClean="0"/>
              <a:t>запиской, которую я</a:t>
            </a:r>
            <a:r>
              <a:rPr lang="ru-RU" sz="2400" dirty="0" smtClean="0"/>
              <a:t> </a:t>
            </a:r>
            <a:r>
              <a:rPr lang="ru-RU" sz="2400" b="1" i="1" dirty="0" smtClean="0"/>
              <a:t>написал(а) …………..</a:t>
            </a:r>
            <a:r>
              <a:rPr lang="ru-RU" sz="2400" dirty="0" smtClean="0"/>
              <a:t>(сам, с помощью одноклассника, учителя).</a:t>
            </a:r>
            <a:endParaRPr lang="ru-RU" sz="2400" dirty="0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WordArt 1"/>
          <p:cNvSpPr>
            <a:spLocks noChangeArrowheads="1" noChangeShapeType="1" noTextEdit="1"/>
          </p:cNvSpPr>
          <p:nvPr/>
        </p:nvSpPr>
        <p:spPr bwMode="auto">
          <a:xfrm>
            <a:off x="1071538" y="500042"/>
            <a:ext cx="7358114" cy="129381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7200" kern="10" spc="0" dirty="0" smtClean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Arial Black"/>
              </a:rPr>
              <a:t>Молодцы!</a:t>
            </a:r>
            <a:endParaRPr lang="ru-RU" sz="7200" kern="10" spc="0" dirty="0">
              <a:ln w="12700">
                <a:solidFill>
                  <a:srgbClr val="EAEAEA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80000"/>
                  </a:srgbClr>
                </a:outerShdw>
              </a:effectLst>
              <a:latin typeface="Arial Black"/>
            </a:endParaRPr>
          </a:p>
        </p:txBody>
      </p:sp>
      <p:pic>
        <p:nvPicPr>
          <p:cNvPr id="2050" name="Picture 2" descr="G:\Рабочее портфолио ч.3\картинки к презентации\смайлик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5984" y="2143116"/>
            <a:ext cx="4814097" cy="414340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ая выноска 9"/>
          <p:cNvSpPr/>
          <p:nvPr/>
        </p:nvSpPr>
        <p:spPr>
          <a:xfrm>
            <a:off x="214282" y="1000108"/>
            <a:ext cx="4929222" cy="1785950"/>
          </a:xfrm>
          <a:prstGeom prst="wedgeRectCallout">
            <a:avLst>
              <a:gd name="adj1" fmla="val -21689"/>
              <a:gd name="adj2" fmla="val 84555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Выноска-облако 7"/>
          <p:cNvSpPr/>
          <p:nvPr/>
        </p:nvSpPr>
        <p:spPr>
          <a:xfrm>
            <a:off x="5572132" y="785794"/>
            <a:ext cx="3571868" cy="3214710"/>
          </a:xfrm>
          <a:prstGeom prst="cloudCallou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650" name="Rectangle 2"/>
          <p:cNvSpPr>
            <a:spLocks noGrp="1"/>
          </p:cNvSpPr>
          <p:nvPr>
            <p:ph type="ctrTitle"/>
          </p:nvPr>
        </p:nvSpPr>
        <p:spPr>
          <a:xfrm>
            <a:off x="714348" y="214290"/>
            <a:ext cx="7772400" cy="574669"/>
          </a:xfrm>
        </p:spPr>
        <p:txBody>
          <a:bodyPr/>
          <a:lstStyle/>
          <a:p>
            <a:r>
              <a:rPr lang="ru-RU" sz="3200" i="1" dirty="0" smtClean="0">
                <a:solidFill>
                  <a:schemeClr val="hlink"/>
                </a:solidFill>
                <a:latin typeface="Monotype Corsiva" pitchFamily="66" charset="0"/>
              </a:rPr>
              <a:t>Ситуативное задание</a:t>
            </a:r>
          </a:p>
        </p:txBody>
      </p:sp>
      <p:sp>
        <p:nvSpPr>
          <p:cNvPr id="27651" name="Text Box 3"/>
          <p:cNvSpPr txBox="1">
            <a:spLocks noChangeArrowheads="1"/>
          </p:cNvSpPr>
          <p:nvPr/>
        </p:nvSpPr>
        <p:spPr bwMode="auto">
          <a:xfrm>
            <a:off x="539750" y="620713"/>
            <a:ext cx="813593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kumimoji="1" lang="ru-RU" sz="2400">
              <a:latin typeface="Century" pitchFamily="18" charset="0"/>
              <a:ea typeface="ＭＳ ゴシック" pitchFamily="49" charset="-128"/>
            </a:endParaRPr>
          </a:p>
        </p:txBody>
      </p:sp>
      <p:sp>
        <p:nvSpPr>
          <p:cNvPr id="27652" name="Text Box 4"/>
          <p:cNvSpPr txBox="1">
            <a:spLocks noChangeArrowheads="1"/>
          </p:cNvSpPr>
          <p:nvPr/>
        </p:nvSpPr>
        <p:spPr bwMode="auto">
          <a:xfrm>
            <a:off x="4932363" y="5013325"/>
            <a:ext cx="345598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kumimoji="1" lang="ru-RU" sz="2400"/>
          </a:p>
        </p:txBody>
      </p:sp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5572132" y="4572008"/>
          <a:ext cx="1878013" cy="2079625"/>
        </p:xfrm>
        <a:graphic>
          <a:graphicData uri="http://schemas.openxmlformats.org/presentationml/2006/ole">
            <p:oleObj spid="_x0000_s1026" name="CorelDRAW" r:id="rId3" imgW="1877979" imgH="2079298" progId="CorelDraw.Graphic.15">
              <p:embed/>
            </p:oleObj>
          </a:graphicData>
        </a:graphic>
      </p:graphicFrame>
      <p:graphicFrame>
        <p:nvGraphicFramePr>
          <p:cNvPr id="1027" name="Object 3"/>
          <p:cNvGraphicFramePr>
            <a:graphicFrameLocks noChangeAspect="1"/>
          </p:cNvGraphicFramePr>
          <p:nvPr/>
        </p:nvGraphicFramePr>
        <p:xfrm>
          <a:off x="6215074" y="1500174"/>
          <a:ext cx="2087563" cy="1720850"/>
        </p:xfrm>
        <a:graphic>
          <a:graphicData uri="http://schemas.openxmlformats.org/presentationml/2006/ole">
            <p:oleObj spid="_x0000_s1027" name="CorelDRAW" r:id="rId4" imgW="2087993" imgH="1720287" progId="CorelDraw.Graphic.15">
              <p:embed/>
            </p:oleObj>
          </a:graphicData>
        </a:graphic>
      </p:graphicFrame>
      <p:graphicFrame>
        <p:nvGraphicFramePr>
          <p:cNvPr id="1028" name="Object 4"/>
          <p:cNvGraphicFramePr>
            <a:graphicFrameLocks noChangeAspect="1"/>
          </p:cNvGraphicFramePr>
          <p:nvPr/>
        </p:nvGraphicFramePr>
        <p:xfrm>
          <a:off x="785786" y="3357562"/>
          <a:ext cx="1714512" cy="3133585"/>
        </p:xfrm>
        <a:graphic>
          <a:graphicData uri="http://schemas.openxmlformats.org/presentationml/2006/ole">
            <p:oleObj spid="_x0000_s1028" name="CorelDRAW" r:id="rId5" imgW="1124574" imgH="2054464" progId="CorelDraw.Graphic.15">
              <p:embed/>
            </p:oleObj>
          </a:graphicData>
        </a:graphic>
      </p:graphicFrame>
      <p:sp>
        <p:nvSpPr>
          <p:cNvPr id="1029" name="Rectangle 5"/>
          <p:cNvSpPr>
            <a:spLocks noChangeArrowheads="1"/>
          </p:cNvSpPr>
          <p:nvPr/>
        </p:nvSpPr>
        <p:spPr bwMode="auto">
          <a:xfrm>
            <a:off x="214282" y="1357298"/>
            <a:ext cx="5012526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Папа! Звонила тётя. И сказала, что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в 19:00 привезёт на дачу </a:t>
            </a:r>
            <a:r>
              <a:rPr kumimoji="0" lang="ru-RU" sz="240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битон</a:t>
            </a: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400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                                  </a:t>
            </a: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Гриша.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 descr="G:\Рабочее портфолио ч.3\картинки к презентации\1322313527_latex.0-01-01.66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0" y="214290"/>
            <a:ext cx="2667019" cy="2000264"/>
          </a:xfrm>
          <a:prstGeom prst="rect">
            <a:avLst/>
          </a:prstGeom>
          <a:noFill/>
        </p:spPr>
      </p:pic>
      <p:graphicFrame>
        <p:nvGraphicFramePr>
          <p:cNvPr id="31747" name="Object 3"/>
          <p:cNvGraphicFramePr>
            <a:graphicFrameLocks noChangeAspect="1"/>
          </p:cNvGraphicFramePr>
          <p:nvPr/>
        </p:nvGraphicFramePr>
        <p:xfrm>
          <a:off x="5000628" y="1500174"/>
          <a:ext cx="2571768" cy="2303875"/>
        </p:xfrm>
        <a:graphic>
          <a:graphicData uri="http://schemas.openxmlformats.org/presentationml/2006/ole">
            <p:oleObj spid="_x0000_s31747" name="CorelDRAW" r:id="rId4" imgW="1981906" imgH="1775083" progId="CorelDraw.Graphic.15">
              <p:embed/>
            </p:oleObj>
          </a:graphicData>
        </a:graphic>
      </p:graphicFrame>
      <p:sp>
        <p:nvSpPr>
          <p:cNvPr id="8" name="Прямоугольник 7"/>
          <p:cNvSpPr/>
          <p:nvPr/>
        </p:nvSpPr>
        <p:spPr>
          <a:xfrm>
            <a:off x="3143240" y="214290"/>
            <a:ext cx="4572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Но в 19:00 соседка тётя Лена принесла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бидон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парного молока.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57158" y="2500306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Отец обрадовался, выпил стакан вкусного молока и продолжал ждать бетон.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1750" name="Picture 6" descr="G:\Рабочее портфолио ч.3\картинки к презентации\1800167a94adc21e57146a3e9e48bd64.gif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142976" y="3929066"/>
            <a:ext cx="2444768" cy="2000264"/>
          </a:xfrm>
          <a:prstGeom prst="rect">
            <a:avLst/>
          </a:prstGeom>
          <a:noFill/>
        </p:spPr>
      </p:pic>
      <p:sp>
        <p:nvSpPr>
          <p:cNvPr id="11" name="Прямоугольник 10"/>
          <p:cNvSpPr/>
          <p:nvPr/>
        </p:nvSpPr>
        <p:spPr>
          <a:xfrm>
            <a:off x="3571868" y="4071942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Но в этот вечер машина не приехала. Расстроенный папа отправился домой. 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28596" y="6215082"/>
            <a:ext cx="848136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 </a:t>
            </a:r>
            <a:r>
              <a:rPr lang="ru-RU" sz="2400" b="1" dirty="0" smtClean="0"/>
              <a:t>Почему папа Гриши не дождался машину с бетоном? </a:t>
            </a:r>
            <a:endParaRPr lang="ru-RU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1" grpId="0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TextBox 3"/>
          <p:cNvSpPr txBox="1">
            <a:spLocks noChangeArrowheads="1"/>
          </p:cNvSpPr>
          <p:nvPr/>
        </p:nvSpPr>
        <p:spPr bwMode="auto">
          <a:xfrm>
            <a:off x="214313" y="500063"/>
            <a:ext cx="8715375" cy="1570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Словарь 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– это сборник слов, расположенных  </a:t>
            </a:r>
          </a:p>
          <a:p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в алфавитном порядке, с толкованием, </a:t>
            </a:r>
          </a:p>
          <a:p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правописанием или переводом  на другой язык.</a:t>
            </a:r>
          </a:p>
        </p:txBody>
      </p:sp>
      <p:pic>
        <p:nvPicPr>
          <p:cNvPr id="14338" name="Picture 5" descr="P1040736"/>
          <p:cNvPicPr>
            <a:picLocks noChangeAspect="1" noChangeArrowheads="1"/>
          </p:cNvPicPr>
          <p:nvPr/>
        </p:nvPicPr>
        <p:blipFill>
          <a:blip r:embed="rId2"/>
          <a:srcRect r="-117" b="-79"/>
          <a:stretch>
            <a:fillRect/>
          </a:stretch>
        </p:blipFill>
        <p:spPr bwMode="auto">
          <a:xfrm rot="-377605">
            <a:off x="542925" y="3503613"/>
            <a:ext cx="1481138" cy="2171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39" name="Picture 6" descr="P1040744"/>
          <p:cNvPicPr>
            <a:picLocks noChangeAspect="1" noChangeArrowheads="1"/>
          </p:cNvPicPr>
          <p:nvPr/>
        </p:nvPicPr>
        <p:blipFill>
          <a:blip r:embed="rId3"/>
          <a:srcRect r="29" b="8"/>
          <a:stretch>
            <a:fillRect/>
          </a:stretch>
        </p:blipFill>
        <p:spPr bwMode="auto">
          <a:xfrm>
            <a:off x="2286000" y="2143125"/>
            <a:ext cx="1511300" cy="2171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0" name="Picture 7" descr="P1040763"/>
          <p:cNvPicPr>
            <a:picLocks noChangeAspect="1" noChangeArrowheads="1"/>
          </p:cNvPicPr>
          <p:nvPr/>
        </p:nvPicPr>
        <p:blipFill>
          <a:blip r:embed="rId4"/>
          <a:srcRect r="70" b="-21"/>
          <a:stretch>
            <a:fillRect/>
          </a:stretch>
        </p:blipFill>
        <p:spPr bwMode="auto">
          <a:xfrm rot="657019">
            <a:off x="4406900" y="2200275"/>
            <a:ext cx="1566863" cy="2171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1" name="Picture 10" descr="P1040546"/>
          <p:cNvPicPr>
            <a:picLocks noChangeAspect="1" noChangeArrowheads="1"/>
          </p:cNvPicPr>
          <p:nvPr/>
        </p:nvPicPr>
        <p:blipFill>
          <a:blip r:embed="rId5"/>
          <a:srcRect r="44" b="35"/>
          <a:stretch>
            <a:fillRect/>
          </a:stretch>
        </p:blipFill>
        <p:spPr bwMode="auto">
          <a:xfrm>
            <a:off x="6929438" y="2143125"/>
            <a:ext cx="1635125" cy="2347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2" name="Picture 9" descr="P1040713"/>
          <p:cNvPicPr>
            <a:picLocks noChangeAspect="1" noChangeArrowheads="1"/>
          </p:cNvPicPr>
          <p:nvPr/>
        </p:nvPicPr>
        <p:blipFill>
          <a:blip r:embed="rId6"/>
          <a:srcRect r="93" b="-85"/>
          <a:stretch>
            <a:fillRect/>
          </a:stretch>
        </p:blipFill>
        <p:spPr bwMode="auto">
          <a:xfrm rot="-676628">
            <a:off x="2341563" y="4338638"/>
            <a:ext cx="1485900" cy="2174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3" name="Picture 17" descr="1cfc5"/>
          <p:cNvPicPr>
            <a:picLocks noChangeAspect="1" noChangeArrowheads="1"/>
          </p:cNvPicPr>
          <p:nvPr/>
        </p:nvPicPr>
        <p:blipFill>
          <a:blip r:embed="rId7"/>
          <a:srcRect r="185"/>
          <a:stretch>
            <a:fillRect/>
          </a:stretch>
        </p:blipFill>
        <p:spPr bwMode="auto">
          <a:xfrm>
            <a:off x="5572125" y="4429125"/>
            <a:ext cx="1512888" cy="2251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Picture 6" descr="P1040540"/>
          <p:cNvPicPr>
            <a:picLocks noChangeAspect="1" noChangeArrowheads="1"/>
          </p:cNvPicPr>
          <p:nvPr/>
        </p:nvPicPr>
        <p:blipFill>
          <a:blip r:embed="rId2">
            <a:lum bright="-24000" contrast="-6000"/>
          </a:blip>
          <a:srcRect r="-67" b="-6"/>
          <a:stretch>
            <a:fillRect/>
          </a:stretch>
        </p:blipFill>
        <p:spPr bwMode="auto">
          <a:xfrm rot="-673946">
            <a:off x="2943225" y="2114550"/>
            <a:ext cx="3036888" cy="411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2" name="TextBox 6"/>
          <p:cNvSpPr txBox="1">
            <a:spLocks noChangeArrowheads="1"/>
          </p:cNvSpPr>
          <p:nvPr/>
        </p:nvSpPr>
        <p:spPr bwMode="auto">
          <a:xfrm>
            <a:off x="571500" y="500063"/>
            <a:ext cx="8118475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600">
                <a:latin typeface="Times New Roman" pitchFamily="18" charset="0"/>
                <a:cs typeface="Times New Roman" pitchFamily="18" charset="0"/>
              </a:rPr>
              <a:t>Словарь, который раскрывает значение </a:t>
            </a:r>
          </a:p>
          <a:p>
            <a:r>
              <a:rPr lang="ru-RU" sz="3600">
                <a:latin typeface="Times New Roman" pitchFamily="18" charset="0"/>
                <a:cs typeface="Times New Roman" pitchFamily="18" charset="0"/>
              </a:rPr>
              <a:t>каждого слова, называют </a:t>
            </a:r>
            <a:r>
              <a:rPr lang="ru-RU" sz="3600" b="1">
                <a:latin typeface="Times New Roman" pitchFamily="18" charset="0"/>
                <a:cs typeface="Times New Roman" pitchFamily="18" charset="0"/>
              </a:rPr>
              <a:t>толковым</a:t>
            </a:r>
            <a:r>
              <a:rPr lang="ru-RU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:\Users\Идиятуллина\Desktop\Словари\словари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/>
            </a:extLst>
          </a:blip>
          <a:srcRect/>
          <a:stretch>
            <a:fillRect/>
          </a:stretch>
        </p:blipFill>
        <p:spPr bwMode="auto">
          <a:xfrm>
            <a:off x="3071802" y="2285992"/>
            <a:ext cx="3143272" cy="3609316"/>
          </a:xfrm>
          <a:prstGeom prst="rect">
            <a:avLst/>
          </a:prstGeom>
          <a:noFill/>
          <a:scene3d>
            <a:camera prst="perspectiveContrastingRightFacing"/>
            <a:lightRig rig="threePt" dir="t"/>
          </a:scene3d>
          <a:sp3d>
            <a:bevelT w="114300" prst="hardEdge"/>
          </a:sp3d>
          <a:extLst>
            <a:ext uri="{909E8E84-426E-40DD-AFC4-6F175D3DCCD1}"/>
          </a:extLst>
        </p:spPr>
      </p:pic>
      <p:sp>
        <p:nvSpPr>
          <p:cNvPr id="16386" name="TextBox 4"/>
          <p:cNvSpPr txBox="1">
            <a:spLocks noChangeArrowheads="1"/>
          </p:cNvSpPr>
          <p:nvPr/>
        </p:nvSpPr>
        <p:spPr bwMode="auto">
          <a:xfrm>
            <a:off x="357188" y="500063"/>
            <a:ext cx="843438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600">
                <a:latin typeface="Times New Roman" pitchFamily="18" charset="0"/>
                <a:cs typeface="Times New Roman" pitchFamily="18" charset="0"/>
              </a:rPr>
              <a:t>Словарь, который учит правильно писать </a:t>
            </a:r>
          </a:p>
          <a:p>
            <a:r>
              <a:rPr lang="ru-RU" sz="3600">
                <a:latin typeface="Times New Roman" pitchFamily="18" charset="0"/>
                <a:cs typeface="Times New Roman" pitchFamily="18" charset="0"/>
              </a:rPr>
              <a:t>слова, называют  </a:t>
            </a:r>
            <a:r>
              <a:rPr lang="ru-RU" sz="3600" b="1">
                <a:latin typeface="Times New Roman" pitchFamily="18" charset="0"/>
                <a:cs typeface="Times New Roman" pitchFamily="18" charset="0"/>
              </a:rPr>
              <a:t>орфографическим</a:t>
            </a:r>
            <a:r>
              <a:rPr lang="ru-RU" sz="360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TextBox 3"/>
          <p:cNvSpPr txBox="1">
            <a:spLocks noChangeArrowheads="1"/>
          </p:cNvSpPr>
          <p:nvPr/>
        </p:nvSpPr>
        <p:spPr bwMode="auto">
          <a:xfrm>
            <a:off x="714375" y="357188"/>
            <a:ext cx="7958138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Times New Roman" pitchFamily="18" charset="0"/>
                <a:cs typeface="Times New Roman" pitchFamily="18" charset="0"/>
              </a:rPr>
              <a:t>Алгоритм работы с орфографическим словарём</a:t>
            </a: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1357313" y="1428750"/>
            <a:ext cx="5561012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i="1">
                <a:latin typeface="Times New Roman" pitchFamily="18" charset="0"/>
                <a:cs typeface="Times New Roman" pitchFamily="18" charset="0"/>
              </a:rPr>
              <a:t>Чтобы найти нужное слово, надо:</a:t>
            </a:r>
          </a:p>
          <a:p>
            <a:endParaRPr lang="ru-RU">
              <a:latin typeface="Calibri" pitchFamily="34" charset="0"/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428625" y="2143125"/>
            <a:ext cx="8143875" cy="738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>
                <a:latin typeface="Times New Roman" pitchFamily="18" charset="0"/>
                <a:cs typeface="Times New Roman" pitchFamily="18" charset="0"/>
              </a:rPr>
              <a:t>- определить букву, с которой оно начинается;</a:t>
            </a:r>
          </a:p>
          <a:p>
            <a:endParaRPr lang="ru-RU">
              <a:latin typeface="Calibri" pitchFamily="34" charset="0"/>
            </a:endParaRP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285750" y="2786063"/>
            <a:ext cx="8572500" cy="738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>
                <a:latin typeface="Times New Roman" pitchFamily="18" charset="0"/>
                <a:cs typeface="Times New Roman" pitchFamily="18" charset="0"/>
              </a:rPr>
              <a:t> - определить страницу, которая содержит слова с этой буквой;</a:t>
            </a:r>
          </a:p>
          <a:p>
            <a:endParaRPr lang="ru-RU">
              <a:latin typeface="Calibri" pitchFamily="34" charset="0"/>
            </a:endParaRP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428625" y="3286125"/>
            <a:ext cx="8059738" cy="738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>
                <a:latin typeface="Times New Roman" pitchFamily="18" charset="0"/>
                <a:cs typeface="Times New Roman" pitchFamily="18" charset="0"/>
              </a:rPr>
              <a:t>- найти искомое слово и посмотреть, как оно пишется;</a:t>
            </a:r>
          </a:p>
          <a:p>
            <a:endParaRPr lang="ru-RU">
              <a:latin typeface="Calibri" pitchFamily="34" charset="0"/>
            </a:endParaRP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420688" y="3929063"/>
            <a:ext cx="8723312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>
                <a:latin typeface="Times New Roman" pitchFamily="18" charset="0"/>
                <a:cs typeface="Times New Roman" pitchFamily="18" charset="0"/>
              </a:rPr>
              <a:t>- написать слово в тетрадь, сверяя его правописание по словарю.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9" grpId="0"/>
      <p:bldP spid="10" grpId="0"/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ru-RU" sz="4000" i="1" smtClean="0">
                <a:latin typeface="Times New Roman" pitchFamily="18" charset="0"/>
                <a:cs typeface="Times New Roman" pitchFamily="18" charset="0"/>
              </a:rPr>
              <a:t>Решите кроссворд </a:t>
            </a:r>
            <a:br>
              <a:rPr lang="ru-RU" sz="4000" i="1" smtClean="0">
                <a:latin typeface="Times New Roman" pitchFamily="18" charset="0"/>
                <a:cs typeface="Times New Roman" pitchFamily="18" charset="0"/>
              </a:rPr>
            </a:br>
            <a:r>
              <a:rPr lang="ru-RU" sz="4000" i="1" smtClean="0">
                <a:latin typeface="Times New Roman" pitchFamily="18" charset="0"/>
                <a:cs typeface="Times New Roman" pitchFamily="18" charset="0"/>
              </a:rPr>
              <a:t>на тему «Школа»</a:t>
            </a:r>
          </a:p>
        </p:txBody>
      </p:sp>
      <p:pic>
        <p:nvPicPr>
          <p:cNvPr id="18434" name="Picture 2" descr="G:\Рабочее портфолио ч.3\картинки к презентации\19_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24000" y="1828800"/>
            <a:ext cx="6096000" cy="32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4714875" y="3714750"/>
            <a:ext cx="500063" cy="5000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2214563" y="5214938"/>
            <a:ext cx="500062" cy="50006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4214813" y="1714500"/>
            <a:ext cx="500062" cy="5000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4714875" y="4214813"/>
            <a:ext cx="500063" cy="50006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4714875" y="5214938"/>
            <a:ext cx="500063" cy="50006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4714875" y="3214688"/>
            <a:ext cx="500063" cy="50006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4714875" y="2214563"/>
            <a:ext cx="500063" cy="50006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7" name="Прямоугольник 16"/>
          <p:cNvSpPr/>
          <p:nvPr/>
        </p:nvSpPr>
        <p:spPr>
          <a:xfrm>
            <a:off x="4714875" y="2714625"/>
            <a:ext cx="500063" cy="5000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8" name="Прямоугольник 17"/>
          <p:cNvSpPr/>
          <p:nvPr/>
        </p:nvSpPr>
        <p:spPr>
          <a:xfrm>
            <a:off x="4714875" y="1214438"/>
            <a:ext cx="500063" cy="50006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9" name="Прямоугольник 18"/>
          <p:cNvSpPr/>
          <p:nvPr/>
        </p:nvSpPr>
        <p:spPr>
          <a:xfrm>
            <a:off x="4714875" y="714375"/>
            <a:ext cx="500063" cy="5000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0" name="Прямоугольник 19"/>
          <p:cNvSpPr/>
          <p:nvPr/>
        </p:nvSpPr>
        <p:spPr>
          <a:xfrm>
            <a:off x="4714875" y="4714875"/>
            <a:ext cx="500063" cy="5000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4714875" y="214313"/>
            <a:ext cx="500063" cy="50006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4" name="Прямоугольник 23"/>
          <p:cNvSpPr/>
          <p:nvPr/>
        </p:nvSpPr>
        <p:spPr>
          <a:xfrm>
            <a:off x="4429124" y="142852"/>
            <a:ext cx="142876" cy="707886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spc="300" dirty="0">
                <a:ln w="11430" cmpd="sng">
                  <a:solidFill>
                    <a:srgbClr val="4F81BD">
                      <a:tint val="10000"/>
                    </a:srgbClr>
                  </a:solidFill>
                  <a:prstDash val="solid"/>
                  <a:miter lim="800000"/>
                </a:ln>
                <a:gradFill>
                  <a:gsLst>
                    <a:gs pos="10000">
                      <a:srgbClr val="4F81BD">
                        <a:tint val="83000"/>
                        <a:shade val="100000"/>
                        <a:satMod val="200000"/>
                      </a:srgbClr>
                    </a:gs>
                    <a:gs pos="75000">
                      <a:srgbClr val="4F81BD">
                        <a:tint val="100000"/>
                        <a:shade val="50000"/>
                        <a:satMod val="150000"/>
                      </a:srgbClr>
                    </a:gs>
                  </a:gsLst>
                  <a:lin ang="5400000"/>
                </a:gradFill>
                <a:effectLst>
                  <a:glow rad="45500">
                    <a:srgbClr val="4F81BD">
                      <a:satMod val="220000"/>
                      <a:alpha val="35000"/>
                    </a:srgbClr>
                  </a:glow>
                </a:effectLst>
                <a:latin typeface="+mn-lt"/>
              </a:rPr>
              <a:t>1</a:t>
            </a:r>
          </a:p>
        </p:txBody>
      </p:sp>
      <p:sp>
        <p:nvSpPr>
          <p:cNvPr id="29" name="Прямоугольник 28"/>
          <p:cNvSpPr/>
          <p:nvPr/>
        </p:nvSpPr>
        <p:spPr>
          <a:xfrm>
            <a:off x="6215063" y="1714500"/>
            <a:ext cx="500062" cy="5000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0" name="Прямоугольник 29"/>
          <p:cNvSpPr/>
          <p:nvPr/>
        </p:nvSpPr>
        <p:spPr>
          <a:xfrm>
            <a:off x="5715000" y="1714500"/>
            <a:ext cx="500063" cy="5000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1" name="Прямоугольник 30"/>
          <p:cNvSpPr/>
          <p:nvPr/>
        </p:nvSpPr>
        <p:spPr>
          <a:xfrm>
            <a:off x="3214688" y="1714500"/>
            <a:ext cx="500062" cy="5000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2" name="Прямоугольник 31"/>
          <p:cNvSpPr/>
          <p:nvPr/>
        </p:nvSpPr>
        <p:spPr>
          <a:xfrm>
            <a:off x="5214938" y="1714500"/>
            <a:ext cx="500062" cy="5000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3" name="Прямоугольник 32"/>
          <p:cNvSpPr/>
          <p:nvPr/>
        </p:nvSpPr>
        <p:spPr>
          <a:xfrm>
            <a:off x="4714875" y="1714500"/>
            <a:ext cx="500063" cy="5000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4" name="Прямоугольник 33"/>
          <p:cNvSpPr/>
          <p:nvPr/>
        </p:nvSpPr>
        <p:spPr>
          <a:xfrm>
            <a:off x="3714750" y="1714500"/>
            <a:ext cx="500063" cy="5000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5" name="Прямоугольник 34"/>
          <p:cNvSpPr/>
          <p:nvPr/>
        </p:nvSpPr>
        <p:spPr>
          <a:xfrm>
            <a:off x="2857488" y="1571612"/>
            <a:ext cx="142876" cy="707886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spc="300" dirty="0">
                <a:ln w="11430" cmpd="sng">
                  <a:solidFill>
                    <a:srgbClr val="4F81BD">
                      <a:tint val="10000"/>
                    </a:srgbClr>
                  </a:solidFill>
                  <a:prstDash val="solid"/>
                  <a:miter lim="800000"/>
                </a:ln>
                <a:gradFill>
                  <a:gsLst>
                    <a:gs pos="10000">
                      <a:srgbClr val="4F81BD">
                        <a:tint val="83000"/>
                        <a:shade val="100000"/>
                        <a:satMod val="200000"/>
                      </a:srgbClr>
                    </a:gs>
                    <a:gs pos="75000">
                      <a:srgbClr val="4F81BD">
                        <a:tint val="100000"/>
                        <a:shade val="50000"/>
                        <a:satMod val="150000"/>
                      </a:srgbClr>
                    </a:gs>
                  </a:gsLst>
                  <a:lin ang="5400000"/>
                </a:gradFill>
                <a:effectLst>
                  <a:glow rad="45500">
                    <a:srgbClr val="4F81BD">
                      <a:satMod val="220000"/>
                      <a:alpha val="35000"/>
                    </a:srgbClr>
                  </a:glow>
                </a:effectLst>
                <a:latin typeface="+mn-lt"/>
              </a:rPr>
              <a:t>2</a:t>
            </a:r>
          </a:p>
        </p:txBody>
      </p:sp>
      <p:sp>
        <p:nvSpPr>
          <p:cNvPr id="36" name="Прямоугольник 35"/>
          <p:cNvSpPr/>
          <p:nvPr/>
        </p:nvSpPr>
        <p:spPr>
          <a:xfrm>
            <a:off x="5214938" y="3714750"/>
            <a:ext cx="500062" cy="5000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7" name="Прямоугольник 36"/>
          <p:cNvSpPr/>
          <p:nvPr/>
        </p:nvSpPr>
        <p:spPr>
          <a:xfrm>
            <a:off x="3714750" y="3714750"/>
            <a:ext cx="500063" cy="5000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8" name="Прямоугольник 37"/>
          <p:cNvSpPr/>
          <p:nvPr/>
        </p:nvSpPr>
        <p:spPr>
          <a:xfrm>
            <a:off x="3214688" y="3714750"/>
            <a:ext cx="500062" cy="5000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9" name="Прямоугольник 38"/>
          <p:cNvSpPr/>
          <p:nvPr/>
        </p:nvSpPr>
        <p:spPr>
          <a:xfrm>
            <a:off x="4214813" y="3714750"/>
            <a:ext cx="500062" cy="5000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0" name="Прямоугольник 39"/>
          <p:cNvSpPr/>
          <p:nvPr/>
        </p:nvSpPr>
        <p:spPr>
          <a:xfrm>
            <a:off x="5715000" y="3714750"/>
            <a:ext cx="500063" cy="5000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1" name="Прямоугольник 40"/>
          <p:cNvSpPr/>
          <p:nvPr/>
        </p:nvSpPr>
        <p:spPr>
          <a:xfrm>
            <a:off x="5715000" y="4214813"/>
            <a:ext cx="500063" cy="50006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2" name="Прямоугольник 41"/>
          <p:cNvSpPr/>
          <p:nvPr/>
        </p:nvSpPr>
        <p:spPr>
          <a:xfrm>
            <a:off x="5715000" y="4714875"/>
            <a:ext cx="500063" cy="5000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3" name="Прямоугольник 42"/>
          <p:cNvSpPr/>
          <p:nvPr/>
        </p:nvSpPr>
        <p:spPr>
          <a:xfrm>
            <a:off x="5715000" y="5214938"/>
            <a:ext cx="500063" cy="50006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4" name="Прямоугольник 43"/>
          <p:cNvSpPr/>
          <p:nvPr/>
        </p:nvSpPr>
        <p:spPr>
          <a:xfrm>
            <a:off x="5715000" y="5715000"/>
            <a:ext cx="500063" cy="5000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7" name="Прямоугольник 46"/>
          <p:cNvSpPr/>
          <p:nvPr/>
        </p:nvSpPr>
        <p:spPr>
          <a:xfrm>
            <a:off x="4214813" y="5214938"/>
            <a:ext cx="500062" cy="50006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8" name="Прямоугольник 47"/>
          <p:cNvSpPr/>
          <p:nvPr/>
        </p:nvSpPr>
        <p:spPr>
          <a:xfrm>
            <a:off x="3714750" y="5214938"/>
            <a:ext cx="500063" cy="50006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9" name="Прямоугольник 48"/>
          <p:cNvSpPr/>
          <p:nvPr/>
        </p:nvSpPr>
        <p:spPr>
          <a:xfrm>
            <a:off x="3214688" y="5214938"/>
            <a:ext cx="500062" cy="50006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0" name="Прямоугольник 49"/>
          <p:cNvSpPr/>
          <p:nvPr/>
        </p:nvSpPr>
        <p:spPr>
          <a:xfrm>
            <a:off x="2714625" y="5214938"/>
            <a:ext cx="500063" cy="50006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3" name="Прямоугольник 52"/>
          <p:cNvSpPr/>
          <p:nvPr/>
        </p:nvSpPr>
        <p:spPr>
          <a:xfrm>
            <a:off x="2928926" y="3571876"/>
            <a:ext cx="142876" cy="707886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spc="300" dirty="0">
                <a:ln w="11430" cmpd="sng">
                  <a:solidFill>
                    <a:srgbClr val="4F81BD">
                      <a:tint val="10000"/>
                    </a:srgbClr>
                  </a:solidFill>
                  <a:prstDash val="solid"/>
                  <a:miter lim="800000"/>
                </a:ln>
                <a:gradFill>
                  <a:gsLst>
                    <a:gs pos="10000">
                      <a:srgbClr val="4F81BD">
                        <a:tint val="83000"/>
                        <a:shade val="100000"/>
                        <a:satMod val="200000"/>
                      </a:srgbClr>
                    </a:gs>
                    <a:gs pos="75000">
                      <a:srgbClr val="4F81BD">
                        <a:tint val="100000"/>
                        <a:shade val="50000"/>
                        <a:satMod val="150000"/>
                      </a:srgbClr>
                    </a:gs>
                  </a:gsLst>
                  <a:lin ang="5400000"/>
                </a:gradFill>
                <a:effectLst>
                  <a:glow rad="45500">
                    <a:srgbClr val="4F81BD">
                      <a:satMod val="220000"/>
                      <a:alpha val="35000"/>
                    </a:srgbClr>
                  </a:glow>
                </a:effectLst>
                <a:latin typeface="+mn-lt"/>
              </a:rPr>
              <a:t>3</a:t>
            </a:r>
          </a:p>
        </p:txBody>
      </p:sp>
      <p:sp>
        <p:nvSpPr>
          <p:cNvPr id="54" name="Прямоугольник 53"/>
          <p:cNvSpPr/>
          <p:nvPr/>
        </p:nvSpPr>
        <p:spPr>
          <a:xfrm>
            <a:off x="1928794" y="5143512"/>
            <a:ext cx="142876" cy="707886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spc="300" dirty="0">
                <a:ln w="11430" cmpd="sng">
                  <a:solidFill>
                    <a:srgbClr val="4F81BD">
                      <a:tint val="10000"/>
                    </a:srgbClr>
                  </a:solidFill>
                  <a:prstDash val="solid"/>
                  <a:miter lim="800000"/>
                </a:ln>
                <a:gradFill>
                  <a:gsLst>
                    <a:gs pos="10000">
                      <a:srgbClr val="4F81BD">
                        <a:tint val="83000"/>
                        <a:shade val="100000"/>
                        <a:satMod val="200000"/>
                      </a:srgbClr>
                    </a:gs>
                    <a:gs pos="75000">
                      <a:srgbClr val="4F81BD">
                        <a:tint val="100000"/>
                        <a:shade val="50000"/>
                        <a:satMod val="150000"/>
                      </a:srgbClr>
                    </a:gs>
                  </a:gsLst>
                  <a:lin ang="5400000"/>
                </a:gradFill>
                <a:effectLst>
                  <a:glow rad="45500">
                    <a:srgbClr val="4F81BD">
                      <a:satMod val="220000"/>
                      <a:alpha val="35000"/>
                    </a:srgbClr>
                  </a:glow>
                </a:effectLst>
                <a:latin typeface="+mn-lt"/>
              </a:rPr>
              <a:t>4</a:t>
            </a:r>
          </a:p>
        </p:txBody>
      </p:sp>
      <p:sp>
        <p:nvSpPr>
          <p:cNvPr id="55" name="Прямоугольник 54"/>
          <p:cNvSpPr/>
          <p:nvPr/>
        </p:nvSpPr>
        <p:spPr>
          <a:xfrm>
            <a:off x="5929322" y="2928934"/>
            <a:ext cx="142876" cy="707886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spc="300" dirty="0">
                <a:ln w="11430" cmpd="sng">
                  <a:solidFill>
                    <a:srgbClr val="4F81BD">
                      <a:tint val="10000"/>
                    </a:srgbClr>
                  </a:solidFill>
                  <a:prstDash val="solid"/>
                  <a:miter lim="800000"/>
                </a:ln>
                <a:gradFill>
                  <a:gsLst>
                    <a:gs pos="10000">
                      <a:srgbClr val="4F81BD">
                        <a:tint val="83000"/>
                        <a:shade val="100000"/>
                        <a:satMod val="200000"/>
                      </a:srgbClr>
                    </a:gs>
                    <a:gs pos="75000">
                      <a:srgbClr val="4F81BD">
                        <a:tint val="100000"/>
                        <a:shade val="50000"/>
                        <a:satMod val="150000"/>
                      </a:srgbClr>
                    </a:gs>
                  </a:gsLst>
                  <a:lin ang="5400000"/>
                </a:gradFill>
                <a:effectLst>
                  <a:glow rad="45500">
                    <a:srgbClr val="4F81BD">
                      <a:satMod val="220000"/>
                      <a:alpha val="35000"/>
                    </a:srgbClr>
                  </a:glow>
                </a:effectLst>
                <a:latin typeface="+mn-lt"/>
              </a:rPr>
              <a:t>5</a:t>
            </a:r>
          </a:p>
        </p:txBody>
      </p:sp>
      <p:sp>
        <p:nvSpPr>
          <p:cNvPr id="59" name="TextBox 58"/>
          <p:cNvSpPr txBox="1">
            <a:spLocks noChangeArrowheads="1"/>
          </p:cNvSpPr>
          <p:nvPr/>
        </p:nvSpPr>
        <p:spPr bwMode="auto">
          <a:xfrm>
            <a:off x="4714875" y="214313"/>
            <a:ext cx="465138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 b="1">
                <a:latin typeface="Arial Black"/>
              </a:rPr>
              <a:t>У</a:t>
            </a:r>
          </a:p>
        </p:txBody>
      </p:sp>
      <p:sp>
        <p:nvSpPr>
          <p:cNvPr id="60" name="TextBox 59"/>
          <p:cNvSpPr txBox="1">
            <a:spLocks noChangeArrowheads="1"/>
          </p:cNvSpPr>
          <p:nvPr/>
        </p:nvSpPr>
        <p:spPr bwMode="auto">
          <a:xfrm>
            <a:off x="4714875" y="714375"/>
            <a:ext cx="51435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>
                <a:latin typeface="Arial Black"/>
              </a:rPr>
              <a:t>Ч</a:t>
            </a:r>
          </a:p>
        </p:txBody>
      </p:sp>
      <p:sp>
        <p:nvSpPr>
          <p:cNvPr id="61" name="TextBox 60"/>
          <p:cNvSpPr txBox="1">
            <a:spLocks noChangeArrowheads="1"/>
          </p:cNvSpPr>
          <p:nvPr/>
        </p:nvSpPr>
        <p:spPr bwMode="auto">
          <a:xfrm>
            <a:off x="4714875" y="1214438"/>
            <a:ext cx="525463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>
                <a:latin typeface="Arial Black"/>
              </a:rPr>
              <a:t>И</a:t>
            </a:r>
          </a:p>
        </p:txBody>
      </p:sp>
      <p:sp>
        <p:nvSpPr>
          <p:cNvPr id="62" name="TextBox 61"/>
          <p:cNvSpPr txBox="1">
            <a:spLocks noChangeArrowheads="1"/>
          </p:cNvSpPr>
          <p:nvPr/>
        </p:nvSpPr>
        <p:spPr bwMode="auto">
          <a:xfrm>
            <a:off x="4714875" y="1714500"/>
            <a:ext cx="481013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>
                <a:latin typeface="Arial Black"/>
              </a:rPr>
              <a:t>Т</a:t>
            </a:r>
          </a:p>
        </p:txBody>
      </p:sp>
      <p:sp>
        <p:nvSpPr>
          <p:cNvPr id="63" name="TextBox 62"/>
          <p:cNvSpPr txBox="1">
            <a:spLocks noChangeArrowheads="1"/>
          </p:cNvSpPr>
          <p:nvPr/>
        </p:nvSpPr>
        <p:spPr bwMode="auto">
          <a:xfrm>
            <a:off x="4714875" y="2143125"/>
            <a:ext cx="481013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>
                <a:latin typeface="Arial Black"/>
              </a:rPr>
              <a:t>Е</a:t>
            </a:r>
          </a:p>
        </p:txBody>
      </p:sp>
      <p:sp>
        <p:nvSpPr>
          <p:cNvPr id="64" name="TextBox 63"/>
          <p:cNvSpPr txBox="1">
            <a:spLocks noChangeArrowheads="1"/>
          </p:cNvSpPr>
          <p:nvPr/>
        </p:nvSpPr>
        <p:spPr bwMode="auto">
          <a:xfrm>
            <a:off x="4714875" y="2643188"/>
            <a:ext cx="51435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>
                <a:latin typeface="Arial Black"/>
              </a:rPr>
              <a:t>Л</a:t>
            </a:r>
          </a:p>
        </p:txBody>
      </p:sp>
      <p:sp>
        <p:nvSpPr>
          <p:cNvPr id="65" name="TextBox 64"/>
          <p:cNvSpPr txBox="1">
            <a:spLocks noChangeArrowheads="1"/>
          </p:cNvSpPr>
          <p:nvPr/>
        </p:nvSpPr>
        <p:spPr bwMode="auto">
          <a:xfrm>
            <a:off x="4714875" y="3214688"/>
            <a:ext cx="50165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>
                <a:latin typeface="Arial Black"/>
              </a:rPr>
              <a:t>Ь</a:t>
            </a:r>
          </a:p>
        </p:txBody>
      </p:sp>
      <p:sp>
        <p:nvSpPr>
          <p:cNvPr id="66" name="TextBox 65"/>
          <p:cNvSpPr txBox="1">
            <a:spLocks noChangeArrowheads="1"/>
          </p:cNvSpPr>
          <p:nvPr/>
        </p:nvSpPr>
        <p:spPr bwMode="auto">
          <a:xfrm>
            <a:off x="4714875" y="3643313"/>
            <a:ext cx="525463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>
                <a:latin typeface="Arial Black"/>
              </a:rPr>
              <a:t>Н</a:t>
            </a:r>
          </a:p>
        </p:txBody>
      </p:sp>
      <p:sp>
        <p:nvSpPr>
          <p:cNvPr id="67" name="TextBox 66"/>
          <p:cNvSpPr txBox="1">
            <a:spLocks noChangeArrowheads="1"/>
          </p:cNvSpPr>
          <p:nvPr/>
        </p:nvSpPr>
        <p:spPr bwMode="auto">
          <a:xfrm>
            <a:off x="4714875" y="4143375"/>
            <a:ext cx="525463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>
                <a:latin typeface="Arial Black"/>
              </a:rPr>
              <a:t>И</a:t>
            </a:r>
          </a:p>
        </p:txBody>
      </p:sp>
      <p:sp>
        <p:nvSpPr>
          <p:cNvPr id="68" name="TextBox 67"/>
          <p:cNvSpPr txBox="1">
            <a:spLocks noChangeArrowheads="1"/>
          </p:cNvSpPr>
          <p:nvPr/>
        </p:nvSpPr>
        <p:spPr bwMode="auto">
          <a:xfrm>
            <a:off x="4714875" y="4643438"/>
            <a:ext cx="53657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>
                <a:latin typeface="Arial Black"/>
              </a:rPr>
              <a:t>Ц</a:t>
            </a:r>
          </a:p>
        </p:txBody>
      </p:sp>
      <p:sp>
        <p:nvSpPr>
          <p:cNvPr id="19503" name="TextBox 68"/>
          <p:cNvSpPr txBox="1">
            <a:spLocks noChangeArrowheads="1"/>
          </p:cNvSpPr>
          <p:nvPr/>
        </p:nvSpPr>
        <p:spPr bwMode="auto">
          <a:xfrm>
            <a:off x="4714875" y="5143500"/>
            <a:ext cx="503238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>
                <a:solidFill>
                  <a:schemeClr val="tx2"/>
                </a:solidFill>
                <a:latin typeface="Arial Black"/>
              </a:rPr>
              <a:t>А</a:t>
            </a:r>
          </a:p>
        </p:txBody>
      </p:sp>
      <p:sp>
        <p:nvSpPr>
          <p:cNvPr id="19504" name="TextBox 69"/>
          <p:cNvSpPr txBox="1">
            <a:spLocks noChangeArrowheads="1"/>
          </p:cNvSpPr>
          <p:nvPr/>
        </p:nvSpPr>
        <p:spPr bwMode="auto">
          <a:xfrm>
            <a:off x="2214563" y="5143500"/>
            <a:ext cx="481012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>
                <a:solidFill>
                  <a:schemeClr val="tx2"/>
                </a:solidFill>
                <a:latin typeface="Arial Black"/>
              </a:rPr>
              <a:t>Р</a:t>
            </a:r>
          </a:p>
        </p:txBody>
      </p:sp>
      <p:sp>
        <p:nvSpPr>
          <p:cNvPr id="19505" name="TextBox 70"/>
          <p:cNvSpPr txBox="1">
            <a:spLocks noChangeArrowheads="1"/>
          </p:cNvSpPr>
          <p:nvPr/>
        </p:nvSpPr>
        <p:spPr bwMode="auto">
          <a:xfrm>
            <a:off x="2714625" y="5143500"/>
            <a:ext cx="481013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>
                <a:solidFill>
                  <a:schemeClr val="tx2"/>
                </a:solidFill>
                <a:latin typeface="Arial Black"/>
              </a:rPr>
              <a:t>Е</a:t>
            </a:r>
          </a:p>
        </p:txBody>
      </p:sp>
      <p:sp>
        <p:nvSpPr>
          <p:cNvPr id="19506" name="TextBox 71"/>
          <p:cNvSpPr txBox="1">
            <a:spLocks noChangeArrowheads="1"/>
          </p:cNvSpPr>
          <p:nvPr/>
        </p:nvSpPr>
        <p:spPr bwMode="auto">
          <a:xfrm>
            <a:off x="3214688" y="5143500"/>
            <a:ext cx="503237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>
                <a:solidFill>
                  <a:schemeClr val="tx2"/>
                </a:solidFill>
                <a:latin typeface="Arial Black"/>
              </a:rPr>
              <a:t>Б</a:t>
            </a:r>
          </a:p>
        </p:txBody>
      </p:sp>
      <p:sp>
        <p:nvSpPr>
          <p:cNvPr id="19507" name="TextBox 72"/>
          <p:cNvSpPr txBox="1">
            <a:spLocks noChangeArrowheads="1"/>
          </p:cNvSpPr>
          <p:nvPr/>
        </p:nvSpPr>
        <p:spPr bwMode="auto">
          <a:xfrm>
            <a:off x="3714750" y="5143500"/>
            <a:ext cx="50482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>
                <a:solidFill>
                  <a:schemeClr val="tx2"/>
                </a:solidFill>
                <a:latin typeface="Arial Black"/>
              </a:rPr>
              <a:t>Я</a:t>
            </a:r>
          </a:p>
        </p:txBody>
      </p:sp>
      <p:sp>
        <p:nvSpPr>
          <p:cNvPr id="19508" name="TextBox 73"/>
          <p:cNvSpPr txBox="1">
            <a:spLocks noChangeArrowheads="1"/>
          </p:cNvSpPr>
          <p:nvPr/>
        </p:nvSpPr>
        <p:spPr bwMode="auto">
          <a:xfrm>
            <a:off x="4214813" y="5143500"/>
            <a:ext cx="481012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>
                <a:solidFill>
                  <a:schemeClr val="tx2"/>
                </a:solidFill>
                <a:latin typeface="Arial Black"/>
              </a:rPr>
              <a:t>Т</a:t>
            </a:r>
          </a:p>
        </p:txBody>
      </p:sp>
      <p:sp>
        <p:nvSpPr>
          <p:cNvPr id="75" name="Прямоугольник 74"/>
          <p:cNvSpPr>
            <a:spLocks noChangeArrowheads="1"/>
          </p:cNvSpPr>
          <p:nvPr/>
        </p:nvSpPr>
        <p:spPr bwMode="auto">
          <a:xfrm>
            <a:off x="3286125" y="1643063"/>
            <a:ext cx="46037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>
                <a:latin typeface="Arial Black"/>
              </a:rPr>
              <a:t>У</a:t>
            </a:r>
          </a:p>
        </p:txBody>
      </p:sp>
      <p:sp>
        <p:nvSpPr>
          <p:cNvPr id="76" name="TextBox 75"/>
          <p:cNvSpPr txBox="1">
            <a:spLocks noChangeArrowheads="1"/>
          </p:cNvSpPr>
          <p:nvPr/>
        </p:nvSpPr>
        <p:spPr bwMode="auto">
          <a:xfrm>
            <a:off x="3714750" y="1643063"/>
            <a:ext cx="51435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>
                <a:latin typeface="Arial Black"/>
              </a:rPr>
              <a:t>Ч</a:t>
            </a:r>
          </a:p>
        </p:txBody>
      </p:sp>
      <p:sp>
        <p:nvSpPr>
          <p:cNvPr id="77" name="TextBox 76"/>
          <p:cNvSpPr txBox="1">
            <a:spLocks noChangeArrowheads="1"/>
          </p:cNvSpPr>
          <p:nvPr/>
        </p:nvSpPr>
        <p:spPr bwMode="auto">
          <a:xfrm>
            <a:off x="4214813" y="1643063"/>
            <a:ext cx="525462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>
                <a:latin typeface="Arial Black"/>
              </a:rPr>
              <a:t>И</a:t>
            </a:r>
          </a:p>
        </p:txBody>
      </p:sp>
      <p:sp>
        <p:nvSpPr>
          <p:cNvPr id="78" name="TextBox 77"/>
          <p:cNvSpPr txBox="1">
            <a:spLocks noChangeArrowheads="1"/>
          </p:cNvSpPr>
          <p:nvPr/>
        </p:nvSpPr>
        <p:spPr bwMode="auto">
          <a:xfrm>
            <a:off x="5214938" y="1643063"/>
            <a:ext cx="481012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>
                <a:latin typeface="Arial Black"/>
              </a:rPr>
              <a:t>Е</a:t>
            </a:r>
          </a:p>
        </p:txBody>
      </p:sp>
      <p:sp>
        <p:nvSpPr>
          <p:cNvPr id="79" name="TextBox 78"/>
          <p:cNvSpPr txBox="1">
            <a:spLocks noChangeArrowheads="1"/>
          </p:cNvSpPr>
          <p:nvPr/>
        </p:nvSpPr>
        <p:spPr bwMode="auto">
          <a:xfrm>
            <a:off x="5715000" y="1643063"/>
            <a:ext cx="51435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>
                <a:latin typeface="Arial Black"/>
              </a:rPr>
              <a:t>Л</a:t>
            </a:r>
          </a:p>
        </p:txBody>
      </p:sp>
      <p:sp>
        <p:nvSpPr>
          <p:cNvPr id="80" name="TextBox 79"/>
          <p:cNvSpPr txBox="1">
            <a:spLocks noChangeArrowheads="1"/>
          </p:cNvSpPr>
          <p:nvPr/>
        </p:nvSpPr>
        <p:spPr bwMode="auto">
          <a:xfrm>
            <a:off x="6215063" y="1643063"/>
            <a:ext cx="50165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>
                <a:latin typeface="Arial Black"/>
              </a:rPr>
              <a:t>Ь</a:t>
            </a:r>
          </a:p>
        </p:txBody>
      </p:sp>
      <p:sp>
        <p:nvSpPr>
          <p:cNvPr id="81" name="TextBox 80"/>
          <p:cNvSpPr txBox="1">
            <a:spLocks noChangeArrowheads="1"/>
          </p:cNvSpPr>
          <p:nvPr/>
        </p:nvSpPr>
        <p:spPr bwMode="auto">
          <a:xfrm>
            <a:off x="3214688" y="3643313"/>
            <a:ext cx="46037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>
                <a:latin typeface="Arial Black"/>
              </a:rPr>
              <a:t>У</a:t>
            </a:r>
          </a:p>
        </p:txBody>
      </p:sp>
      <p:sp>
        <p:nvSpPr>
          <p:cNvPr id="82" name="TextBox 81"/>
          <p:cNvSpPr txBox="1">
            <a:spLocks noChangeArrowheads="1"/>
          </p:cNvSpPr>
          <p:nvPr/>
        </p:nvSpPr>
        <p:spPr bwMode="auto">
          <a:xfrm>
            <a:off x="3714750" y="3643313"/>
            <a:ext cx="51435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>
                <a:latin typeface="Arial Black"/>
              </a:rPr>
              <a:t>Ч</a:t>
            </a:r>
          </a:p>
        </p:txBody>
      </p:sp>
      <p:sp>
        <p:nvSpPr>
          <p:cNvPr id="83" name="TextBox 82"/>
          <p:cNvSpPr txBox="1">
            <a:spLocks noChangeArrowheads="1"/>
          </p:cNvSpPr>
          <p:nvPr/>
        </p:nvSpPr>
        <p:spPr bwMode="auto">
          <a:xfrm>
            <a:off x="4214813" y="3643313"/>
            <a:ext cx="481012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>
                <a:latin typeface="Arial Black"/>
              </a:rPr>
              <a:t>Е</a:t>
            </a:r>
          </a:p>
        </p:txBody>
      </p:sp>
      <p:sp>
        <p:nvSpPr>
          <p:cNvPr id="84" name="TextBox 83"/>
          <p:cNvSpPr txBox="1">
            <a:spLocks noChangeArrowheads="1"/>
          </p:cNvSpPr>
          <p:nvPr/>
        </p:nvSpPr>
        <p:spPr bwMode="auto">
          <a:xfrm>
            <a:off x="5214938" y="3643313"/>
            <a:ext cx="525462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>
                <a:latin typeface="Arial Black"/>
              </a:rPr>
              <a:t>И</a:t>
            </a:r>
          </a:p>
        </p:txBody>
      </p:sp>
      <p:sp>
        <p:nvSpPr>
          <p:cNvPr id="85" name="TextBox 84"/>
          <p:cNvSpPr txBox="1">
            <a:spLocks noChangeArrowheads="1"/>
          </p:cNvSpPr>
          <p:nvPr/>
        </p:nvSpPr>
        <p:spPr bwMode="auto">
          <a:xfrm>
            <a:off x="5715000" y="3643313"/>
            <a:ext cx="484188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>
                <a:latin typeface="Arial Black"/>
              </a:rPr>
              <a:t>К</a:t>
            </a:r>
          </a:p>
        </p:txBody>
      </p:sp>
      <p:sp>
        <p:nvSpPr>
          <p:cNvPr id="86" name="TextBox 85"/>
          <p:cNvSpPr txBox="1">
            <a:spLocks noChangeArrowheads="1"/>
          </p:cNvSpPr>
          <p:nvPr/>
        </p:nvSpPr>
        <p:spPr bwMode="auto">
          <a:xfrm>
            <a:off x="5715000" y="4143375"/>
            <a:ext cx="51435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>
                <a:latin typeface="Arial Black"/>
              </a:rPr>
              <a:t>Л</a:t>
            </a:r>
          </a:p>
        </p:txBody>
      </p:sp>
      <p:sp>
        <p:nvSpPr>
          <p:cNvPr id="87" name="TextBox 86"/>
          <p:cNvSpPr txBox="1">
            <a:spLocks noChangeArrowheads="1"/>
          </p:cNvSpPr>
          <p:nvPr/>
        </p:nvSpPr>
        <p:spPr bwMode="auto">
          <a:xfrm>
            <a:off x="5715000" y="4643438"/>
            <a:ext cx="503238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>
                <a:latin typeface="Arial Black"/>
              </a:rPr>
              <a:t>А</a:t>
            </a:r>
          </a:p>
        </p:txBody>
      </p:sp>
      <p:sp>
        <p:nvSpPr>
          <p:cNvPr id="88" name="TextBox 87"/>
          <p:cNvSpPr txBox="1">
            <a:spLocks noChangeArrowheads="1"/>
          </p:cNvSpPr>
          <p:nvPr/>
        </p:nvSpPr>
        <p:spPr bwMode="auto">
          <a:xfrm>
            <a:off x="5715000" y="5143500"/>
            <a:ext cx="503238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>
                <a:latin typeface="Arial Black"/>
              </a:rPr>
              <a:t>С</a:t>
            </a:r>
          </a:p>
        </p:txBody>
      </p:sp>
      <p:sp>
        <p:nvSpPr>
          <p:cNvPr id="89" name="TextBox 88"/>
          <p:cNvSpPr txBox="1">
            <a:spLocks noChangeArrowheads="1"/>
          </p:cNvSpPr>
          <p:nvPr/>
        </p:nvSpPr>
        <p:spPr bwMode="auto">
          <a:xfrm>
            <a:off x="5715000" y="5643563"/>
            <a:ext cx="503238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>
                <a:latin typeface="Arial Black"/>
              </a:rPr>
              <a:t>С</a:t>
            </a:r>
          </a:p>
        </p:txBody>
      </p:sp>
      <p:pic>
        <p:nvPicPr>
          <p:cNvPr id="19524" name="Picture 5" descr="G:\Рабочее портфолио ч.3\картинки к презентации\63401044_school101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43250" y="214313"/>
            <a:ext cx="1071563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525" name="Picture 6" descr="G:\Рабочее портфолио ч.3\картинки к презентации\x_bec81bff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625" y="2000250"/>
            <a:ext cx="2286000" cy="1214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526" name="Picture 7" descr="G:\Рабочее портфолио ч.3\картинки к презентации\x_e73f4c40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500813" y="3000375"/>
            <a:ext cx="1992312" cy="2071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527" name="Picture 8" descr="G:\Рабочее портфолио ч.3\картинки к презентации\uchenik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285875" y="3429000"/>
            <a:ext cx="1260475" cy="1643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528" name="Picture 9" descr="G:\Рабочее портфолио ч.3\картинки к презентации\ucheniki.gif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715125" y="214313"/>
            <a:ext cx="2214563" cy="1331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" grpId="0"/>
      <p:bldP spid="60" grpId="0"/>
      <p:bldP spid="61" grpId="0"/>
      <p:bldP spid="62" grpId="0"/>
      <p:bldP spid="63" grpId="0"/>
      <p:bldP spid="64" grpId="0"/>
      <p:bldP spid="65" grpId="0"/>
      <p:bldP spid="66" grpId="0"/>
      <p:bldP spid="67" grpId="0"/>
      <p:bldP spid="68" grpId="0"/>
      <p:bldP spid="75" grpId="0"/>
      <p:bldP spid="76" grpId="0"/>
      <p:bldP spid="77" grpId="0"/>
      <p:bldP spid="78" grpId="0"/>
      <p:bldP spid="78" grpId="1"/>
      <p:bldP spid="79" grpId="0"/>
      <p:bldP spid="80" grpId="0"/>
      <p:bldP spid="81" grpId="0"/>
      <p:bldP spid="82" grpId="0"/>
      <p:bldP spid="83" grpId="0"/>
      <p:bldP spid="84" grpId="0"/>
      <p:bldP spid="85" grpId="0"/>
      <p:bldP spid="86" grpId="0"/>
      <p:bldP spid="87" grpId="0"/>
      <p:bldP spid="88" grpId="0"/>
      <p:bldP spid="89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403</TotalTime>
  <Words>472</Words>
  <Application>Microsoft Office PowerPoint</Application>
  <PresentationFormat>Экран (4:3)</PresentationFormat>
  <Paragraphs>116</Paragraphs>
  <Slides>19</Slides>
  <Notes>1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1" baseType="lpstr">
      <vt:lpstr>Тема Office</vt:lpstr>
      <vt:lpstr>CorelDRAW</vt:lpstr>
      <vt:lpstr>  ТЕМА  Правописание слов, написание которых надо запомнить </vt:lpstr>
      <vt:lpstr>Ситуативное задание</vt:lpstr>
      <vt:lpstr>Слайд 3</vt:lpstr>
      <vt:lpstr>Слайд 4</vt:lpstr>
      <vt:lpstr>Слайд 5</vt:lpstr>
      <vt:lpstr>Слайд 6</vt:lpstr>
      <vt:lpstr>Слайд 7</vt:lpstr>
      <vt:lpstr>Решите кроссворд  на тему «Школа»</vt:lpstr>
      <vt:lpstr>Слайд 9</vt:lpstr>
      <vt:lpstr>   Прочитайте каждое слово и впишите пропущенную гласную, используя правило  и соответствующий словарь:</vt:lpstr>
      <vt:lpstr>   Выпишите из каждого предложения слова, написание которых надо проверять по словарю.  </vt:lpstr>
      <vt:lpstr>  Прочитайте отрывок из стихотворения  С.Я. Маршака и назовите слова, написание которых надо проверить по словарю.   Дама сдавала в багаж            Диван,             Чемодан,             Саквояж,              Картину,             Корзину,             Картонку  И маленькую собачонку.</vt:lpstr>
      <vt:lpstr>Слайд 13</vt:lpstr>
      <vt:lpstr>Слайд 14</vt:lpstr>
      <vt:lpstr>Информативный вариант  </vt:lpstr>
      <vt:lpstr>Импровизационный вариант  </vt:lpstr>
      <vt:lpstr>Эвристический вариант  </vt:lpstr>
      <vt:lpstr>Задание на самоанализ    Задание на самооценку </vt:lpstr>
      <vt:lpstr>Слайд 19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КЕЙ</dc:creator>
  <cp:lastModifiedBy>КЕЙ</cp:lastModifiedBy>
  <cp:revision>58</cp:revision>
  <dcterms:created xsi:type="dcterms:W3CDTF">2012-04-24T11:32:42Z</dcterms:created>
  <dcterms:modified xsi:type="dcterms:W3CDTF">2012-05-11T15:41:34Z</dcterms:modified>
</cp:coreProperties>
</file>