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57" r:id="rId4"/>
    <p:sldId id="259" r:id="rId5"/>
    <p:sldId id="264" r:id="rId6"/>
    <p:sldId id="266" r:id="rId7"/>
    <p:sldId id="262" r:id="rId8"/>
    <p:sldId id="263" r:id="rId9"/>
    <p:sldId id="276" r:id="rId10"/>
    <p:sldId id="265" r:id="rId11"/>
    <p:sldId id="274" r:id="rId12"/>
    <p:sldId id="275" r:id="rId13"/>
    <p:sldId id="258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60" r:id="rId22"/>
    <p:sldId id="26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9" autoAdjust="0"/>
    <p:restoredTop sz="94660"/>
  </p:normalViewPr>
  <p:slideViewPr>
    <p:cSldViewPr>
      <p:cViewPr varScale="1">
        <p:scale>
          <a:sx n="81" d="100"/>
          <a:sy n="81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694-2BC8-414F-9F1C-17187B12AE2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04A8-4AE5-4F8D-8026-2E6ADE98F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2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694-2BC8-414F-9F1C-17187B12AE2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04A8-4AE5-4F8D-8026-2E6ADE98F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79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694-2BC8-414F-9F1C-17187B12AE2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04A8-4AE5-4F8D-8026-2E6ADE98F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1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694-2BC8-414F-9F1C-17187B12AE2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04A8-4AE5-4F8D-8026-2E6ADE98F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1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694-2BC8-414F-9F1C-17187B12AE2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04A8-4AE5-4F8D-8026-2E6ADE98F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34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694-2BC8-414F-9F1C-17187B12AE2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04A8-4AE5-4F8D-8026-2E6ADE98F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61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694-2BC8-414F-9F1C-17187B12AE2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04A8-4AE5-4F8D-8026-2E6ADE98F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7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694-2BC8-414F-9F1C-17187B12AE2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04A8-4AE5-4F8D-8026-2E6ADE98F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4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694-2BC8-414F-9F1C-17187B12AE2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04A8-4AE5-4F8D-8026-2E6ADE98F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694-2BC8-414F-9F1C-17187B12AE2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04A8-4AE5-4F8D-8026-2E6ADE98F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3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21694-2BC8-414F-9F1C-17187B12AE2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04A8-4AE5-4F8D-8026-2E6ADE98F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36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21694-2BC8-414F-9F1C-17187B12AE2C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604A8-4AE5-4F8D-8026-2E6ADE98F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14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%D0%98%D0%B2%D0%B0%D0%BD_%D0%9F%D0%B5%D1%82%D1%80%D0%BE%D0%B2,_%D0%BA%D1%80%D0%B5%D1%81%D1%82%D1%8C%D1%8F%D0%BD%D0%B8%D0%BD.jpg" TargetMode="External"/><Relationship Id="rId3" Type="http://schemas.openxmlformats.org/officeDocument/2006/relationships/hyperlink" Target="http://ru.wikipedia.org/wiki/%D0%92%D0%B0%D1%81%D0%BD%D0%B5%D1%86%D0%BE%D0%B2,_%D0%92%D0%B8%D0%BA%D1%82%D0%BE%D1%80_%D0%9C%D0%B8%D1%85%D0%B0%D0%B9%D0%BB%D0%BE%D0%B2%D0%B8%D1%87" TargetMode="External"/><Relationship Id="rId7" Type="http://schemas.openxmlformats.org/officeDocument/2006/relationships/hyperlink" Target="http://ru.wikipedia.org/wiki/%D0%90%D0%BB%D1%91%D1%88%D0%B0_%D0%9F%D0%BE%D0%BF%D0%BE%D0%B2%D0%B8%D1%8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4%D0%BE%D0%B1%D1%80%D1%8B%D0%BD%D1%8F_%D0%9D%D0%B8%D0%BA%D0%B8%D1%82%D0%B8%D1%87" TargetMode="External"/><Relationship Id="rId5" Type="http://schemas.openxmlformats.org/officeDocument/2006/relationships/hyperlink" Target="http://ru.wikipedia.org/wiki/%D0%92%D0%BB%D0%B0%D0%B4%D0%B8%D0%BC%D0%B8%D1%80%D1%81%D0%BA%D0%B0%D1%8F_%D0%B3%D1%83%D0%B1%D0%B5%D1%80%D0%BD%D0%B8%D1%8F" TargetMode="External"/><Relationship Id="rId4" Type="http://schemas.openxmlformats.org/officeDocument/2006/relationships/hyperlink" Target="http://ru.wikipedia.org/wiki/%D0%98%D0%BB%D1%8C%D1%8F_%D0%9C%D1%83%D1%80%D0%BE%D0%BC%D0%B5%D1%86" TargetMode="Externa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0%D1%81%D0%BD%D0%B5%D1%86%D0%BE%D0%B2,_%D0%92%D0%B8%D0%BA%D1%82%D0%BE%D1%80_%D0%9C%D0%B8%D1%85%D0%B0%D0%B9%D0%BB%D0%BE%D0%B2%D0%B8%D1%8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commons.wikimedia.org/wiki/File:%D0%98%D0%B2%D0%B0%D0%BD_%D0%9F%D0%B5%D1%82%D1%80%D0%BE%D0%B2,_%D0%BA%D1%80%D0%B5%D1%81%D1%82%D1%8C%D1%8F%D0%BD%D0%B8%D0%BD.jpg?uselang=ru" TargetMode="External"/><Relationship Id="rId4" Type="http://schemas.openxmlformats.org/officeDocument/2006/relationships/hyperlink" Target="http://ru.wikipedia.org/wiki/%D0%93%D0%BE%D1%81%D1%83%D0%B4%D0%B0%D1%80%D1%81%D1%82%D0%B2%D0%B5%D0%BD%D0%BD%D0%B0%D1%8F_%D0%A2%D1%80%D0%B5%D1%82%D1%8C%D1%8F%D0%BA%D0%BE%D0%B2%D1%81%D0%BA%D0%B0%D1%8F_%D0%B3%D0%B0%D0%BB%D0%B5%D1%80%D0%B5%D1%8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ru.wikipedia.org/wiki/%D0%A2%D1%80%D0%B8_%D0%B1%D0%BE%D0%B3%D0%B0%D1%82%D1%8B%D1%80%D1%8F" TargetMode="External"/><Relationship Id="rId7" Type="http://schemas.openxmlformats.org/officeDocument/2006/relationships/hyperlink" Target="http://ru.wikipedia.org/wiki/%D0%91%D1%8B%D0%BB%D0%B8%D0%BD%D0%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0%BB%D1%91%D1%88%D0%B0_%D0%9F%D0%BE%D0%BF%D0%BE%D0%B2%D0%B8%D1%87" TargetMode="External"/><Relationship Id="rId5" Type="http://schemas.openxmlformats.org/officeDocument/2006/relationships/hyperlink" Target="http://ru.wikipedia.org/wiki/%D0%98%D0%BB%D1%8C%D1%8F_%D0%9C%D1%83%D1%80%D0%BE%D0%BC%D0%B5%D1%86" TargetMode="External"/><Relationship Id="rId4" Type="http://schemas.openxmlformats.org/officeDocument/2006/relationships/hyperlink" Target="http://ru.wikipedia.org/wiki/%D0%94%D0%BE%D0%B1%D1%80%D1%8B%D0%BD%D1%8F_%D0%9D%D0%B8%D0%BA%D0%B8%D1%82%D0%B8%D1%8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8%D0%BB%D1%8C%D1%8F_%D0%9C%D1%83%D1%80%D0%BE%D0%BC%D0%B5%D1%86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4%D0%BE%D0%B1%D1%80%D1%8B%D0%BD%D1%8F_%D0%9D%D0%B8%D0%BA%D0%B8%D1%82%D0%B8%D1%8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0%D0%BB%D1%91%D1%88%D0%B0_%D0%9F%D0%BE%D0%BF%D0%BE%D0%B2%D0%B8%D1%8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1%8F%D1%82%D1%81%D0%BA%D0%B8%D0%B5_%D1%84%D0%B0%D0%BC%D0%B8%D0%BB%D0%B8%D0%B8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://ru.wikipedia.org/wiki/%D0%A1%D0%B2%D1%8F%D1%89%D0%B5%D0%BD%D0%BD%D0%B8%D0%B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9A%D0%B8%D1%80%D0%BE%D0%B2%D1%81%D0%BA%D0%B0%D1%8F_%D0%BE%D0%B1%D0%BB%D0%B0%D1%81%D1%82%D1%8C" TargetMode="External"/><Relationship Id="rId5" Type="http://schemas.openxmlformats.org/officeDocument/2006/relationships/hyperlink" Target="http://ru.wikipedia.org/wiki/1848_%D0%B3%D0%BE%D0%B4" TargetMode="External"/><Relationship Id="rId4" Type="http://schemas.openxmlformats.org/officeDocument/2006/relationships/hyperlink" Target="http://ru.wikipedia.org/wiki/15_%D0%BC%D0%B0%D1%8F" TargetMode="External"/><Relationship Id="rId9" Type="http://schemas.openxmlformats.org/officeDocument/2006/relationships/hyperlink" Target="http://ru.wikipedia.org/wiki/%D0%92%D0%B0%D1%81%D0%BD%D0%B5%D1%86%D0%BE%D0%B2%D1%8B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0%B5%D1%82%D0%B5%D1%80%D0%B1%D1%83%D1%80%D0%B3" TargetMode="External"/><Relationship Id="rId7" Type="http://schemas.openxmlformats.org/officeDocument/2006/relationships/hyperlink" Target="http://ru.wikipedia.org/wiki/%D0%9F%D0%B5%D1%80%D0%B5%D0%B4%D0%B2%D0%B8%D0%B6%D0%BD%D0%B8%D0%BA%D0%B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869_%D0%B3%D0%BE%D0%B4" TargetMode="External"/><Relationship Id="rId5" Type="http://schemas.openxmlformats.org/officeDocument/2006/relationships/hyperlink" Target="http://ru.wikipedia.org/wiki/%D0%98%D0%BC%D0%BF%D0%B5%D1%80%D0%B0%D1%82%D0%BE%D1%80%D1%81%D0%BA%D0%B0%D1%8F_%D0%90%D0%BA%D0%B0%D0%B4%D0%B5%D0%BC%D0%B8%D1%8F_%D1%85%D1%83%D0%B4%D0%BE%D0%B6%D0%B5%D1%81%D1%82%D0%B2" TargetMode="External"/><Relationship Id="rId4" Type="http://schemas.openxmlformats.org/officeDocument/2006/relationships/hyperlink" Target="http://ru.wikipedia.org/wiki/%D0%9A%D1%80%D0%B0%D0%BC%D1%81%D0%BA%D0%BE%D0%B9,_%D0%98%D0%B2%D0%B0%D0%BD_%D0%9D%D0%B8%D0%BA%D0%BE%D0%BB%D0%B0%D0%B5%D0%B2%D0%B8%D1%87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46290"/>
            <a:ext cx="8712968" cy="1015663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СОЧИНЕНИЕ ПО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КАРТИНЕ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6" descr="File:Wiktor Michajlowitsch Wassnezow 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5" r="12370" b="7987"/>
          <a:stretch/>
        </p:blipFill>
        <p:spPr bwMode="auto">
          <a:xfrm>
            <a:off x="366546" y="1916832"/>
            <a:ext cx="2736304" cy="316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07604" y="537321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		УЧИТЕЛЬ </a:t>
            </a:r>
            <a:r>
              <a:rPr lang="ru-RU" dirty="0"/>
              <a:t>НАЧАЛЬНЫХ КЛАССОВ</a:t>
            </a:r>
          </a:p>
          <a:p>
            <a:pPr algn="just"/>
            <a:r>
              <a:rPr lang="ru-RU" dirty="0"/>
              <a:t>   	              МИРОНЮКОВА ЕЛЕНА НИКОЛАЕВНА</a:t>
            </a:r>
          </a:p>
          <a:p>
            <a:pPr algn="just"/>
            <a:r>
              <a:rPr lang="ru-RU" dirty="0"/>
              <a:t>        	               г. ПЕТРОПАВЛОВСК - КАМЧАТСКИЙ</a:t>
            </a:r>
          </a:p>
          <a:p>
            <a:pPr algn="just"/>
            <a:r>
              <a:rPr lang="ru-RU" dirty="0"/>
              <a:t>          МАОУ «СРЕДНЯЯ ОБЩЕОБРАЗОВАТЕЛЬНАЯ ШКОЛА № 36»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8853" y="2298802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ru-RU" sz="3600" b="1" dirty="0" smtClean="0"/>
              <a:t>ВИКТОР  МИХАЙЛОВИЧ </a:t>
            </a:r>
            <a:r>
              <a:rPr lang="en-US" sz="3600" b="1" dirty="0" smtClean="0"/>
              <a:t>   	     </a:t>
            </a:r>
            <a:r>
              <a:rPr lang="ru-RU" sz="3600" b="1" dirty="0" smtClean="0"/>
              <a:t>ВАСНЕЦОВ 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460901" y="3558563"/>
            <a:ext cx="36804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«БОГАТЫРИ»</a:t>
            </a:r>
            <a:endParaRPr lang="ru-RU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01568" y="4498860"/>
            <a:ext cx="288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 КЛАСС «ШКОЛА РОССИИ»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341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images.myshared.ru/607036/slide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ile:Wiktor Michajlowitsch Wassnezow 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0"/>
          <a:stretch/>
        </p:blipFill>
        <p:spPr bwMode="auto">
          <a:xfrm>
            <a:off x="-3" y="0"/>
            <a:ext cx="4139955" cy="601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le:Die drei Bogaty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004048" cy="34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1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040299"/>
            <a:ext cx="9144000" cy="448005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extLst/>
        </p:spPr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</a:rPr>
              <a:t>    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latin typeface="Arial" charset="0"/>
              <a:cs typeface="Arial" charset="0"/>
              <a:hlinkClick r:id="rId3" tooltip="Васнецов, Виктор Михайлович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Прообразом для 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Илья Муромец"/>
              </a:rPr>
              <a:t>Ильи Муромца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послужил крестьянин 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5" tooltip="Владимирская губерния"/>
              </a:rPr>
              <a:t>Владимирской губернии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Иван Петров (позднее — извозчик села Большие Мытищи), которого 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3" tooltip="Васнецов, Виктор Михайлович"/>
              </a:rPr>
              <a:t>Васнецов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запечатлел на этюде в 1883 году.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В былинах 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Добрыня Никитич"/>
              </a:rPr>
              <a:t>Добрыня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всегда молод, как и 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7" tooltip="Алёша Попович"/>
              </a:rPr>
              <a:t>Алёша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 но 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3" tooltip="Васнецов, Виктор Михайлович"/>
              </a:rPr>
              <a:t>Васнецов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почему-то изобразил его зрелым человеком с роскошной бородой. Некоторые исследователи полагают, что чертами лица 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6" tooltip="Добрыня Никитич"/>
              </a:rPr>
              <a:t>Добрыня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напоминает самого художника.</a:t>
            </a:r>
          </a:p>
        </p:txBody>
      </p:sp>
      <p:pic>
        <p:nvPicPr>
          <p:cNvPr id="12292" name="Picture 4" descr="http://bits.wikimedia.org/static-1.23wmf13/skins/common/images/magnify-clip.png">
            <a:hlinkClick r:id="rId8" tooltip="Увеличить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-212725"/>
            <a:ext cx="1428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6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250" y="1340768"/>
            <a:ext cx="38626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3" tooltip="Васнецов, Виктор Михайлович"/>
              </a:rPr>
              <a:t>В. М. Васнецов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Крестьянин Иван Петров.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Этюд для картины «Богатыри». 1883 год. </a:t>
            </a:r>
            <a:r>
              <a:rPr kumimoji="0" lang="ru-RU" altLang="ru-RU" sz="2800" b="1" i="1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Государственная Третьяковская галерея"/>
              </a:rPr>
              <a:t>Государствен</a:t>
            </a:r>
            <a:r>
              <a:rPr kumimoji="0" lang="en-US" altLang="ru-RU" sz="2800" b="1" i="1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Государственная Третьяковская галерея"/>
              </a:rPr>
              <a:t> -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800" b="1" i="1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Государственная Третьяковская галерея"/>
              </a:rPr>
              <a:t>ная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Государственная Третьяковская галерея"/>
              </a:rPr>
              <a:t> Третьяковская галерея</a:t>
            </a:r>
            <a:r>
              <a:rPr kumimoji="0" lang="ru-RU" altLang="ru-RU" sz="2800" b="1" i="1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</a:rPr>
              <a:t>.</a:t>
            </a:r>
            <a:endParaRPr kumimoji="0" lang="ru-RU" alt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Picture 3" descr="http://upload.wikimedia.org/wikipedia/commons/thumb/0/0d/%D0%98%D0%B2%D0%B0%D0%BD_%D0%9F%D0%B5%D1%82%D1%80%D0%BE%D0%B2%2C_%D0%BA%D1%80%D0%B5%D1%81%D1%82%D1%8C%D1%8F%D0%BD%D0%B8%D0%BD.jpg/220px-%D0%98%D0%B2%D0%B0%D0%BD_%D0%9F%D0%B5%D1%82%D1%80%D0%BE%D0%B2%2C_%D0%BA%D1%80%D0%B5%D1%81%D1%82%D1%8C%D1%8F%D0%BD%D0%B8%D0%BD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5004048" cy="632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8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ile:Die drei Bogat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64"/>
            <a:ext cx="9144000" cy="687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13176"/>
            <a:ext cx="9125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	На картине изображены </a:t>
            </a:r>
            <a:r>
              <a:rPr lang="ru-RU" sz="2800" b="1" i="1" dirty="0" smtClean="0">
                <a:hlinkClick r:id="rId3" tooltip="Три богатыря"/>
              </a:rPr>
              <a:t>три богатыря</a:t>
            </a:r>
            <a:r>
              <a:rPr lang="ru-RU" sz="2800" b="1" i="1" dirty="0" smtClean="0"/>
              <a:t> — </a:t>
            </a:r>
            <a:r>
              <a:rPr lang="ru-RU" sz="2800" b="1" i="1" dirty="0" smtClean="0">
                <a:hlinkClick r:id="rId4" tooltip="Добрыня Никитич"/>
              </a:rPr>
              <a:t>Добрыня Никитич</a:t>
            </a:r>
            <a:r>
              <a:rPr lang="ru-RU" sz="2800" b="1" i="1" dirty="0" smtClean="0"/>
              <a:t>, </a:t>
            </a:r>
            <a:r>
              <a:rPr lang="ru-RU" sz="2800" b="1" i="1" dirty="0" smtClean="0">
                <a:hlinkClick r:id="rId5" tooltip="Илья Муромец"/>
              </a:rPr>
              <a:t>Илья Муромец</a:t>
            </a:r>
            <a:r>
              <a:rPr lang="ru-RU" sz="2800" b="1" i="1" dirty="0" smtClean="0"/>
              <a:t> и </a:t>
            </a:r>
            <a:r>
              <a:rPr lang="ru-RU" sz="2800" b="1" i="1" dirty="0" smtClean="0">
                <a:hlinkClick r:id="rId6" tooltip="Алёша Попович"/>
              </a:rPr>
              <a:t>Алёша Попович</a:t>
            </a:r>
            <a:r>
              <a:rPr lang="ru-RU" sz="2800" b="1" i="1" dirty="0" smtClean="0"/>
              <a:t> </a:t>
            </a:r>
          </a:p>
          <a:p>
            <a:r>
              <a:rPr lang="ru-RU" sz="2800" b="1" i="1" dirty="0" smtClean="0"/>
              <a:t>(главные герои русских </a:t>
            </a:r>
            <a:r>
              <a:rPr lang="ru-RU" sz="2800" b="1" i="1" dirty="0" smtClean="0">
                <a:hlinkClick r:id="rId7" tooltip="Былина"/>
              </a:rPr>
              <a:t>былин</a:t>
            </a:r>
            <a:r>
              <a:rPr lang="ru-RU" sz="2800" b="1" i="1" dirty="0" smtClean="0"/>
              <a:t>).</a:t>
            </a:r>
            <a:endParaRPr lang="ru-RU" sz="2800" b="1" i="1" dirty="0"/>
          </a:p>
        </p:txBody>
      </p:sp>
      <p:pic>
        <p:nvPicPr>
          <p:cNvPr id="11266" name="Picture 2" descr="Die drei Bogatyr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380312" cy="46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6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e drei Bogaty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380312" cy="46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9268" y="5084018"/>
            <a:ext cx="88747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</a:t>
            </a:r>
            <a:r>
              <a:rPr lang="ru-RU" sz="2800" b="1" i="1" dirty="0" smtClean="0"/>
              <a:t>Посередине на вороном коне </a:t>
            </a:r>
            <a:r>
              <a:rPr lang="ru-RU" sz="2800" b="1" i="1" dirty="0" smtClean="0">
                <a:hlinkClick r:id="rId4" tooltip="Илья Муромец"/>
              </a:rPr>
              <a:t>Илья Муромец</a:t>
            </a:r>
            <a:r>
              <a:rPr lang="ru-RU" sz="2800" b="1" i="1" dirty="0" smtClean="0"/>
              <a:t>, </a:t>
            </a:r>
            <a:r>
              <a:rPr lang="ru-RU" sz="2800" b="1" i="1" dirty="0" err="1" smtClean="0"/>
              <a:t>смот</a:t>
            </a:r>
            <a:r>
              <a:rPr lang="ru-RU" sz="2800" b="1" i="1" dirty="0" smtClean="0"/>
              <a:t> -</a:t>
            </a:r>
          </a:p>
          <a:p>
            <a:r>
              <a:rPr lang="ru-RU" sz="2800" b="1" i="1" dirty="0" err="1" smtClean="0"/>
              <a:t>рит</a:t>
            </a:r>
            <a:r>
              <a:rPr lang="ru-RU" sz="2800" b="1" i="1" dirty="0" smtClean="0"/>
              <a:t> вдаль из-под ладони, в одной руке у богатыря копье, в другой булатная палица.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1893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e drei Bogaty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380312" cy="46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717" y="5085183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	</a:t>
            </a:r>
            <a:r>
              <a:rPr lang="ru-RU" sz="2800" b="1" i="1" dirty="0" smtClean="0"/>
              <a:t>Слева на белом коне </a:t>
            </a:r>
            <a:r>
              <a:rPr lang="ru-RU" sz="2800" b="1" i="1" dirty="0" smtClean="0">
                <a:hlinkClick r:id="rId4" tooltip="Добрыня Никитич"/>
              </a:rPr>
              <a:t>Добрыня Никитич</a:t>
            </a:r>
            <a:r>
              <a:rPr lang="ru-RU" sz="2800" b="1" i="1" dirty="0" smtClean="0"/>
              <a:t>, вынимает меч из ножен, готовый в любой момент ринуться в бой.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5126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e drei Bogaty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380312" cy="46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756" y="483957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	</a:t>
            </a:r>
            <a:r>
              <a:rPr lang="ru-RU" sz="2800" b="1" i="1" dirty="0" smtClean="0"/>
              <a:t>Справа на коне рыжей масти </a:t>
            </a:r>
            <a:r>
              <a:rPr lang="ru-RU" sz="2800" b="1" i="1" dirty="0" smtClean="0">
                <a:hlinkClick r:id="rId4" tooltip="Алёша Попович"/>
              </a:rPr>
              <a:t>Алёша Попович</a:t>
            </a:r>
            <a:r>
              <a:rPr lang="ru-RU" sz="2800" b="1" i="1" dirty="0" smtClean="0"/>
              <a:t>, держит в руках лук со стрелами.</a:t>
            </a:r>
            <a:endParaRPr lang="ru-RU" sz="28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728" y="52292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				                      В сравнении со свои -</a:t>
            </a:r>
          </a:p>
          <a:p>
            <a:r>
              <a:rPr lang="ru-RU" sz="2800" b="1" i="1" dirty="0" smtClean="0"/>
              <a:t>ми товарищами он молод и строен. На боку у Алёши Поповича колчан.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4454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e drei Bogaty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380312" cy="46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676" y="4839572"/>
            <a:ext cx="90376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	Трое богатырей стоят на широкой равнине, переходящей в невысокие холмы, посреди пожухлой травы и изредка проглядывающих маленьких ёлочек. 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0471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e drei Bogaty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380312" cy="465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212339"/>
            <a:ext cx="802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	Небо пасмурное и тревожное, означает грозящую богатырям опасность.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0844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ile:Wiktor Michajlowitsch Wassnezow 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70"/>
          <a:stretch/>
        </p:blipFill>
        <p:spPr bwMode="auto">
          <a:xfrm>
            <a:off x="0" y="0"/>
            <a:ext cx="4757738" cy="687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040" y="160022"/>
            <a:ext cx="4211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</a:t>
            </a:r>
            <a:r>
              <a:rPr lang="ru-RU" sz="2800" b="1" i="1" dirty="0" smtClean="0"/>
              <a:t>Виктор Михайлович </a:t>
            </a:r>
            <a:r>
              <a:rPr lang="en-US" sz="2800" b="1" i="1" dirty="0" smtClean="0"/>
              <a:t>	   	     </a:t>
            </a:r>
            <a:r>
              <a:rPr lang="ru-RU" sz="2800" b="1" i="1" dirty="0" smtClean="0"/>
              <a:t>Васнецов </a:t>
            </a:r>
            <a:endParaRPr lang="en-US" sz="2800" b="1" i="1" dirty="0" smtClean="0"/>
          </a:p>
          <a:p>
            <a:r>
              <a:rPr lang="ru-RU" sz="2800" b="1" i="1" dirty="0" smtClean="0"/>
              <a:t>родился </a:t>
            </a:r>
          </a:p>
          <a:p>
            <a:r>
              <a:rPr lang="ru-RU" sz="2800" b="1" i="1" dirty="0" smtClean="0">
                <a:hlinkClick r:id="rId4" tooltip="15 мая"/>
              </a:rPr>
              <a:t>15 мая</a:t>
            </a:r>
            <a:r>
              <a:rPr lang="ru-RU" sz="2800" b="1" i="1" dirty="0" smtClean="0"/>
              <a:t> </a:t>
            </a:r>
            <a:r>
              <a:rPr lang="ru-RU" sz="2800" b="1" i="1" dirty="0" smtClean="0">
                <a:hlinkClick r:id="rId5" tooltip="1848 год"/>
              </a:rPr>
              <a:t>1848 года</a:t>
            </a:r>
            <a:r>
              <a:rPr lang="ru-RU" sz="2800" b="1" i="1" dirty="0" smtClean="0"/>
              <a:t> </a:t>
            </a:r>
            <a:endParaRPr lang="en-US" sz="2800" b="1" i="1" dirty="0" smtClean="0"/>
          </a:p>
          <a:p>
            <a:r>
              <a:rPr lang="ru-RU" sz="2800" b="1" i="1" dirty="0" smtClean="0"/>
              <a:t>в русском селе </a:t>
            </a:r>
            <a:r>
              <a:rPr lang="ru-RU" sz="2800" b="1" i="1" dirty="0" err="1" smtClean="0"/>
              <a:t>Лопьял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Уржумского</a:t>
            </a:r>
            <a:r>
              <a:rPr lang="ru-RU" sz="2800" b="1" i="1" dirty="0" smtClean="0"/>
              <a:t> уезда Вятской губернии (ныне </a:t>
            </a:r>
            <a:r>
              <a:rPr lang="ru-RU" sz="2800" b="1" i="1" dirty="0" smtClean="0">
                <a:hlinkClick r:id="rId6" tooltip="Кировская область"/>
              </a:rPr>
              <a:t>Кировская область</a:t>
            </a:r>
            <a:r>
              <a:rPr lang="ru-RU" sz="2800" b="1" i="1" dirty="0" smtClean="0"/>
              <a:t>), в семье право -</a:t>
            </a:r>
          </a:p>
          <a:p>
            <a:r>
              <a:rPr lang="ru-RU" sz="2800" b="1" i="1" dirty="0" smtClean="0"/>
              <a:t>славного </a:t>
            </a:r>
            <a:r>
              <a:rPr lang="ru-RU" sz="2800" b="1" i="1" dirty="0" smtClean="0">
                <a:hlinkClick r:id="rId7" tooltip="Священник"/>
              </a:rPr>
              <a:t>священника</a:t>
            </a:r>
            <a:r>
              <a:rPr lang="ru-RU" sz="2800" b="1" i="1" dirty="0" smtClean="0"/>
              <a:t> </a:t>
            </a:r>
          </a:p>
          <a:p>
            <a:r>
              <a:rPr lang="ru-RU" sz="2800" b="1" i="1" dirty="0" smtClean="0"/>
              <a:t>Михаила Васильевича Васнецова (1823-1870), происходившего из древней </a:t>
            </a:r>
            <a:r>
              <a:rPr lang="ru-RU" sz="2800" b="1" i="1" dirty="0" smtClean="0">
                <a:hlinkClick r:id="rId8" tooltip="Вятские фамилии"/>
              </a:rPr>
              <a:t>вятской фамилии</a:t>
            </a:r>
            <a:r>
              <a:rPr lang="ru-RU" sz="2800" b="1" i="1" dirty="0" smtClean="0"/>
              <a:t> </a:t>
            </a:r>
            <a:r>
              <a:rPr lang="ru-RU" sz="2800" b="1" i="1" dirty="0" smtClean="0">
                <a:hlinkClick r:id="rId9" tooltip="Васнецовы"/>
              </a:rPr>
              <a:t>Васнецовых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766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ile:Die drei Bogaty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64"/>
            <a:ext cx="9144000" cy="687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63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i.crazys.info/files/i/2008.9.19/thumbs/1221798062_vas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1" y="-171400"/>
            <a:ext cx="9361041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2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www.picture-gallery.ru/wares/5b9e2837d5658709e1e6dcccaa45e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33" y="-18256"/>
            <a:ext cx="9197273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12" y="116632"/>
            <a:ext cx="914399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 smtClean="0"/>
              <a:t>   Учился </a:t>
            </a:r>
            <a:r>
              <a:rPr lang="ru-RU" sz="3200" b="1" i="1" dirty="0"/>
              <a:t>в духовном </a:t>
            </a:r>
            <a:r>
              <a:rPr lang="ru-RU" sz="3200" b="1" i="1" dirty="0" smtClean="0"/>
              <a:t>училище, </a:t>
            </a:r>
            <a:r>
              <a:rPr lang="ru-RU" sz="3200" b="1" i="1" dirty="0"/>
              <a:t>затем в Вятской духовной семинарии. Брал уроки рисования у гимназического учителя рисования Н. Г. Чернышева. С благословения отца оставил семинарию с предпоследнего курса и уехал в Петербург для поступления в </a:t>
            </a:r>
            <a:r>
              <a:rPr lang="ru-RU" sz="3200" b="1" i="1" dirty="0" smtClean="0"/>
              <a:t>Академию </a:t>
            </a:r>
          </a:p>
          <a:p>
            <a:pPr algn="just"/>
            <a:r>
              <a:rPr lang="ru-RU" sz="3200" b="1" i="1" dirty="0" smtClean="0"/>
              <a:t>художеств</a:t>
            </a:r>
            <a:r>
              <a:rPr lang="ru-RU" sz="3200" b="1" i="1" dirty="0"/>
              <a:t>. Учился живописи в </a:t>
            </a:r>
            <a:r>
              <a:rPr lang="ru-RU" sz="3200" b="1" i="1" dirty="0">
                <a:hlinkClick r:id="rId3" tooltip="Петербург"/>
              </a:rPr>
              <a:t>Петербурге</a:t>
            </a:r>
            <a:r>
              <a:rPr lang="ru-RU" sz="3200" b="1" i="1" dirty="0"/>
              <a:t> — сперва </a:t>
            </a:r>
            <a:r>
              <a:rPr lang="ru-RU" sz="3200" b="1" i="1" dirty="0" smtClean="0"/>
              <a:t>у</a:t>
            </a:r>
            <a:r>
              <a:rPr lang="en-US" sz="3200" b="1" i="1" dirty="0" smtClean="0"/>
              <a:t> </a:t>
            </a:r>
            <a:r>
              <a:rPr lang="ru-RU" sz="3200" b="1" i="1" dirty="0" smtClean="0">
                <a:hlinkClick r:id="rId4" tooltip="Крамской, Иван Николаевич"/>
              </a:rPr>
              <a:t>И</a:t>
            </a:r>
            <a:r>
              <a:rPr lang="ru-RU" sz="3200" b="1" i="1" dirty="0">
                <a:hlinkClick r:id="rId4" tooltip="Крамской, Иван Николаевич"/>
              </a:rPr>
              <a:t>. Н. Крамского</a:t>
            </a:r>
            <a:r>
              <a:rPr lang="ru-RU" sz="3200" b="1" i="1" dirty="0"/>
              <a:t> в Рисовальной </a:t>
            </a:r>
            <a:r>
              <a:rPr lang="ru-RU" sz="3200" b="1" i="1" dirty="0" smtClean="0"/>
              <a:t>школе</a:t>
            </a:r>
            <a:r>
              <a:rPr lang="ru-RU" sz="3200" b="1" i="1" dirty="0"/>
              <a:t>,</a:t>
            </a:r>
            <a:r>
              <a:rPr lang="ru-RU" sz="3200" b="1" i="1" dirty="0" smtClean="0"/>
              <a:t> затем </a:t>
            </a:r>
            <a:r>
              <a:rPr lang="ru-RU" sz="3200" b="1" i="1" dirty="0"/>
              <a:t>в </a:t>
            </a:r>
            <a:r>
              <a:rPr lang="ru-RU" sz="3200" b="1" i="1" dirty="0">
                <a:hlinkClick r:id="rId5" tooltip="Императорская Академия художеств"/>
              </a:rPr>
              <a:t>Академии </a:t>
            </a:r>
            <a:r>
              <a:rPr lang="ru-RU" sz="3200" b="1" i="1" dirty="0" smtClean="0">
                <a:hlinkClick r:id="rId5" tooltip="Императорская Академия художеств"/>
              </a:rPr>
              <a:t>художеств</a:t>
            </a:r>
            <a:r>
              <a:rPr lang="ru-RU" sz="3200" b="1" i="1" dirty="0" smtClean="0"/>
              <a:t>. По </a:t>
            </a:r>
            <a:r>
              <a:rPr lang="ru-RU" sz="3200" b="1" i="1" dirty="0"/>
              <a:t>окончании Академии ездил за границу. Выставлять свои работы начал с </a:t>
            </a:r>
            <a:r>
              <a:rPr lang="ru-RU" sz="3200" b="1" i="1" dirty="0">
                <a:hlinkClick r:id="rId6" tooltip="1869 год"/>
              </a:rPr>
              <a:t>1869 года</a:t>
            </a:r>
            <a:r>
              <a:rPr lang="ru-RU" sz="3200" b="1" i="1" dirty="0"/>
              <a:t>, сначала участвуя в экспозициях Академии, потом — </a:t>
            </a:r>
            <a:r>
              <a:rPr lang="ru-RU" sz="3200" b="1" i="1" dirty="0" smtClean="0"/>
              <a:t>в выставках</a:t>
            </a:r>
            <a:r>
              <a:rPr lang="ru-RU" sz="3200" b="1" i="1" dirty="0"/>
              <a:t> </a:t>
            </a:r>
            <a:r>
              <a:rPr lang="ru-RU" sz="3200" b="1" i="1" dirty="0">
                <a:hlinkClick r:id="rId7" tooltip="Передвижники"/>
              </a:rPr>
              <a:t>передвижников</a:t>
            </a:r>
            <a:r>
              <a:rPr lang="ru-RU" sz="3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504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82675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656" y="620687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/>
              <a:t>Васнецов - основоположник особого «русского стиля</a:t>
            </a:r>
            <a:r>
              <a:rPr lang="ru-RU" sz="2400" b="1" i="1" dirty="0" smtClean="0"/>
              <a:t>». </a:t>
            </a:r>
            <a:r>
              <a:rPr lang="ru-RU" sz="2400" b="1" i="1" dirty="0"/>
              <a:t>Живописец Васнецов преобразовал русский исторический жанр, соединив мотивы средневековья с волнующей атмосферой поэтической легенды или сказки; впрочем, и сами сказки зачастую становятся у него темами больших полотен. Среди этих живописных былин и сказок Васнецова – картины "Витязь на распутье" (1878, Русский музей, Санкт-Петербург), "После побоища Игоря </a:t>
            </a:r>
            <a:r>
              <a:rPr lang="ru-RU" sz="2400" b="1" i="1" dirty="0" err="1"/>
              <a:t>Святославича</a:t>
            </a:r>
            <a:r>
              <a:rPr lang="ru-RU" sz="2400" b="1" i="1" dirty="0"/>
              <a:t> с половцами" (по мотивам сказания "Слово о полку Игореве", 1880), "Аленушка" (1881),"Три богатыря" (1898), "Царь Иван Васильевич Грозный" (1897; все картины – в Третьяковской галерее). Некоторые из этих произведений ("Три царевны подземного царства", 1881, там же) представляют уже типичные для модерна декоративные картины-панно, переносящие зрителя в мир грез.</a:t>
            </a:r>
          </a:p>
        </p:txBody>
      </p:sp>
    </p:spTree>
    <p:extLst>
      <p:ext uri="{BB962C8B-B14F-4D97-AF65-F5344CB8AC3E}">
        <p14:creationId xmlns:p14="http://schemas.microsoft.com/office/powerpoint/2010/main" val="6393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images.myshared.ru/443637/slide_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2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rpp.nashaucheba.ru/pars_docs/refs/132/131014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7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artin.net/sites/default/files/imagecache/original-image/paintings/vasnecov_viktor_mihaylovich/ivan_carevich_na_serom_volk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832648" cy="685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1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www.artlib.ru/objects/gallery_66/artlib_gallery-33362-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art-on-web.ru/imgs/k/o/kover-samolet_1000_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" y="764704"/>
            <a:ext cx="924578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185</Words>
  <Application>Microsoft Office PowerPoint</Application>
  <PresentationFormat>Экран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20</cp:revision>
  <dcterms:created xsi:type="dcterms:W3CDTF">2014-02-24T05:30:52Z</dcterms:created>
  <dcterms:modified xsi:type="dcterms:W3CDTF">2014-05-05T07:15:15Z</dcterms:modified>
</cp:coreProperties>
</file>