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50"/>
  </p:notesMasterIdLst>
  <p:sldIdLst>
    <p:sldId id="257" r:id="rId4"/>
    <p:sldId id="258" r:id="rId5"/>
    <p:sldId id="259" r:id="rId6"/>
    <p:sldId id="263" r:id="rId7"/>
    <p:sldId id="266" r:id="rId8"/>
    <p:sldId id="283" r:id="rId9"/>
    <p:sldId id="271" r:id="rId10"/>
    <p:sldId id="276" r:id="rId11"/>
    <p:sldId id="280" r:id="rId12"/>
    <p:sldId id="281" r:id="rId13"/>
    <p:sldId id="285" r:id="rId14"/>
    <p:sldId id="286" r:id="rId15"/>
    <p:sldId id="287" r:id="rId16"/>
    <p:sldId id="288" r:id="rId17"/>
    <p:sldId id="312" r:id="rId18"/>
    <p:sldId id="289" r:id="rId19"/>
    <p:sldId id="300" r:id="rId20"/>
    <p:sldId id="291" r:id="rId21"/>
    <p:sldId id="326" r:id="rId22"/>
    <p:sldId id="299" r:id="rId23"/>
    <p:sldId id="290" r:id="rId24"/>
    <p:sldId id="309" r:id="rId25"/>
    <p:sldId id="292" r:id="rId26"/>
    <p:sldId id="303" r:id="rId27"/>
    <p:sldId id="354" r:id="rId28"/>
    <p:sldId id="358" r:id="rId29"/>
    <p:sldId id="294" r:id="rId30"/>
    <p:sldId id="304" r:id="rId31"/>
    <p:sldId id="295" r:id="rId32"/>
    <p:sldId id="314" r:id="rId33"/>
    <p:sldId id="315" r:id="rId34"/>
    <p:sldId id="307" r:id="rId35"/>
    <p:sldId id="317" r:id="rId36"/>
    <p:sldId id="318" r:id="rId37"/>
    <p:sldId id="319" r:id="rId38"/>
    <p:sldId id="323" r:id="rId39"/>
    <p:sldId id="279" r:id="rId40"/>
    <p:sldId id="330" r:id="rId41"/>
    <p:sldId id="348" r:id="rId42"/>
    <p:sldId id="349" r:id="rId43"/>
    <p:sldId id="350" r:id="rId44"/>
    <p:sldId id="351" r:id="rId45"/>
    <p:sldId id="342" r:id="rId46"/>
    <p:sldId id="345" r:id="rId47"/>
    <p:sldId id="347" r:id="rId48"/>
    <p:sldId id="353"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1EB99-D139-4BF8-B299-BB2778AABC06}" type="datetimeFigureOut">
              <a:rPr lang="ru-RU" smtClean="0"/>
              <a:pPr/>
              <a:t>11.05.2012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2164E-BAA0-43FA-B80B-87BBCBB7637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Презентация состоит из четырёх частей, потому что общий объём «Песен в военной шинели» не проходит загрузку на портал. После скачивания всех частей  объедините все части 2-4 на данной презентации  путем копирования самих слайдов с панели (показ структуры презентации) в левой части рабочего поля.</a:t>
            </a:r>
          </a:p>
          <a:p>
            <a:pPr eaLnBrk="1" hangingPunct="1">
              <a:spcBef>
                <a:spcPct val="0"/>
              </a:spcBef>
            </a:pPr>
            <a:endParaRPr lang="ru-RU"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0D18F-78C4-49C8-A4FD-8FACDAD27EF0}"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239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239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239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239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239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239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239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239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23928"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12392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3930" name="Rectangle 26"/>
          <p:cNvSpPr>
            <a:spLocks noGrp="1" noChangeArrowheads="1"/>
          </p:cNvSpPr>
          <p:nvPr>
            <p:ph type="dt" sz="quarter" idx="2"/>
          </p:nvPr>
        </p:nvSpPr>
        <p:spPr>
          <a:xfrm>
            <a:off x="457200" y="6243638"/>
            <a:ext cx="2133600" cy="457200"/>
          </a:xfrm>
        </p:spPr>
        <p:txBody>
          <a:bodyPr/>
          <a:lstStyle>
            <a:lvl1pPr>
              <a:defRPr/>
            </a:lvl1pPr>
          </a:lstStyle>
          <a:p>
            <a:endParaRPr lang="ru-RU"/>
          </a:p>
        </p:txBody>
      </p:sp>
      <p:sp>
        <p:nvSpPr>
          <p:cNvPr id="123931" name="Rectangle 27"/>
          <p:cNvSpPr>
            <a:spLocks noGrp="1" noChangeArrowheads="1"/>
          </p:cNvSpPr>
          <p:nvPr>
            <p:ph type="ftr" sz="quarter" idx="3"/>
          </p:nvPr>
        </p:nvSpPr>
        <p:spPr/>
        <p:txBody>
          <a:bodyPr/>
          <a:lstStyle>
            <a:lvl1pPr>
              <a:defRPr/>
            </a:lvl1pPr>
          </a:lstStyle>
          <a:p>
            <a:endParaRPr lang="ru-RU"/>
          </a:p>
        </p:txBody>
      </p:sp>
      <p:sp>
        <p:nvSpPr>
          <p:cNvPr id="123932" name="Rectangle 28"/>
          <p:cNvSpPr>
            <a:spLocks noGrp="1" noChangeArrowheads="1"/>
          </p:cNvSpPr>
          <p:nvPr>
            <p:ph type="sldNum" sz="quarter" idx="4"/>
          </p:nvPr>
        </p:nvSpPr>
        <p:spPr/>
        <p:txBody>
          <a:bodyPr/>
          <a:lstStyle>
            <a:lvl1pPr>
              <a:defRPr/>
            </a:lvl1pPr>
          </a:lstStyle>
          <a:p>
            <a:fld id="{620BA58E-9C25-4662-9742-406325E71CF3}" type="slidenum">
              <a:rPr lang="ru-RU"/>
              <a:pPr/>
              <a:t>‹#›</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2CEA7CF9-B207-491E-A421-EF1C2721AA29}"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2206D255-A4E4-42CD-8359-18324D11FA31}"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1"/>
          </p:nvPr>
        </p:nvSpPr>
        <p:spPr>
          <a:xfrm>
            <a:off x="6553200" y="6243638"/>
            <a:ext cx="2133600" cy="457200"/>
          </a:xfrm>
        </p:spPr>
        <p:txBody>
          <a:bodyPr/>
          <a:lstStyle>
            <a:lvl1pPr>
              <a:defRPr/>
            </a:lvl1pPr>
          </a:lstStyle>
          <a:p>
            <a:fld id="{7E56E57E-18D8-4380-A201-9E0F9E33C946}" type="slidenum">
              <a:rPr lang="ru-RU"/>
              <a:pPr/>
              <a:t>‹#›</a:t>
            </a:fld>
            <a:endParaRPr lang="ru-RU"/>
          </a:p>
        </p:txBody>
      </p:sp>
      <p:sp>
        <p:nvSpPr>
          <p:cNvPr id="9" name="Дата 8"/>
          <p:cNvSpPr>
            <a:spLocks noGrp="1"/>
          </p:cNvSpPr>
          <p:nvPr>
            <p:ph type="dt" sz="half" idx="12"/>
          </p:nvPr>
        </p:nvSpPr>
        <p:spPr>
          <a:xfrm>
            <a:off x="457200" y="6248400"/>
            <a:ext cx="2133600" cy="457200"/>
          </a:xfrm>
        </p:spPr>
        <p:txBody>
          <a:bodyPr/>
          <a:lstStyle>
            <a:lvl1pPr>
              <a:defRPr/>
            </a:lvl1pPr>
          </a:lstStyle>
          <a:p>
            <a:endParaRPr lang="ru-RU"/>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solidFill>
                  <a:srgbClr val="C00000"/>
                </a:solidFill>
                <a:effectLst/>
                <a:latin typeface="Segoe" pitchFamily="34"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E7E200"/>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BBE1C554-6D37-464C-92E4-3E668175A397}" type="datetimeFigureOut">
              <a:rPr lang="ru-RU"/>
              <a:pPr>
                <a:defRPr/>
              </a:pPr>
              <a:t>11.05.2012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2D87799-5D96-45FD-84FE-B15A2465633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EF872911-63D3-4063-8E42-DC76190E60F6}" type="datetimeFigureOut">
              <a:rPr lang="ru-RU"/>
              <a:pPr>
                <a:defRPr/>
              </a:pPr>
              <a:t>11.05.2012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29D118-6225-496A-8E80-7629E8FEB96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56170AC-FDA8-4A92-A797-18C776B9648A}" type="datetimeFigureOut">
              <a:rPr lang="ru-RU"/>
              <a:pPr>
                <a:defRPr/>
              </a:pPr>
              <a:t>11.05.2012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4314F67-CB95-43B5-B741-EB8C42FE37EB}"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6ECB21B8-BDC1-43F8-A241-F761368C758E}" type="datetimeFigureOut">
              <a:rPr lang="ru-RU"/>
              <a:pPr>
                <a:defRPr/>
              </a:pPr>
              <a:t>11.05.2012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1D76613-E1B5-41A3-A9F7-0AB379A0A5B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fld id="{45BD3052-EE36-43BE-BBF7-750269E0CDB2}" type="datetimeFigureOut">
              <a:rPr lang="ru-RU"/>
              <a:pPr>
                <a:defRPr/>
              </a:pPr>
              <a:t>11.05.2012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7FB35F0-3C82-4267-8E76-87C61DAE6CF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0D7FD83F-29EC-4EC2-ADF2-D5AD47E217F0}" type="datetimeFigureOut">
              <a:rPr lang="ru-RU"/>
              <a:pPr>
                <a:defRPr/>
              </a:pPr>
              <a:t>11.05.2012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9643FD4-482E-4343-96F8-2FF7D486C13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4356DE-8444-4646-A62E-E39840EE143C}" type="datetimeFigureOut">
              <a:rPr lang="ru-RU"/>
              <a:pPr>
                <a:defRPr/>
              </a:pPr>
              <a:t>11.05.2012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30301FC-8A51-44E3-B6DD-2AC979FB723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F47481DE-D7D3-4B21-B9D5-1F5A3D44BB3B}"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6341CFA-2725-4056-90B6-43CB5DBE10F2}" type="datetimeFigureOut">
              <a:rPr lang="ru-RU"/>
              <a:pPr>
                <a:defRPr/>
              </a:pPr>
              <a:t>11.05.2012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4CD4AA-EAB6-4817-B02E-470BFE59B833}"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85918" y="285728"/>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85918" y="85723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85918" y="49815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815550-946F-4C3E-B6AD-D9F9DA1F4F2A}" type="datetimeFigureOut">
              <a:rPr lang="ru-RU"/>
              <a:pPr>
                <a:defRPr/>
              </a:pPr>
              <a:t>11.05.2012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168DED5-6DD5-4412-BBBF-C002C5D865F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9CBAACA7-FE82-4C35-82C1-29F5CE41E8D6}" type="datetimeFigureOut">
              <a:rPr lang="ru-RU"/>
              <a:pPr>
                <a:defRPr/>
              </a:pPr>
              <a:t>11.05.2012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EE2E281-63A0-4E1C-8E96-96B90287F76E}"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BB239623-D8B5-4109-A965-D40A53CAF5EF}" type="datetimeFigureOut">
              <a:rPr lang="ru-RU"/>
              <a:pPr>
                <a:defRPr/>
              </a:pPr>
              <a:t>11.05.2012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C22980A-3AA5-439E-8A95-E4573ED499C2}"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latin typeface="Arial" charset="0"/>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grpSp>
      <p:sp>
        <p:nvSpPr>
          <p:cNvPr id="2868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2868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EA93223B-D702-470C-A563-648E9CD6143A}" type="slidenum">
              <a:rPr lang="ru-RU"/>
              <a:pPr>
                <a:defRPr/>
              </a:pPr>
              <a:t>‹#›</a:t>
            </a:fld>
            <a:endParaRPr lang="ru-RU"/>
          </a:p>
        </p:txBody>
      </p:sp>
    </p:spTree>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D0A394DC-314B-4234-BC83-61F81F67792C}" type="slidenum">
              <a:rPr lang="ru-RU"/>
              <a:pPr>
                <a:defRPr/>
              </a:pPr>
              <a:t>‹#›</a:t>
            </a:fld>
            <a:endParaRPr lang="ru-RU"/>
          </a:p>
        </p:txBody>
      </p:sp>
    </p:spTree>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57B89C47-ECDF-4E28-8DC0-B2C0754F1091}" type="slidenum">
              <a:rPr lang="ru-RU"/>
              <a:pPr>
                <a:defRPr/>
              </a:pPr>
              <a:t>‹#›</a:t>
            </a:fld>
            <a:endParaRPr lang="ru-RU"/>
          </a:p>
        </p:txBody>
      </p:sp>
    </p:spTree>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45591DD-3B6E-46A9-95E7-8787E180BAC6}" type="slidenum">
              <a:rPr lang="ru-RU"/>
              <a:pPr>
                <a:defRPr/>
              </a:pPr>
              <a:t>‹#›</a:t>
            </a:fld>
            <a:endParaRPr lang="ru-RU"/>
          </a:p>
        </p:txBody>
      </p:sp>
    </p:spTree>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E5B34F5E-435D-4D14-8F58-7ABBEF8BBCA2}" type="slidenum">
              <a:rPr lang="ru-RU"/>
              <a:pPr>
                <a:defRPr/>
              </a:pPr>
              <a:t>‹#›</a:t>
            </a:fld>
            <a:endParaRPr lang="ru-RU"/>
          </a:p>
        </p:txBody>
      </p:sp>
    </p:spTree>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9F9BC80E-4FBC-46B2-95EC-F139499405AD}" type="slidenum">
              <a:rPr lang="ru-RU"/>
              <a:pPr>
                <a:defRPr/>
              </a:pPr>
              <a:t>‹#›</a:t>
            </a:fld>
            <a:endParaRPr lang="ru-RU"/>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FBB2EC5F-214E-4FCC-94D5-B852E8FC6F89}"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159D214F-0645-4B8C-8B3F-EB2050B524D7}" type="slidenum">
              <a:rPr lang="ru-RU"/>
              <a:pPr>
                <a:defRPr/>
              </a:pPr>
              <a:t>‹#›</a:t>
            </a:fld>
            <a:endParaRPr lang="ru-RU"/>
          </a:p>
        </p:txBody>
      </p:sp>
    </p:spTree>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F272AF01-9F3D-4771-B536-CFD6FD03392E}" type="slidenum">
              <a:rPr lang="ru-RU"/>
              <a:pPr>
                <a:defRPr/>
              </a:pPr>
              <a:t>‹#›</a:t>
            </a:fld>
            <a:endParaRPr lang="ru-RU"/>
          </a:p>
        </p:txBody>
      </p:sp>
    </p:spTree>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270A75A4-E19E-47C2-AA5A-0A6AA6F56AE2}" type="slidenum">
              <a:rPr lang="ru-RU"/>
              <a:pPr>
                <a:defRPr/>
              </a:pPr>
              <a:t>‹#›</a:t>
            </a:fld>
            <a:endParaRPr lang="ru-RU"/>
          </a:p>
        </p:txBody>
      </p:sp>
    </p:spTree>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212B6167-4F21-4804-B0C4-06FBD21D10E0}" type="slidenum">
              <a:rPr lang="ru-RU"/>
              <a:pPr>
                <a:defRPr/>
              </a:pPr>
              <a:t>‹#›</a:t>
            </a:fld>
            <a:endParaRPr lang="ru-RU"/>
          </a:p>
        </p:txBody>
      </p:sp>
    </p:spTree>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AFA1B215-0221-4BCF-8AC7-99D69B6378BA}" type="slidenum">
              <a:rPr lang="ru-RU"/>
              <a:pPr>
                <a:defRPr/>
              </a:pPr>
              <a:t>‹#›</a:t>
            </a:fld>
            <a:endParaRPr lang="ru-RU"/>
          </a:p>
        </p:txBody>
      </p:sp>
    </p:spTree>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CE439D9-DC9E-4C41-9350-12FCADCE8CFD}" type="slidenum">
              <a:rPr lang="ru-RU"/>
              <a:pPr>
                <a:defRPr/>
              </a:pPr>
              <a:t>‹#›</a:t>
            </a:fld>
            <a:endParaRPr lang="ru-RU"/>
          </a:p>
        </p:txBody>
      </p:sp>
    </p:spTree>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44475"/>
            <a:ext cx="838835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1806C29C-9610-441C-BDE8-14C6962A6BAF}" type="slidenum">
              <a:rPr lang="ru-RU"/>
              <a:pPr>
                <a:defRPr/>
              </a:pPr>
              <a:t>‹#›</a:t>
            </a:fld>
            <a:endParaRPr lang="ru-RU"/>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5D598BBA-AE69-4DE2-A683-53F818AFF97D}"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86EFF4A7-A08A-4446-9DEC-7313A294C74C}" type="slidenum">
              <a:rPr lang="ru-RU"/>
              <a:pPr/>
              <a:t>‹#›</a:t>
            </a:fld>
            <a:endParaRPr lang="ru-RU"/>
          </a:p>
        </p:txBody>
      </p:sp>
      <p:sp>
        <p:nvSpPr>
          <p:cNvPr id="9" name="Дата 8"/>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CA9A20FE-8409-4FA3-B44A-0CA729DB62DA}" type="slidenum">
              <a:rPr lang="ru-RU"/>
              <a:pPr/>
              <a:t>‹#›</a:t>
            </a:fld>
            <a:endParaRPr lang="ru-RU"/>
          </a:p>
        </p:txBody>
      </p:sp>
      <p:sp>
        <p:nvSpPr>
          <p:cNvPr id="5" name="Дата 4"/>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F062A494-E3BD-4E26-8D63-6B06866E3B42}" type="slidenum">
              <a:rPr lang="ru-RU"/>
              <a:pPr/>
              <a:t>‹#›</a:t>
            </a:fld>
            <a:endParaRPr lang="ru-RU"/>
          </a:p>
        </p:txBody>
      </p:sp>
      <p:sp>
        <p:nvSpPr>
          <p:cNvPr id="4" name="Дата 3"/>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73AFE6A8-25B1-4636-B974-15E8B5C4AF3A}"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4BDE76EB-1313-4BFE-A58F-A158DBE17EC7}"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2288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2288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288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288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2288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288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288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2289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2289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289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289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2289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2289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289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2289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2289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289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290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290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290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2290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2290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2290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290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2290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AAEEDB97-89F0-4AEC-BC3C-552DEA906C9B}" type="slidenum">
              <a:rPr lang="ru-RU"/>
              <a:pPr/>
              <a:t>‹#›</a:t>
            </a:fld>
            <a:endParaRPr lang="ru-RU"/>
          </a:p>
        </p:txBody>
      </p:sp>
      <p:sp>
        <p:nvSpPr>
          <p:cNvPr id="12290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4A486A-6CFC-4A55-95EF-06DC81F75819}" type="datetimeFigureOut">
              <a:rPr lang="ru-RU"/>
              <a:pPr>
                <a:defRPr/>
              </a:pPr>
              <a:t>11.05.2012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4D363C5-D8BD-4E2E-A252-434B7FA43AF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lang="ru-RU" sz="3600" kern="1200" dirty="0">
          <a:solidFill>
            <a:srgbClr val="C00000"/>
          </a:solidFill>
          <a:latin typeface="Segoe" pitchFamily="34" charset="0"/>
          <a:ea typeface="+mj-ea"/>
          <a:cs typeface="+mj-cs"/>
        </a:defRPr>
      </a:lvl1pPr>
      <a:lvl2pPr algn="ctr" rtl="0" eaLnBrk="0" fontAlgn="base" hangingPunct="0">
        <a:spcBef>
          <a:spcPct val="0"/>
        </a:spcBef>
        <a:spcAft>
          <a:spcPct val="0"/>
        </a:spcAft>
        <a:defRPr sz="3600">
          <a:solidFill>
            <a:srgbClr val="C00000"/>
          </a:solidFill>
          <a:latin typeface="Segoe"/>
        </a:defRPr>
      </a:lvl2pPr>
      <a:lvl3pPr algn="ctr" rtl="0" eaLnBrk="0" fontAlgn="base" hangingPunct="0">
        <a:spcBef>
          <a:spcPct val="0"/>
        </a:spcBef>
        <a:spcAft>
          <a:spcPct val="0"/>
        </a:spcAft>
        <a:defRPr sz="3600">
          <a:solidFill>
            <a:srgbClr val="C00000"/>
          </a:solidFill>
          <a:latin typeface="Segoe"/>
        </a:defRPr>
      </a:lvl3pPr>
      <a:lvl4pPr algn="ctr" rtl="0" eaLnBrk="0" fontAlgn="base" hangingPunct="0">
        <a:spcBef>
          <a:spcPct val="0"/>
        </a:spcBef>
        <a:spcAft>
          <a:spcPct val="0"/>
        </a:spcAft>
        <a:defRPr sz="3600">
          <a:solidFill>
            <a:srgbClr val="C00000"/>
          </a:solidFill>
          <a:latin typeface="Segoe"/>
        </a:defRPr>
      </a:lvl4pPr>
      <a:lvl5pPr algn="ctr" rtl="0" eaLnBrk="0" fontAlgn="base" hangingPunct="0">
        <a:spcBef>
          <a:spcPct val="0"/>
        </a:spcBef>
        <a:spcAft>
          <a:spcPct val="0"/>
        </a:spcAft>
        <a:defRPr sz="3600">
          <a:solidFill>
            <a:srgbClr val="C00000"/>
          </a:solidFill>
          <a:latin typeface="Segoe"/>
        </a:defRPr>
      </a:lvl5pPr>
      <a:lvl6pPr marL="457200" algn="ctr" rtl="0" fontAlgn="base">
        <a:spcBef>
          <a:spcPct val="0"/>
        </a:spcBef>
        <a:spcAft>
          <a:spcPct val="0"/>
        </a:spcAft>
        <a:defRPr sz="3600">
          <a:solidFill>
            <a:srgbClr val="C00000"/>
          </a:solidFill>
          <a:latin typeface="Segoe"/>
        </a:defRPr>
      </a:lvl6pPr>
      <a:lvl7pPr marL="914400" algn="ctr" rtl="0" fontAlgn="base">
        <a:spcBef>
          <a:spcPct val="0"/>
        </a:spcBef>
        <a:spcAft>
          <a:spcPct val="0"/>
        </a:spcAft>
        <a:defRPr sz="3600">
          <a:solidFill>
            <a:srgbClr val="C00000"/>
          </a:solidFill>
          <a:latin typeface="Segoe"/>
        </a:defRPr>
      </a:lvl7pPr>
      <a:lvl8pPr marL="1371600" algn="ctr" rtl="0" fontAlgn="base">
        <a:spcBef>
          <a:spcPct val="0"/>
        </a:spcBef>
        <a:spcAft>
          <a:spcPct val="0"/>
        </a:spcAft>
        <a:defRPr sz="3600">
          <a:solidFill>
            <a:srgbClr val="C00000"/>
          </a:solidFill>
          <a:latin typeface="Segoe"/>
        </a:defRPr>
      </a:lvl8pPr>
      <a:lvl9pPr marL="1828800" algn="ctr" rtl="0" fontAlgn="base">
        <a:spcBef>
          <a:spcPct val="0"/>
        </a:spcBef>
        <a:spcAft>
          <a:spcPct val="0"/>
        </a:spcAft>
        <a:defRPr sz="3600">
          <a:solidFill>
            <a:srgbClr val="C00000"/>
          </a:solidFill>
          <a:latin typeface="Segoe"/>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Segoe"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Segoe"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Segoe"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Segoe"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2765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2765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2765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latin typeface="Arial" charset="0"/>
              </a:endParaRPr>
            </a:p>
          </p:txBody>
        </p:sp>
        <p:sp>
          <p:nvSpPr>
            <p:cNvPr id="2765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2765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2765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2765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2765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grpSp>
      <p:sp>
        <p:nvSpPr>
          <p:cNvPr id="2765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2766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2766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6E230F35-CBFC-4FFC-BE57-8538812FF525}" type="slidenum">
              <a:rPr lang="ru-RU"/>
              <a:pPr>
                <a:defRPr/>
              </a:pPr>
              <a:t>‹#›</a:t>
            </a:fld>
            <a:endParaRPr lang="ru-RU"/>
          </a:p>
        </p:txBody>
      </p:sp>
      <p:sp>
        <p:nvSpPr>
          <p:cNvPr id="2766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66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spd="slow">
    <p:zoom/>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55;&#1088;&#1072;&#1079;&#1076;&#1085;&#1080;&#1082;%209%20&#1084;&#1072;&#1103;\&#1055;&#1077;&#1089;&#1085;&#1080;%20&#1074;%20&#1074;&#1086;&#1077;&#1085;&#1085;&#1086;&#1081;%20&#1096;&#1080;&#1085;&#1077;&#1083;&#1080;\&#1057;&#1074;&#1103;&#1097;&#1077;&#1085;&#1085;&#1072;&#1103;%20&#1074;&#1086;&#1081;&#1085;&#1072;.mp3"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C:\Documents%20and%20Settings\Admin\&#1056;&#1072;&#1073;&#1086;&#1095;&#1080;&#1081;%20&#1089;&#1090;&#1086;&#1083;\&#1055;&#1088;&#1072;&#1079;&#1076;&#1085;&#1080;&#1082;%209%20&#1084;&#1072;&#1103;\lit_vov_slide.mp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55;&#1088;&#1072;&#1079;&#1076;&#1085;&#1080;&#1082;%209%20&#1084;&#1072;&#1103;\&#1055;&#1077;&#1089;&#1085;&#1080;%20&#1074;%20&#1074;&#1086;&#1077;&#1085;&#1085;&#1086;&#1081;%20&#1096;&#1080;&#1085;&#1077;&#1083;&#1080;\&#1053;&#1072;%20&#1073;&#1077;&#1079;&#1099;&#1084;&#1103;&#1085;&#1085;&#1086;&#1081;%20&#1074;&#1099;&#1089;&#1086;&#1090;&#1077;.mp3"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9%20&#1084;&#1072;&#1103;\&#1058;&#1105;&#1084;&#1085;&#1072;&#1103;%20&#1085;&#1086;&#1095;&#1100;.mp3" TargetMode="Externa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55;&#1088;&#1072;&#1079;&#1076;&#1085;&#1080;&#1082;%209%20&#1084;&#1072;&#1103;\&#1055;&#1077;&#1089;&#1085;&#1080;%20&#1074;%20&#1074;&#1086;&#1077;&#1085;&#1085;&#1086;&#1081;%20&#1096;&#1080;&#1085;&#1077;&#1083;&#1080;\&#1041;&#1091;&#1093;&#1077;&#1085;&#1074;&#1072;&#1083;&#1100;&#1076;&#1089;&#1082;&#1080;&#1081;%20&#1053;&#1072;&#1073;&#1072;&#1090;.mp3" TargetMode="Externa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WordArt 9"/>
          <p:cNvSpPr>
            <a:spLocks noChangeArrowheads="1" noChangeShapeType="1" noTextEdit="1"/>
          </p:cNvSpPr>
          <p:nvPr/>
        </p:nvSpPr>
        <p:spPr bwMode="auto">
          <a:xfrm>
            <a:off x="457200" y="277813"/>
            <a:ext cx="8229600" cy="11398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ru-RU" sz="3600" kern="10">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rPr>
              <a:t>Великая Отечественная война</a:t>
            </a:r>
          </a:p>
        </p:txBody>
      </p:sp>
      <p:sp>
        <p:nvSpPr>
          <p:cNvPr id="2059" name="WordArt 11"/>
          <p:cNvSpPr>
            <a:spLocks noChangeArrowheads="1" noChangeShapeType="1" noTextEdit="1"/>
          </p:cNvSpPr>
          <p:nvPr/>
        </p:nvSpPr>
        <p:spPr bwMode="auto">
          <a:xfrm>
            <a:off x="755650" y="1773238"/>
            <a:ext cx="3097213" cy="154305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ru-RU" sz="3600" kern="10">
                <a:ln/>
                <a:gradFill rotWithShape="0">
                  <a:gsLst>
                    <a:gs pos="0">
                      <a:srgbClr val="707070"/>
                    </a:gs>
                    <a:gs pos="50000">
                      <a:srgbClr val="FFFFFF"/>
                    </a:gs>
                    <a:gs pos="100000">
                      <a:srgbClr val="707070"/>
                    </a:gs>
                  </a:gsLst>
                  <a:lin ang="2700000" scaled="1"/>
                </a:gradFill>
                <a:effectLst/>
                <a:latin typeface="Impact"/>
              </a:rPr>
              <a:t>С 1941 по 1945год</a:t>
            </a:r>
          </a:p>
        </p:txBody>
      </p:sp>
      <p:pic>
        <p:nvPicPr>
          <p:cNvPr id="2061" name="Picture 13" descr="193[1]"/>
          <p:cNvPicPr>
            <a:picLocks noChangeAspect="1" noChangeArrowheads="1"/>
          </p:cNvPicPr>
          <p:nvPr/>
        </p:nvPicPr>
        <p:blipFill>
          <a:blip r:embed="rId2" cstate="email"/>
          <a:srcRect/>
          <a:stretch>
            <a:fillRect/>
          </a:stretch>
        </p:blipFill>
        <p:spPr bwMode="auto">
          <a:xfrm>
            <a:off x="357158" y="3714752"/>
            <a:ext cx="3744913" cy="2476500"/>
          </a:xfrm>
          <a:prstGeom prst="rect">
            <a:avLst/>
          </a:prstGeom>
          <a:noFill/>
        </p:spPr>
      </p:pic>
      <p:pic>
        <p:nvPicPr>
          <p:cNvPr id="2063" name="Picture 15" descr="dfe6832dc9e5[1]"/>
          <p:cNvPicPr>
            <a:picLocks noGrp="1" noChangeAspect="1" noChangeArrowheads="1"/>
          </p:cNvPicPr>
          <p:nvPr>
            <p:ph type="body" sz="half" idx="2"/>
          </p:nvPr>
        </p:nvPicPr>
        <p:blipFill>
          <a:blip r:embed="rId3" cstate="email"/>
          <a:srcRect/>
          <a:stretch>
            <a:fillRect/>
          </a:stretch>
        </p:blipFill>
        <p:spPr>
          <a:xfrm>
            <a:off x="4643438" y="1844675"/>
            <a:ext cx="4176712" cy="3889375"/>
          </a:xfrm>
          <a:noFill/>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MPj04309370000[1]"/>
          <p:cNvPicPr>
            <a:picLocks noChangeAspect="1" noChangeArrowheads="1"/>
          </p:cNvPicPr>
          <p:nvPr/>
        </p:nvPicPr>
        <p:blipFill>
          <a:blip r:embed="rId2"/>
          <a:srcRect/>
          <a:stretch>
            <a:fillRect/>
          </a:stretch>
        </p:blipFill>
        <p:spPr bwMode="auto">
          <a:xfrm>
            <a:off x="0" y="0"/>
            <a:ext cx="9144000" cy="6961188"/>
          </a:xfrm>
          <a:prstGeom prst="rect">
            <a:avLst/>
          </a:prstGeom>
          <a:noFill/>
          <a:ln w="9525">
            <a:noFill/>
            <a:miter lim="800000"/>
            <a:headEnd/>
            <a:tailEnd/>
          </a:ln>
        </p:spPr>
      </p:pic>
      <p:sp>
        <p:nvSpPr>
          <p:cNvPr id="57347" name="WordArt 9"/>
          <p:cNvSpPr>
            <a:spLocks noChangeArrowheads="1" noChangeShapeType="1" noTextEdit="1"/>
          </p:cNvSpPr>
          <p:nvPr/>
        </p:nvSpPr>
        <p:spPr bwMode="auto">
          <a:xfrm>
            <a:off x="6581775" y="152400"/>
            <a:ext cx="2333625" cy="990600"/>
          </a:xfrm>
          <a:prstGeom prst="rect">
            <a:avLst/>
          </a:prstGeom>
        </p:spPr>
        <p:txBody>
          <a:bodyPr wrap="none" fromWordArt="1">
            <a:prstTxWarp prst="textPlain">
              <a:avLst>
                <a:gd name="adj" fmla="val 50000"/>
              </a:avLst>
            </a:prstTxWarp>
          </a:bodyPr>
          <a:lstStyle/>
          <a:p>
            <a:pPr algn="ctr"/>
            <a:r>
              <a:rPr lang="ru-RU"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МИР</a:t>
            </a:r>
          </a:p>
        </p:txBody>
      </p:sp>
      <p:sp>
        <p:nvSpPr>
          <p:cNvPr id="57348" name="Rectangle 2"/>
          <p:cNvSpPr>
            <a:spLocks noGrp="1" noChangeArrowheads="1"/>
          </p:cNvSpPr>
          <p:nvPr>
            <p:ph type="title"/>
          </p:nvPr>
        </p:nvSpPr>
        <p:spPr>
          <a:xfrm>
            <a:off x="76200" y="-152400"/>
            <a:ext cx="4648200" cy="2438400"/>
          </a:xfrm>
        </p:spPr>
        <p:txBody>
          <a:bodyPr/>
          <a:lstStyle/>
          <a:p>
            <a:pPr algn="l" eaLnBrk="1" hangingPunct="1"/>
            <a:r>
              <a:rPr sz="1600" smtClean="0">
                <a:solidFill>
                  <a:schemeClr val="bg1"/>
                </a:solidFill>
                <a:latin typeface="Segoe"/>
              </a:rPr>
              <a:t>Пусть небо будет голубым,</a:t>
            </a:r>
            <a:br>
              <a:rPr sz="1600" smtClean="0">
                <a:solidFill>
                  <a:schemeClr val="bg1"/>
                </a:solidFill>
                <a:latin typeface="Segoe"/>
              </a:rPr>
            </a:br>
            <a:r>
              <a:rPr sz="1600" smtClean="0">
                <a:solidFill>
                  <a:schemeClr val="bg1"/>
                </a:solidFill>
                <a:latin typeface="Segoe"/>
              </a:rPr>
              <a:t>Пусть в небе не клубится дым,</a:t>
            </a:r>
            <a:br>
              <a:rPr sz="1600" smtClean="0">
                <a:solidFill>
                  <a:schemeClr val="bg1"/>
                </a:solidFill>
                <a:latin typeface="Segoe"/>
              </a:rPr>
            </a:br>
            <a:r>
              <a:rPr sz="1600" smtClean="0">
                <a:solidFill>
                  <a:schemeClr val="bg1"/>
                </a:solidFill>
                <a:latin typeface="Segoe"/>
              </a:rPr>
              <a:t>Пусть пушки грозные молчат</a:t>
            </a:r>
            <a:br>
              <a:rPr sz="1600" smtClean="0">
                <a:solidFill>
                  <a:schemeClr val="bg1"/>
                </a:solidFill>
                <a:latin typeface="Segoe"/>
              </a:rPr>
            </a:br>
            <a:r>
              <a:rPr sz="1600" smtClean="0">
                <a:solidFill>
                  <a:schemeClr val="bg1"/>
                </a:solidFill>
                <a:latin typeface="Segoe"/>
              </a:rPr>
              <a:t>И пулеметы не строчат,</a:t>
            </a:r>
            <a:br>
              <a:rPr sz="1600" smtClean="0">
                <a:solidFill>
                  <a:schemeClr val="bg1"/>
                </a:solidFill>
                <a:latin typeface="Segoe"/>
              </a:rPr>
            </a:br>
            <a:r>
              <a:rPr sz="1600" smtClean="0">
                <a:solidFill>
                  <a:schemeClr val="bg1"/>
                </a:solidFill>
                <a:latin typeface="Segoe"/>
              </a:rPr>
              <a:t>Чтоб жили люди, города...</a:t>
            </a:r>
            <a:br>
              <a:rPr sz="1600" smtClean="0">
                <a:solidFill>
                  <a:schemeClr val="bg1"/>
                </a:solidFill>
                <a:latin typeface="Segoe"/>
              </a:rPr>
            </a:br>
            <a:r>
              <a:rPr sz="1600" smtClean="0">
                <a:solidFill>
                  <a:schemeClr val="bg1"/>
                </a:solidFill>
                <a:latin typeface="Segoe"/>
              </a:rPr>
              <a:t>Мир нужен на земле всегда!</a:t>
            </a:r>
            <a:br>
              <a:rPr sz="1600" smtClean="0">
                <a:solidFill>
                  <a:schemeClr val="bg1"/>
                </a:solidFill>
                <a:latin typeface="Segoe"/>
              </a:rPr>
            </a:br>
            <a:r>
              <a:rPr sz="1600" smtClean="0">
                <a:solidFill>
                  <a:schemeClr val="bg1"/>
                </a:solidFill>
                <a:latin typeface="Segoe"/>
              </a:rPr>
              <a:t>(Н. Найденова)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ru-RU" dirty="0" smtClean="0"/>
              <a:t> </a:t>
            </a:r>
          </a:p>
        </p:txBody>
      </p:sp>
      <p:sp>
        <p:nvSpPr>
          <p:cNvPr id="4099" name="Rectangle 3"/>
          <p:cNvSpPr>
            <a:spLocks noGrp="1" noChangeArrowheads="1"/>
          </p:cNvSpPr>
          <p:nvPr>
            <p:ph type="subTitle" idx="1"/>
          </p:nvPr>
        </p:nvSpPr>
        <p:spPr>
          <a:xfrm rot="21240000">
            <a:off x="1219200" y="4648200"/>
            <a:ext cx="6400800" cy="1066800"/>
          </a:xfrm>
        </p:spPr>
        <p:txBody>
          <a:bodyPr/>
          <a:lstStyle/>
          <a:p>
            <a:pPr eaLnBrk="1" hangingPunct="1">
              <a:lnSpc>
                <a:spcPct val="90000"/>
              </a:lnSpc>
              <a:defRPr/>
            </a:pPr>
            <a:r>
              <a:rPr lang="ru-RU" sz="2400" b="1" i="1" smtClean="0">
                <a:solidFill>
                  <a:srgbClr val="FFFF00"/>
                </a:solidFill>
              </a:rPr>
              <a:t>Песням , написанным во время войны и после неё, посвящается…</a:t>
            </a:r>
          </a:p>
        </p:txBody>
      </p:sp>
      <p:sp>
        <p:nvSpPr>
          <p:cNvPr id="4100" name="WordArt 4"/>
          <p:cNvSpPr>
            <a:spLocks noChangeArrowheads="1" noChangeShapeType="1" noTextEdit="1"/>
          </p:cNvSpPr>
          <p:nvPr/>
        </p:nvSpPr>
        <p:spPr bwMode="auto">
          <a:xfrm>
            <a:off x="457200" y="0"/>
            <a:ext cx="8001000" cy="4572000"/>
          </a:xfrm>
          <a:prstGeom prst="rect">
            <a:avLst/>
          </a:prstGeom>
        </p:spPr>
        <p:txBody>
          <a:bodyPr wrap="none" fromWordArt="1">
            <a:prstTxWarp prst="textSlantUp">
              <a:avLst>
                <a:gd name="adj" fmla="val 44583"/>
              </a:avLst>
            </a:prstTxWarp>
          </a:bodyPr>
          <a:lstStyle/>
          <a:p>
            <a:pPr algn="ctr"/>
            <a:r>
              <a:rPr lang="ru-RU" sz="3600" kern="10">
                <a:ln w="38100" cap="rnd">
                  <a:solidFill>
                    <a:srgbClr val="000000"/>
                  </a:solidFill>
                  <a:prstDash val="sysDot"/>
                  <a:round/>
                  <a:headEnd/>
                  <a:tailEnd/>
                </a:ln>
                <a:solidFill>
                  <a:srgbClr val="FF0000"/>
                </a:solidFill>
                <a:latin typeface="Arial"/>
                <a:cs typeface="Arial"/>
              </a:rPr>
              <a:t>Песня в военной шинели</a:t>
            </a:r>
          </a:p>
        </p:txBody>
      </p:sp>
      <p:sp>
        <p:nvSpPr>
          <p:cNvPr id="4106" name="AutoShape 10"/>
          <p:cNvSpPr>
            <a:spLocks noChangeArrowheads="1"/>
          </p:cNvSpPr>
          <p:nvPr/>
        </p:nvSpPr>
        <p:spPr bwMode="auto">
          <a:xfrm rot="-382167">
            <a:off x="0" y="14478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07" name="AutoShape 11"/>
          <p:cNvSpPr>
            <a:spLocks noChangeArrowheads="1"/>
          </p:cNvSpPr>
          <p:nvPr/>
        </p:nvSpPr>
        <p:spPr bwMode="auto">
          <a:xfrm rot="-382167">
            <a:off x="1371600" y="35814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08" name="AutoShape 12"/>
          <p:cNvSpPr>
            <a:spLocks noChangeArrowheads="1"/>
          </p:cNvSpPr>
          <p:nvPr/>
        </p:nvSpPr>
        <p:spPr bwMode="auto">
          <a:xfrm rot="-382167">
            <a:off x="2209800" y="16002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09" name="AutoShape 13"/>
          <p:cNvSpPr>
            <a:spLocks noChangeArrowheads="1"/>
          </p:cNvSpPr>
          <p:nvPr/>
        </p:nvSpPr>
        <p:spPr bwMode="auto">
          <a:xfrm rot="-382167">
            <a:off x="4038600" y="28956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10" name="AutoShape 14"/>
          <p:cNvSpPr>
            <a:spLocks noChangeArrowheads="1"/>
          </p:cNvSpPr>
          <p:nvPr/>
        </p:nvSpPr>
        <p:spPr bwMode="auto">
          <a:xfrm rot="-382167">
            <a:off x="5029200" y="9144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11" name="AutoShape 15"/>
          <p:cNvSpPr>
            <a:spLocks noChangeArrowheads="1"/>
          </p:cNvSpPr>
          <p:nvPr/>
        </p:nvSpPr>
        <p:spPr bwMode="auto">
          <a:xfrm rot="-382167">
            <a:off x="6705600" y="22860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
        <p:nvSpPr>
          <p:cNvPr id="4112" name="AutoShape 16"/>
          <p:cNvSpPr>
            <a:spLocks noChangeArrowheads="1"/>
          </p:cNvSpPr>
          <p:nvPr/>
        </p:nvSpPr>
        <p:spPr bwMode="auto">
          <a:xfrm rot="-382167">
            <a:off x="7696200" y="228600"/>
            <a:ext cx="762000" cy="1143000"/>
          </a:xfrm>
          <a:prstGeom prst="star4">
            <a:avLst>
              <a:gd name="adj" fmla="val 3468"/>
            </a:avLst>
          </a:prstGeom>
          <a:solidFill>
            <a:srgbClr val="FFCC00"/>
          </a:solidFill>
          <a:ln w="9525">
            <a:solidFill>
              <a:srgbClr val="FF0000"/>
            </a:solidFill>
            <a:miter lim="800000"/>
            <a:headEnd/>
            <a:tailEnd/>
          </a:ln>
        </p:spPr>
        <p:txBody>
          <a:bodyPr wrap="none" anchor="ctr"/>
          <a:lstStyle/>
          <a:p>
            <a:endParaRPr lang="ru-RU"/>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3000"/>
                                        <p:tgtEl>
                                          <p:spTgt spid="4099">
                                            <p:txEl>
                                              <p:pRg st="0" end="0"/>
                                            </p:txEl>
                                          </p:spTgt>
                                        </p:tgtEl>
                                      </p:cBhvr>
                                    </p:animEffect>
                                  </p:childTnLst>
                                </p:cTn>
                              </p:par>
                            </p:childTnLst>
                          </p:cTn>
                        </p:par>
                        <p:par>
                          <p:cTn id="8" fill="hold">
                            <p:stCondLst>
                              <p:cond delay="3000"/>
                            </p:stCondLst>
                            <p:childTnLst>
                              <p:par>
                                <p:cTn id="9" presetID="7" presetClass="entr" presetSubtype="4"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3000" fill="hold"/>
                                        <p:tgtEl>
                                          <p:spTgt spid="4100"/>
                                        </p:tgtEl>
                                        <p:attrNameLst>
                                          <p:attrName>ppt_x</p:attrName>
                                        </p:attrNameLst>
                                      </p:cBhvr>
                                      <p:tavLst>
                                        <p:tav tm="0">
                                          <p:val>
                                            <p:strVal val="#ppt_x"/>
                                          </p:val>
                                        </p:tav>
                                        <p:tav tm="100000">
                                          <p:val>
                                            <p:strVal val="#ppt_x"/>
                                          </p:val>
                                        </p:tav>
                                      </p:tavLst>
                                    </p:anim>
                                    <p:anim calcmode="lin" valueType="num">
                                      <p:cBhvr additive="base">
                                        <p:cTn id="12" dur="3000" fill="hold"/>
                                        <p:tgtEl>
                                          <p:spTgt spid="4100"/>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23" presetClass="entr" presetSubtype="32" fill="hold" grpId="0" nodeType="afterEffect">
                                  <p:stCondLst>
                                    <p:cond delay="0"/>
                                  </p:stCondLst>
                                  <p:childTnLst>
                                    <p:set>
                                      <p:cBhvr>
                                        <p:cTn id="15" dur="1" fill="hold">
                                          <p:stCondLst>
                                            <p:cond delay="0"/>
                                          </p:stCondLst>
                                        </p:cTn>
                                        <p:tgtEl>
                                          <p:spTgt spid="4106"/>
                                        </p:tgtEl>
                                        <p:attrNameLst>
                                          <p:attrName>style.visibility</p:attrName>
                                        </p:attrNameLst>
                                      </p:cBhvr>
                                      <p:to>
                                        <p:strVal val="visible"/>
                                      </p:to>
                                    </p:set>
                                    <p:anim calcmode="lin" valueType="num">
                                      <p:cBhvr>
                                        <p:cTn id="16" dur="500" fill="hold"/>
                                        <p:tgtEl>
                                          <p:spTgt spid="4106"/>
                                        </p:tgtEl>
                                        <p:attrNameLst>
                                          <p:attrName>ppt_w</p:attrName>
                                        </p:attrNameLst>
                                      </p:cBhvr>
                                      <p:tavLst>
                                        <p:tav tm="0">
                                          <p:val>
                                            <p:strVal val="4*#ppt_w"/>
                                          </p:val>
                                        </p:tav>
                                        <p:tav tm="100000">
                                          <p:val>
                                            <p:strVal val="#ppt_w"/>
                                          </p:val>
                                        </p:tav>
                                      </p:tavLst>
                                    </p:anim>
                                    <p:anim calcmode="lin" valueType="num">
                                      <p:cBhvr>
                                        <p:cTn id="17" dur="500" fill="hold"/>
                                        <p:tgtEl>
                                          <p:spTgt spid="4106"/>
                                        </p:tgtEl>
                                        <p:attrNameLst>
                                          <p:attrName>ppt_h</p:attrName>
                                        </p:attrNameLst>
                                      </p:cBhvr>
                                      <p:tavLst>
                                        <p:tav tm="0">
                                          <p:val>
                                            <p:strVal val="4*#ppt_h"/>
                                          </p:val>
                                        </p:tav>
                                        <p:tav tm="100000">
                                          <p:val>
                                            <p:strVal val="#ppt_h"/>
                                          </p:val>
                                        </p:tav>
                                      </p:tavLst>
                                    </p:anim>
                                  </p:childTnLst>
                                </p:cTn>
                              </p:par>
                            </p:childTnLst>
                          </p:cTn>
                        </p:par>
                        <p:par>
                          <p:cTn id="18" fill="hold">
                            <p:stCondLst>
                              <p:cond delay="6500"/>
                            </p:stCondLst>
                            <p:childTnLst>
                              <p:par>
                                <p:cTn id="19" presetID="23" presetClass="entr" presetSubtype="32" fill="hold" grpId="0" nodeType="afterEffect">
                                  <p:stCondLst>
                                    <p:cond delay="0"/>
                                  </p:stCondLst>
                                  <p:childTnLst>
                                    <p:set>
                                      <p:cBhvr>
                                        <p:cTn id="20" dur="1" fill="hold">
                                          <p:stCondLst>
                                            <p:cond delay="0"/>
                                          </p:stCondLst>
                                        </p:cTn>
                                        <p:tgtEl>
                                          <p:spTgt spid="4107"/>
                                        </p:tgtEl>
                                        <p:attrNameLst>
                                          <p:attrName>style.visibility</p:attrName>
                                        </p:attrNameLst>
                                      </p:cBhvr>
                                      <p:to>
                                        <p:strVal val="visible"/>
                                      </p:to>
                                    </p:set>
                                    <p:anim calcmode="lin" valueType="num">
                                      <p:cBhvr>
                                        <p:cTn id="21" dur="500" fill="hold"/>
                                        <p:tgtEl>
                                          <p:spTgt spid="4107"/>
                                        </p:tgtEl>
                                        <p:attrNameLst>
                                          <p:attrName>ppt_w</p:attrName>
                                        </p:attrNameLst>
                                      </p:cBhvr>
                                      <p:tavLst>
                                        <p:tav tm="0">
                                          <p:val>
                                            <p:strVal val="4*#ppt_w"/>
                                          </p:val>
                                        </p:tav>
                                        <p:tav tm="100000">
                                          <p:val>
                                            <p:strVal val="#ppt_w"/>
                                          </p:val>
                                        </p:tav>
                                      </p:tavLst>
                                    </p:anim>
                                    <p:anim calcmode="lin" valueType="num">
                                      <p:cBhvr>
                                        <p:cTn id="22" dur="500" fill="hold"/>
                                        <p:tgtEl>
                                          <p:spTgt spid="4107"/>
                                        </p:tgtEl>
                                        <p:attrNameLst>
                                          <p:attrName>ppt_h</p:attrName>
                                        </p:attrNameLst>
                                      </p:cBhvr>
                                      <p:tavLst>
                                        <p:tav tm="0">
                                          <p:val>
                                            <p:strVal val="4*#ppt_h"/>
                                          </p:val>
                                        </p:tav>
                                        <p:tav tm="100000">
                                          <p:val>
                                            <p:strVal val="#ppt_h"/>
                                          </p:val>
                                        </p:tav>
                                      </p:tavLst>
                                    </p:anim>
                                  </p:childTnLst>
                                </p:cTn>
                              </p:par>
                            </p:childTnLst>
                          </p:cTn>
                        </p:par>
                        <p:par>
                          <p:cTn id="23" fill="hold">
                            <p:stCondLst>
                              <p:cond delay="7000"/>
                            </p:stCondLst>
                            <p:childTnLst>
                              <p:par>
                                <p:cTn id="24" presetID="23" presetClass="entr" presetSubtype="32" fill="hold" grpId="0" nodeType="afterEffect">
                                  <p:stCondLst>
                                    <p:cond delay="0"/>
                                  </p:stCondLst>
                                  <p:childTnLst>
                                    <p:set>
                                      <p:cBhvr>
                                        <p:cTn id="25" dur="1" fill="hold">
                                          <p:stCondLst>
                                            <p:cond delay="0"/>
                                          </p:stCondLst>
                                        </p:cTn>
                                        <p:tgtEl>
                                          <p:spTgt spid="4108"/>
                                        </p:tgtEl>
                                        <p:attrNameLst>
                                          <p:attrName>style.visibility</p:attrName>
                                        </p:attrNameLst>
                                      </p:cBhvr>
                                      <p:to>
                                        <p:strVal val="visible"/>
                                      </p:to>
                                    </p:set>
                                    <p:anim calcmode="lin" valueType="num">
                                      <p:cBhvr>
                                        <p:cTn id="26" dur="500" fill="hold"/>
                                        <p:tgtEl>
                                          <p:spTgt spid="4108"/>
                                        </p:tgtEl>
                                        <p:attrNameLst>
                                          <p:attrName>ppt_w</p:attrName>
                                        </p:attrNameLst>
                                      </p:cBhvr>
                                      <p:tavLst>
                                        <p:tav tm="0">
                                          <p:val>
                                            <p:strVal val="4*#ppt_w"/>
                                          </p:val>
                                        </p:tav>
                                        <p:tav tm="100000">
                                          <p:val>
                                            <p:strVal val="#ppt_w"/>
                                          </p:val>
                                        </p:tav>
                                      </p:tavLst>
                                    </p:anim>
                                    <p:anim calcmode="lin" valueType="num">
                                      <p:cBhvr>
                                        <p:cTn id="27" dur="500" fill="hold"/>
                                        <p:tgtEl>
                                          <p:spTgt spid="4108"/>
                                        </p:tgtEl>
                                        <p:attrNameLst>
                                          <p:attrName>ppt_h</p:attrName>
                                        </p:attrNameLst>
                                      </p:cBhvr>
                                      <p:tavLst>
                                        <p:tav tm="0">
                                          <p:val>
                                            <p:strVal val="4*#ppt_h"/>
                                          </p:val>
                                        </p:tav>
                                        <p:tav tm="100000">
                                          <p:val>
                                            <p:strVal val="#ppt_h"/>
                                          </p:val>
                                        </p:tav>
                                      </p:tavLst>
                                    </p:anim>
                                  </p:childTnLst>
                                </p:cTn>
                              </p:par>
                            </p:childTnLst>
                          </p:cTn>
                        </p:par>
                        <p:par>
                          <p:cTn id="28" fill="hold">
                            <p:stCondLst>
                              <p:cond delay="7500"/>
                            </p:stCondLst>
                            <p:childTnLst>
                              <p:par>
                                <p:cTn id="29" presetID="23" presetClass="entr" presetSubtype="32" fill="hold" grpId="0" nodeType="afterEffect">
                                  <p:stCondLst>
                                    <p:cond delay="0"/>
                                  </p:stCondLst>
                                  <p:childTnLst>
                                    <p:set>
                                      <p:cBhvr>
                                        <p:cTn id="30" dur="1" fill="hold">
                                          <p:stCondLst>
                                            <p:cond delay="0"/>
                                          </p:stCondLst>
                                        </p:cTn>
                                        <p:tgtEl>
                                          <p:spTgt spid="4109"/>
                                        </p:tgtEl>
                                        <p:attrNameLst>
                                          <p:attrName>style.visibility</p:attrName>
                                        </p:attrNameLst>
                                      </p:cBhvr>
                                      <p:to>
                                        <p:strVal val="visible"/>
                                      </p:to>
                                    </p:set>
                                    <p:anim calcmode="lin" valueType="num">
                                      <p:cBhvr>
                                        <p:cTn id="31" dur="500" fill="hold"/>
                                        <p:tgtEl>
                                          <p:spTgt spid="4109"/>
                                        </p:tgtEl>
                                        <p:attrNameLst>
                                          <p:attrName>ppt_w</p:attrName>
                                        </p:attrNameLst>
                                      </p:cBhvr>
                                      <p:tavLst>
                                        <p:tav tm="0">
                                          <p:val>
                                            <p:strVal val="4*#ppt_w"/>
                                          </p:val>
                                        </p:tav>
                                        <p:tav tm="100000">
                                          <p:val>
                                            <p:strVal val="#ppt_w"/>
                                          </p:val>
                                        </p:tav>
                                      </p:tavLst>
                                    </p:anim>
                                    <p:anim calcmode="lin" valueType="num">
                                      <p:cBhvr>
                                        <p:cTn id="32" dur="500" fill="hold"/>
                                        <p:tgtEl>
                                          <p:spTgt spid="4109"/>
                                        </p:tgtEl>
                                        <p:attrNameLst>
                                          <p:attrName>ppt_h</p:attrName>
                                        </p:attrNameLst>
                                      </p:cBhvr>
                                      <p:tavLst>
                                        <p:tav tm="0">
                                          <p:val>
                                            <p:strVal val="4*#ppt_h"/>
                                          </p:val>
                                        </p:tav>
                                        <p:tav tm="100000">
                                          <p:val>
                                            <p:strVal val="#ppt_h"/>
                                          </p:val>
                                        </p:tav>
                                      </p:tavLst>
                                    </p:anim>
                                  </p:childTnLst>
                                </p:cTn>
                              </p:par>
                            </p:childTnLst>
                          </p:cTn>
                        </p:par>
                        <p:par>
                          <p:cTn id="33" fill="hold">
                            <p:stCondLst>
                              <p:cond delay="8000"/>
                            </p:stCondLst>
                            <p:childTnLst>
                              <p:par>
                                <p:cTn id="34" presetID="23" presetClass="entr" presetSubtype="32" fill="hold" grpId="0" nodeType="afterEffect">
                                  <p:stCondLst>
                                    <p:cond delay="0"/>
                                  </p:stCondLst>
                                  <p:childTnLst>
                                    <p:set>
                                      <p:cBhvr>
                                        <p:cTn id="35" dur="1" fill="hold">
                                          <p:stCondLst>
                                            <p:cond delay="0"/>
                                          </p:stCondLst>
                                        </p:cTn>
                                        <p:tgtEl>
                                          <p:spTgt spid="4110"/>
                                        </p:tgtEl>
                                        <p:attrNameLst>
                                          <p:attrName>style.visibility</p:attrName>
                                        </p:attrNameLst>
                                      </p:cBhvr>
                                      <p:to>
                                        <p:strVal val="visible"/>
                                      </p:to>
                                    </p:set>
                                    <p:anim calcmode="lin" valueType="num">
                                      <p:cBhvr>
                                        <p:cTn id="36" dur="500" fill="hold"/>
                                        <p:tgtEl>
                                          <p:spTgt spid="4110"/>
                                        </p:tgtEl>
                                        <p:attrNameLst>
                                          <p:attrName>ppt_w</p:attrName>
                                        </p:attrNameLst>
                                      </p:cBhvr>
                                      <p:tavLst>
                                        <p:tav tm="0">
                                          <p:val>
                                            <p:strVal val="4*#ppt_w"/>
                                          </p:val>
                                        </p:tav>
                                        <p:tav tm="100000">
                                          <p:val>
                                            <p:strVal val="#ppt_w"/>
                                          </p:val>
                                        </p:tav>
                                      </p:tavLst>
                                    </p:anim>
                                    <p:anim calcmode="lin" valueType="num">
                                      <p:cBhvr>
                                        <p:cTn id="37" dur="500" fill="hold"/>
                                        <p:tgtEl>
                                          <p:spTgt spid="4110"/>
                                        </p:tgtEl>
                                        <p:attrNameLst>
                                          <p:attrName>ppt_h</p:attrName>
                                        </p:attrNameLst>
                                      </p:cBhvr>
                                      <p:tavLst>
                                        <p:tav tm="0">
                                          <p:val>
                                            <p:strVal val="4*#ppt_h"/>
                                          </p:val>
                                        </p:tav>
                                        <p:tav tm="100000">
                                          <p:val>
                                            <p:strVal val="#ppt_h"/>
                                          </p:val>
                                        </p:tav>
                                      </p:tavLst>
                                    </p:anim>
                                  </p:childTnLst>
                                </p:cTn>
                              </p:par>
                            </p:childTnLst>
                          </p:cTn>
                        </p:par>
                        <p:par>
                          <p:cTn id="38" fill="hold">
                            <p:stCondLst>
                              <p:cond delay="8500"/>
                            </p:stCondLst>
                            <p:childTnLst>
                              <p:par>
                                <p:cTn id="39" presetID="23" presetClass="entr" presetSubtype="32" fill="hold" grpId="0" nodeType="afterEffect">
                                  <p:stCondLst>
                                    <p:cond delay="0"/>
                                  </p:stCondLst>
                                  <p:childTnLst>
                                    <p:set>
                                      <p:cBhvr>
                                        <p:cTn id="40" dur="1" fill="hold">
                                          <p:stCondLst>
                                            <p:cond delay="0"/>
                                          </p:stCondLst>
                                        </p:cTn>
                                        <p:tgtEl>
                                          <p:spTgt spid="4111"/>
                                        </p:tgtEl>
                                        <p:attrNameLst>
                                          <p:attrName>style.visibility</p:attrName>
                                        </p:attrNameLst>
                                      </p:cBhvr>
                                      <p:to>
                                        <p:strVal val="visible"/>
                                      </p:to>
                                    </p:set>
                                    <p:anim calcmode="lin" valueType="num">
                                      <p:cBhvr>
                                        <p:cTn id="41" dur="500" fill="hold"/>
                                        <p:tgtEl>
                                          <p:spTgt spid="4111"/>
                                        </p:tgtEl>
                                        <p:attrNameLst>
                                          <p:attrName>ppt_w</p:attrName>
                                        </p:attrNameLst>
                                      </p:cBhvr>
                                      <p:tavLst>
                                        <p:tav tm="0">
                                          <p:val>
                                            <p:strVal val="4*#ppt_w"/>
                                          </p:val>
                                        </p:tav>
                                        <p:tav tm="100000">
                                          <p:val>
                                            <p:strVal val="#ppt_w"/>
                                          </p:val>
                                        </p:tav>
                                      </p:tavLst>
                                    </p:anim>
                                    <p:anim calcmode="lin" valueType="num">
                                      <p:cBhvr>
                                        <p:cTn id="42" dur="500" fill="hold"/>
                                        <p:tgtEl>
                                          <p:spTgt spid="4111"/>
                                        </p:tgtEl>
                                        <p:attrNameLst>
                                          <p:attrName>ppt_h</p:attrName>
                                        </p:attrNameLst>
                                      </p:cBhvr>
                                      <p:tavLst>
                                        <p:tav tm="0">
                                          <p:val>
                                            <p:strVal val="4*#ppt_h"/>
                                          </p:val>
                                        </p:tav>
                                        <p:tav tm="100000">
                                          <p:val>
                                            <p:strVal val="#ppt_h"/>
                                          </p:val>
                                        </p:tav>
                                      </p:tavLst>
                                    </p:anim>
                                  </p:childTnLst>
                                </p:cTn>
                              </p:par>
                            </p:childTnLst>
                          </p:cTn>
                        </p:par>
                        <p:par>
                          <p:cTn id="43" fill="hold">
                            <p:stCondLst>
                              <p:cond delay="9000"/>
                            </p:stCondLst>
                            <p:childTnLst>
                              <p:par>
                                <p:cTn id="44" presetID="23" presetClass="entr" presetSubtype="32" fill="hold" grpId="0" nodeType="afterEffect">
                                  <p:stCondLst>
                                    <p:cond delay="0"/>
                                  </p:stCondLst>
                                  <p:childTnLst>
                                    <p:set>
                                      <p:cBhvr>
                                        <p:cTn id="45" dur="1" fill="hold">
                                          <p:stCondLst>
                                            <p:cond delay="0"/>
                                          </p:stCondLst>
                                        </p:cTn>
                                        <p:tgtEl>
                                          <p:spTgt spid="4112"/>
                                        </p:tgtEl>
                                        <p:attrNameLst>
                                          <p:attrName>style.visibility</p:attrName>
                                        </p:attrNameLst>
                                      </p:cBhvr>
                                      <p:to>
                                        <p:strVal val="visible"/>
                                      </p:to>
                                    </p:set>
                                    <p:anim calcmode="lin" valueType="num">
                                      <p:cBhvr>
                                        <p:cTn id="46" dur="500" fill="hold"/>
                                        <p:tgtEl>
                                          <p:spTgt spid="4112"/>
                                        </p:tgtEl>
                                        <p:attrNameLst>
                                          <p:attrName>ppt_w</p:attrName>
                                        </p:attrNameLst>
                                      </p:cBhvr>
                                      <p:tavLst>
                                        <p:tav tm="0">
                                          <p:val>
                                            <p:strVal val="4*#ppt_w"/>
                                          </p:val>
                                        </p:tav>
                                        <p:tav tm="100000">
                                          <p:val>
                                            <p:strVal val="#ppt_w"/>
                                          </p:val>
                                        </p:tav>
                                      </p:tavLst>
                                    </p:anim>
                                    <p:anim calcmode="lin" valueType="num">
                                      <p:cBhvr>
                                        <p:cTn id="47" dur="500" fill="hold"/>
                                        <p:tgtEl>
                                          <p:spTgt spid="41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6" grpId="0" animBg="1"/>
      <p:bldP spid="4107" grpId="0" animBg="1"/>
      <p:bldP spid="4108" grpId="0" animBg="1"/>
      <p:bldP spid="4109" grpId="0" animBg="1"/>
      <p:bldP spid="4110" grpId="0" animBg="1"/>
      <p:bldP spid="4111" grpId="0" animBg="1"/>
      <p:bldP spid="4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4" name="Picture 4" descr="677066"/>
          <p:cNvPicPr>
            <a:picLocks noChangeAspect="1" noChangeArrowheads="1"/>
          </p:cNvPicPr>
          <p:nvPr/>
        </p:nvPicPr>
        <p:blipFill>
          <a:blip r:embed="rId2" cstate="email">
            <a:clrChange>
              <a:clrFrom>
                <a:srgbClr val="0A0A0A"/>
              </a:clrFrom>
              <a:clrTo>
                <a:srgbClr val="0A0A0A">
                  <a:alpha val="0"/>
                </a:srgbClr>
              </a:clrTo>
            </a:clrChange>
          </a:blip>
          <a:srcRect/>
          <a:stretch>
            <a:fillRect/>
          </a:stretch>
        </p:blipFill>
        <p:spPr bwMode="auto">
          <a:xfrm>
            <a:off x="6324600" y="0"/>
            <a:ext cx="2667000" cy="1778000"/>
          </a:xfrm>
          <a:prstGeom prst="rect">
            <a:avLst/>
          </a:prstGeom>
          <a:noFill/>
          <a:ln w="9525">
            <a:noFill/>
            <a:miter lim="800000"/>
            <a:headEnd/>
            <a:tailEnd/>
          </a:ln>
        </p:spPr>
      </p:pic>
      <p:sp>
        <p:nvSpPr>
          <p:cNvPr id="15362" name="Rectangle 2"/>
          <p:cNvSpPr>
            <a:spLocks noGrp="1" noChangeArrowheads="1"/>
          </p:cNvSpPr>
          <p:nvPr>
            <p:ph type="title"/>
          </p:nvPr>
        </p:nvSpPr>
        <p:spPr>
          <a:xfrm rot="21360000">
            <a:off x="0" y="457200"/>
            <a:ext cx="7315200" cy="1143000"/>
          </a:xfrm>
        </p:spPr>
        <p:txBody>
          <a:bodyPr/>
          <a:lstStyle/>
          <a:p>
            <a:pPr algn="l" eaLnBrk="1" hangingPunct="1">
              <a:defRPr/>
            </a:pPr>
            <a:r>
              <a:rPr lang="ru-RU" dirty="0" smtClean="0">
                <a:solidFill>
                  <a:srgbClr val="FFFF00"/>
                </a:solidFill>
              </a:rPr>
              <a:t>Песни военных лет…</a:t>
            </a:r>
          </a:p>
        </p:txBody>
      </p:sp>
      <p:sp>
        <p:nvSpPr>
          <p:cNvPr id="15363" name="Rectangle 3"/>
          <p:cNvSpPr>
            <a:spLocks noGrp="1" noChangeArrowheads="1"/>
          </p:cNvSpPr>
          <p:nvPr>
            <p:ph type="body" idx="1"/>
          </p:nvPr>
        </p:nvSpPr>
        <p:spPr>
          <a:xfrm rot="21360000">
            <a:off x="152400" y="1981200"/>
            <a:ext cx="8839200" cy="4648200"/>
          </a:xfrm>
        </p:spPr>
        <p:txBody>
          <a:bodyPr/>
          <a:lstStyle/>
          <a:p>
            <a:pPr eaLnBrk="1" hangingPunct="1">
              <a:lnSpc>
                <a:spcPct val="90000"/>
              </a:lnSpc>
              <a:defRPr/>
            </a:pPr>
            <a:r>
              <a:rPr lang="ru-RU" dirty="0" smtClean="0">
                <a:solidFill>
                  <a:srgbClr val="FFFF66"/>
                </a:solidFill>
              </a:rPr>
              <a:t>Сколько их прекрасных и незабываемых. И есть в них всё: горечь отступления в первые месяцы войны и радость возвращения к своим, картины жизни солдат, рассказы о боевых подвигах моряков и пехотинцев, лётчиках и танкистах. И если бы сейчас прослушать всё лучшее, что создали поэты и композиторы, то это была бы музыка – история Великой Отечественной Войны.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800" decel="100000"/>
                                        <p:tgtEl>
                                          <p:spTgt spid="15362"/>
                                        </p:tgtEl>
                                      </p:cBhvr>
                                    </p:animEffect>
                                    <p:anim calcmode="lin" valueType="num">
                                      <p:cBhvr>
                                        <p:cTn id="8" dur="800" decel="100000" fill="hold"/>
                                        <p:tgtEl>
                                          <p:spTgt spid="15362"/>
                                        </p:tgtEl>
                                        <p:attrNameLst>
                                          <p:attrName>style.rotation</p:attrName>
                                        </p:attrNameLst>
                                      </p:cBhvr>
                                      <p:tavLst>
                                        <p:tav tm="0">
                                          <p:val>
                                            <p:fltVal val="-90"/>
                                          </p:val>
                                        </p:tav>
                                        <p:tav tm="100000">
                                          <p:val>
                                            <p:fltVal val="0"/>
                                          </p:val>
                                        </p:tav>
                                      </p:tavLst>
                                    </p:anim>
                                    <p:anim calcmode="lin" valueType="num">
                                      <p:cBhvr>
                                        <p:cTn id="9" dur="800" decel="100000" fill="hold"/>
                                        <p:tgtEl>
                                          <p:spTgt spid="15362"/>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nodeType="afterEffect">
                                  <p:stCondLst>
                                    <p:cond delay="0"/>
                                  </p:stCondLst>
                                  <p:iterate type="lt">
                                    <p:tmPct val="10000"/>
                                  </p:iterate>
                                  <p:childTnLst>
                                    <p:set>
                                      <p:cBhvr>
                                        <p:cTn id="15" dur="1" fill="hold">
                                          <p:stCondLst>
                                            <p:cond delay="0"/>
                                          </p:stCondLst>
                                        </p:cTn>
                                        <p:tgtEl>
                                          <p:spTgt spid="15363">
                                            <p:txEl>
                                              <p:pRg st="0" end="0"/>
                                            </p:txEl>
                                          </p:spTgt>
                                        </p:tgtEl>
                                        <p:attrNameLst>
                                          <p:attrName>style.visibility</p:attrName>
                                        </p:attrNameLst>
                                      </p:cBhvr>
                                      <p:to>
                                        <p:strVal val="visible"/>
                                      </p:to>
                                    </p:set>
                                    <p:animEffect transition="in" filter="fade">
                                      <p:cBhvr>
                                        <p:cTn id="16" dur="1000"/>
                                        <p:tgtEl>
                                          <p:spTgt spid="15363">
                                            <p:txEl>
                                              <p:pRg st="0" end="0"/>
                                            </p:txEl>
                                          </p:spTgt>
                                        </p:tgtEl>
                                      </p:cBhvr>
                                    </p:animEffect>
                                    <p:anim calcmode="lin" valueType="num">
                                      <p:cBhvr>
                                        <p:cTn id="17" dur="1000" fill="hold"/>
                                        <p:tgtEl>
                                          <p:spTgt spid="15363">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31800"/>
                            </p:stCondLst>
                            <p:childTnLst>
                              <p:par>
                                <p:cTn id="20" presetID="23" presetClass="entr" presetSubtype="32"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 calcmode="lin" valueType="num">
                                      <p:cBhvr>
                                        <p:cTn id="22" dur="1000" fill="hold"/>
                                        <p:tgtEl>
                                          <p:spTgt spid="15364"/>
                                        </p:tgtEl>
                                        <p:attrNameLst>
                                          <p:attrName>ppt_w</p:attrName>
                                        </p:attrNameLst>
                                      </p:cBhvr>
                                      <p:tavLst>
                                        <p:tav tm="0">
                                          <p:val>
                                            <p:strVal val="4*#ppt_w"/>
                                          </p:val>
                                        </p:tav>
                                        <p:tav tm="100000">
                                          <p:val>
                                            <p:strVal val="#ppt_w"/>
                                          </p:val>
                                        </p:tav>
                                      </p:tavLst>
                                    </p:anim>
                                    <p:anim calcmode="lin" valueType="num">
                                      <p:cBhvr>
                                        <p:cTn id="23" dur="1000" fill="hold"/>
                                        <p:tgtEl>
                                          <p:spTgt spid="153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479047"/>
          <p:cNvPicPr>
            <a:picLocks noChangeAspect="1" noChangeArrowheads="1"/>
          </p:cNvPicPr>
          <p:nvPr/>
        </p:nvPicPr>
        <p:blipFill>
          <a:blip r:embed="rId2"/>
          <a:srcRect/>
          <a:stretch>
            <a:fillRect/>
          </a:stretch>
        </p:blipFill>
        <p:spPr bwMode="auto">
          <a:xfrm rot="-181310">
            <a:off x="5715000" y="228600"/>
            <a:ext cx="3276600" cy="1879600"/>
          </a:xfrm>
          <a:prstGeom prst="rect">
            <a:avLst/>
          </a:prstGeom>
          <a:noFill/>
          <a:ln w="9525">
            <a:noFill/>
            <a:miter lim="800000"/>
            <a:headEnd/>
            <a:tailEnd/>
          </a:ln>
        </p:spPr>
      </p:pic>
      <p:sp>
        <p:nvSpPr>
          <p:cNvPr id="16387" name="Rectangle 3"/>
          <p:cNvSpPr>
            <a:spLocks noGrp="1" noChangeArrowheads="1"/>
          </p:cNvSpPr>
          <p:nvPr>
            <p:ph type="body" idx="1"/>
          </p:nvPr>
        </p:nvSpPr>
        <p:spPr>
          <a:xfrm rot="21360000">
            <a:off x="381000" y="2209800"/>
            <a:ext cx="8229600" cy="4495800"/>
          </a:xfrm>
        </p:spPr>
        <p:txBody>
          <a:bodyPr/>
          <a:lstStyle/>
          <a:p>
            <a:pPr eaLnBrk="1" hangingPunct="1">
              <a:defRPr/>
            </a:pPr>
            <a:r>
              <a:rPr lang="ru-RU" dirty="0" smtClean="0">
                <a:solidFill>
                  <a:srgbClr val="FFFF66"/>
                </a:solidFill>
              </a:rPr>
              <a:t>Песни – как люди: у каждой своя биография, своя судьба. Одни умирают, едва появившись на свет, никого не растревожив. Другие, вспыхнув ярко, очень скоро умирают. И лишь немногие живут и не старятся.</a:t>
            </a:r>
          </a:p>
          <a:p>
            <a:pPr eaLnBrk="1" hangingPunct="1">
              <a:defRPr/>
            </a:pPr>
            <a:r>
              <a:rPr lang="ru-RU" dirty="0" smtClean="0">
                <a:solidFill>
                  <a:srgbClr val="FFFF66"/>
                </a:solidFill>
              </a:rPr>
              <a:t>О таких песнях у нас и пойдёт речь.</a:t>
            </a:r>
          </a:p>
        </p:txBody>
      </p:sp>
      <p:sp>
        <p:nvSpPr>
          <p:cNvPr id="16388" name="Rectangle 4"/>
          <p:cNvSpPr>
            <a:spLocks noChangeArrowheads="1"/>
          </p:cNvSpPr>
          <p:nvPr/>
        </p:nvSpPr>
        <p:spPr bwMode="auto">
          <a:xfrm rot="21360000">
            <a:off x="0" y="457200"/>
            <a:ext cx="7315200" cy="1143000"/>
          </a:xfrm>
          <a:prstGeom prst="rect">
            <a:avLst/>
          </a:prstGeom>
          <a:noFill/>
          <a:ln w="9525">
            <a:noFill/>
            <a:miter lim="800000"/>
            <a:headEnd/>
            <a:tailEnd/>
          </a:ln>
          <a:effectLst/>
        </p:spPr>
        <p:txBody>
          <a:bodyPr anchor="ctr"/>
          <a:lstStyle/>
          <a:p>
            <a:pPr>
              <a:defRPr/>
            </a:pPr>
            <a:r>
              <a:rPr lang="ru-RU" sz="4400">
                <a:solidFill>
                  <a:srgbClr val="FFFF00"/>
                </a:solidFill>
                <a:effectLst>
                  <a:outerShdw blurRad="38100" dist="38100" dir="2700000" algn="tl">
                    <a:srgbClr val="000000"/>
                  </a:outerShdw>
                </a:effectLst>
              </a:rPr>
              <a:t>Песни военных лет…</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6387">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176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fade">
                                      <p:cBhvr>
                                        <p:cTn id="13" dur="1000"/>
                                        <p:tgtEl>
                                          <p:spTgt spid="16387">
                                            <p:txEl>
                                              <p:pRg st="1" end="1"/>
                                            </p:txEl>
                                          </p:spTgt>
                                        </p:tgtEl>
                                      </p:cBhvr>
                                    </p:animEffect>
                                    <p:anim calcmode="lin" valueType="num">
                                      <p:cBhvr>
                                        <p:cTn id="14" dur="1000" fill="hold"/>
                                        <p:tgtEl>
                                          <p:spTgt spid="16387">
                                            <p:txEl>
                                              <p:pRg st="1" end="1"/>
                                            </p:txEl>
                                          </p:spTgt>
                                        </p:tgtEl>
                                        <p:attrNameLst>
                                          <p:attrName>ppt_w</p:attrName>
                                        </p:attrNameLst>
                                      </p:cBhvr>
                                      <p:tavLst>
                                        <p:tav tm="0" fmla="#ppt_w*sin(2.5*pi*$)">
                                          <p:val>
                                            <p:fltVal val="0"/>
                                          </p:val>
                                        </p:tav>
                                        <p:tav tm="100000">
                                          <p:val>
                                            <p:fltVal val="1"/>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21300"/>
                            </p:stCondLst>
                            <p:childTnLst>
                              <p:par>
                                <p:cTn id="17" presetID="23" presetClass="entr" presetSubtype="32" fill="hold" nodeType="after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p:cTn id="19" dur="1000" fill="hold"/>
                                        <p:tgtEl>
                                          <p:spTgt spid="16390"/>
                                        </p:tgtEl>
                                        <p:attrNameLst>
                                          <p:attrName>ppt_w</p:attrName>
                                        </p:attrNameLst>
                                      </p:cBhvr>
                                      <p:tavLst>
                                        <p:tav tm="0">
                                          <p:val>
                                            <p:strVal val="4*#ppt_w"/>
                                          </p:val>
                                        </p:tav>
                                        <p:tav tm="100000">
                                          <p:val>
                                            <p:strVal val="#ppt_w"/>
                                          </p:val>
                                        </p:tav>
                                      </p:tavLst>
                                    </p:anim>
                                    <p:anim calcmode="lin" valueType="num">
                                      <p:cBhvr>
                                        <p:cTn id="20" dur="1000" fill="hold"/>
                                        <p:tgtEl>
                                          <p:spTgt spid="16390"/>
                                        </p:tgtEl>
                                        <p:attrNameLst>
                                          <p:attrName>ppt_h</p:attrName>
                                        </p:attrNameLst>
                                      </p:cBhvr>
                                      <p:tavLst>
                                        <p:tav tm="0">
                                          <p:val>
                                            <p:strVal val="4*#ppt_h"/>
                                          </p:val>
                                        </p:tav>
                                        <p:tav tm="100000">
                                          <p:val>
                                            <p:strVal val="#ppt_h"/>
                                          </p:val>
                                        </p:tav>
                                      </p:tavLst>
                                    </p:anim>
                                  </p:childTnLst>
                                </p:cTn>
                              </p:par>
                            </p:childTnLst>
                          </p:cTn>
                        </p:par>
                        <p:par>
                          <p:cTn id="21" fill="hold">
                            <p:stCondLst>
                              <p:cond delay="22300"/>
                            </p:stCondLst>
                            <p:childTnLst>
                              <p:par>
                                <p:cTn id="22" presetID="30" presetClass="exit" presetSubtype="0" fill="hold" grpId="0" nodeType="afterEffect">
                                  <p:stCondLst>
                                    <p:cond delay="0"/>
                                  </p:stCondLst>
                                  <p:childTnLst>
                                    <p:animEffect transition="out" filter="fade">
                                      <p:cBhvr>
                                        <p:cTn id="23" dur="800" accel="100000">
                                          <p:stCondLst>
                                            <p:cond delay="200"/>
                                          </p:stCondLst>
                                        </p:cTn>
                                        <p:tgtEl>
                                          <p:spTgt spid="16388"/>
                                        </p:tgtEl>
                                      </p:cBhvr>
                                    </p:animEffect>
                                    <p:anim calcmode="lin" valueType="num">
                                      <p:cBhvr>
                                        <p:cTn id="24" dur="800" accel="100000">
                                          <p:stCondLst>
                                            <p:cond delay="200"/>
                                          </p:stCondLst>
                                        </p:cTn>
                                        <p:tgtEl>
                                          <p:spTgt spid="16388"/>
                                        </p:tgtEl>
                                        <p:attrNameLst>
                                          <p:attrName>style.rotation</p:attrName>
                                        </p:attrNameLst>
                                      </p:cBhvr>
                                      <p:tavLst>
                                        <p:tav tm="0">
                                          <p:val>
                                            <p:fltVal val="0"/>
                                          </p:val>
                                        </p:tav>
                                        <p:tav tm="100000">
                                          <p:val>
                                            <p:fltVal val="-90"/>
                                          </p:val>
                                        </p:tav>
                                      </p:tavLst>
                                    </p:anim>
                                    <p:anim calcmode="lin" valueType="num">
                                      <p:cBhvr>
                                        <p:cTn id="25" dur="200" decel="100000"/>
                                        <p:tgtEl>
                                          <p:spTgt spid="16388"/>
                                        </p:tgtEl>
                                        <p:attrNameLst>
                                          <p:attrName>ppt_x</p:attrName>
                                        </p:attrNameLst>
                                      </p:cBhvr>
                                      <p:tavLst>
                                        <p:tav tm="0">
                                          <p:val>
                                            <p:strVal val="ppt_x"/>
                                          </p:val>
                                        </p:tav>
                                        <p:tav tm="100000">
                                          <p:val>
                                            <p:strVal val="ppt_x-0.05"/>
                                          </p:val>
                                        </p:tav>
                                      </p:tavLst>
                                    </p:anim>
                                    <p:anim calcmode="lin" valueType="num">
                                      <p:cBhvr>
                                        <p:cTn id="26" dur="200" decel="100000"/>
                                        <p:tgtEl>
                                          <p:spTgt spid="16388"/>
                                        </p:tgtEl>
                                        <p:attrNameLst>
                                          <p:attrName>ppt_y</p:attrName>
                                        </p:attrNameLst>
                                      </p:cBhvr>
                                      <p:tavLst>
                                        <p:tav tm="0">
                                          <p:val>
                                            <p:strVal val="ppt_y"/>
                                          </p:val>
                                        </p:tav>
                                        <p:tav tm="100000">
                                          <p:val>
                                            <p:strVal val="ppt_y+0.1"/>
                                          </p:val>
                                        </p:tav>
                                      </p:tavLst>
                                    </p:anim>
                                    <p:anim calcmode="lin" valueType="num">
                                      <p:cBhvr>
                                        <p:cTn id="27" dur="800" accel="100000">
                                          <p:stCondLst>
                                            <p:cond delay="200"/>
                                          </p:stCondLst>
                                        </p:cTn>
                                        <p:tgtEl>
                                          <p:spTgt spid="16388"/>
                                        </p:tgtEl>
                                        <p:attrNameLst>
                                          <p:attrName>ppt_x</p:attrName>
                                        </p:attrNameLst>
                                      </p:cBhvr>
                                      <p:tavLst>
                                        <p:tav tm="0">
                                          <p:val>
                                            <p:strVal val="ppt_x"/>
                                          </p:val>
                                        </p:tav>
                                        <p:tav tm="100000">
                                          <p:val>
                                            <p:strVal val="ppt_x+0.4+0.05"/>
                                          </p:val>
                                        </p:tav>
                                      </p:tavLst>
                                    </p:anim>
                                    <p:anim calcmode="lin" valueType="num">
                                      <p:cBhvr>
                                        <p:cTn id="28" dur="800" accel="100000">
                                          <p:stCondLst>
                                            <p:cond delay="200"/>
                                          </p:stCondLst>
                                        </p:cTn>
                                        <p:tgtEl>
                                          <p:spTgt spid="16388"/>
                                        </p:tgtEl>
                                        <p:attrNameLst>
                                          <p:attrName>ppt_y</p:attrName>
                                        </p:attrNameLst>
                                      </p:cBhvr>
                                      <p:tavLst>
                                        <p:tav tm="0">
                                          <p:val>
                                            <p:strVal val="ppt_y"/>
                                          </p:val>
                                        </p:tav>
                                        <p:tav tm="100000">
                                          <p:val>
                                            <p:strVal val="ppt_y-0.4-0.1"/>
                                          </p:val>
                                        </p:tav>
                                      </p:tavLst>
                                    </p:anim>
                                    <p:set>
                                      <p:cBhvr>
                                        <p:cTn id="29" dur="1" fill="hold">
                                          <p:stCondLst>
                                            <p:cond delay="999"/>
                                          </p:stCondLst>
                                        </p:cTn>
                                        <p:tgtEl>
                                          <p:spTgt spid="16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PAROVOZ"/>
          <p:cNvPicPr>
            <a:picLocks noChangeAspect="1" noChangeArrowheads="1"/>
          </p:cNvPicPr>
          <p:nvPr/>
        </p:nvPicPr>
        <p:blipFill>
          <a:blip r:embed="rId3"/>
          <a:srcRect/>
          <a:stretch>
            <a:fillRect/>
          </a:stretch>
        </p:blipFill>
        <p:spPr bwMode="auto">
          <a:xfrm>
            <a:off x="6934200" y="0"/>
            <a:ext cx="2209800" cy="2743200"/>
          </a:xfrm>
          <a:prstGeom prst="rect">
            <a:avLst/>
          </a:prstGeom>
          <a:noFill/>
          <a:ln w="9525">
            <a:noFill/>
            <a:miter lim="800000"/>
            <a:headEnd/>
            <a:tailEnd/>
          </a:ln>
        </p:spPr>
      </p:pic>
      <p:sp>
        <p:nvSpPr>
          <p:cNvPr id="7175" name="Rectangle 7"/>
          <p:cNvSpPr>
            <a:spLocks noGrp="1" noChangeArrowheads="1"/>
          </p:cNvSpPr>
          <p:nvPr>
            <p:ph type="title"/>
          </p:nvPr>
        </p:nvSpPr>
        <p:spPr>
          <a:xfrm>
            <a:off x="0" y="152400"/>
            <a:ext cx="7620000" cy="1143000"/>
          </a:xfrm>
        </p:spPr>
        <p:txBody>
          <a:bodyPr/>
          <a:lstStyle/>
          <a:p>
            <a:pPr eaLnBrk="1" hangingPunct="1">
              <a:defRPr/>
            </a:pPr>
            <a:r>
              <a:rPr lang="ru-RU" sz="4000" dirty="0" smtClean="0"/>
              <a:t>Священная война</a:t>
            </a:r>
            <a:br>
              <a:rPr lang="ru-RU" sz="4000" dirty="0" smtClean="0"/>
            </a:br>
            <a:r>
              <a:rPr lang="ru-RU" sz="1800" dirty="0" smtClean="0"/>
              <a:t>слова А. В. Александрова, музыка В. Лебедева – Кумача</a:t>
            </a:r>
            <a:r>
              <a:rPr lang="ru-RU" sz="4000" dirty="0" smtClean="0"/>
              <a:t> </a:t>
            </a:r>
          </a:p>
        </p:txBody>
      </p:sp>
      <p:sp>
        <p:nvSpPr>
          <p:cNvPr id="7176" name="Rectangle 8"/>
          <p:cNvSpPr>
            <a:spLocks noGrp="1" noChangeArrowheads="1"/>
          </p:cNvSpPr>
          <p:nvPr>
            <p:ph type="body" idx="1"/>
          </p:nvPr>
        </p:nvSpPr>
        <p:spPr>
          <a:xfrm>
            <a:off x="152400" y="1905000"/>
            <a:ext cx="8229600" cy="4495800"/>
          </a:xfrm>
        </p:spPr>
        <p:txBody>
          <a:bodyPr/>
          <a:lstStyle/>
          <a:p>
            <a:pPr eaLnBrk="1" hangingPunct="1">
              <a:lnSpc>
                <a:spcPct val="90000"/>
              </a:lnSpc>
              <a:defRPr/>
            </a:pPr>
            <a:r>
              <a:rPr lang="ru-RU" dirty="0" smtClean="0"/>
              <a:t>Утром 24 июня 1941 на первой     полосе газет «Красная звезда» и «Известия» были опубликованы стихи В. И. Лебедева – Кумача «Священная война». Газета со стихами попала к руководителю Краснознаменного ансамбля песни и пляски Красной Армии    Александрову. Стихи потрясли  композитора и уже на другой  день    появилась песня.</a:t>
            </a:r>
          </a:p>
        </p:txBody>
      </p:sp>
      <p:pic>
        <p:nvPicPr>
          <p:cNvPr id="7" name="Священная война.mp3">
            <a:hlinkClick r:id="" action="ppaction://media"/>
          </p:cNvPr>
          <p:cNvPicPr>
            <a:picLocks noRot="1" noChangeAspect="1"/>
          </p:cNvPicPr>
          <p:nvPr>
            <a:audioFile r:link="rId1"/>
          </p:nvPr>
        </p:nvPicPr>
        <p:blipFill>
          <a:blip r:embed="rId4"/>
          <a:stretch>
            <a:fillRect/>
          </a:stretch>
        </p:blipFill>
        <p:spPr>
          <a:xfrm>
            <a:off x="285720" y="357166"/>
            <a:ext cx="304800" cy="304800"/>
          </a:xfrm>
          <a:prstGeom prst="rect">
            <a:avLst/>
          </a:prstGeom>
        </p:spPr>
      </p:pic>
    </p:spTree>
  </p:cSld>
  <p:clrMapOvr>
    <a:masterClrMapping/>
  </p:clrMapOvr>
  <p:transition>
    <p:wheel spokes="1"/>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2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SDC13002.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1143000"/>
          </a:xfrm>
        </p:spPr>
        <p:txBody>
          <a:bodyPr/>
          <a:lstStyle/>
          <a:p>
            <a:pPr eaLnBrk="1" hangingPunct="1">
              <a:defRPr/>
            </a:pPr>
            <a:r>
              <a:rPr lang="ru-RU" smtClean="0"/>
              <a:t>Катюша</a:t>
            </a:r>
            <a:br>
              <a:rPr lang="ru-RU" smtClean="0"/>
            </a:br>
            <a:r>
              <a:rPr lang="ru-RU" sz="2000" smtClean="0"/>
              <a:t>музыка М. Блантера, поэт М. Исаковский</a:t>
            </a:r>
            <a:endParaRPr lang="ru-RU" smtClean="0"/>
          </a:p>
        </p:txBody>
      </p:sp>
      <p:sp>
        <p:nvSpPr>
          <p:cNvPr id="19459" name="Rectangle 3"/>
          <p:cNvSpPr>
            <a:spLocks noGrp="1" noChangeArrowheads="1"/>
          </p:cNvSpPr>
          <p:nvPr>
            <p:ph type="body" idx="1"/>
          </p:nvPr>
        </p:nvSpPr>
        <p:spPr>
          <a:xfrm>
            <a:off x="152400" y="1905000"/>
            <a:ext cx="8839200" cy="4953000"/>
          </a:xfrm>
        </p:spPr>
        <p:txBody>
          <a:bodyPr/>
          <a:lstStyle/>
          <a:p>
            <a:pPr eaLnBrk="1" hangingPunct="1">
              <a:defRPr/>
            </a:pPr>
            <a:r>
              <a:rPr lang="ru-RU" sz="2800" dirty="0" smtClean="0"/>
              <a:t>Композитором М. </a:t>
            </a:r>
            <a:r>
              <a:rPr lang="ru-RU" sz="2800" dirty="0" err="1" smtClean="0"/>
              <a:t>Блантером</a:t>
            </a:r>
            <a:r>
              <a:rPr lang="ru-RU" sz="2800" dirty="0" smtClean="0"/>
              <a:t> и поэтом М. Исаковским написано много прекрасных песен, но, пожалуй, ни одна из них не согревала так солдатские сердца в военную пору, ни одна из них в мирные дни не сделала так много для дружбы, взаимопонимания людей на нашей планете, как эта простодушная, улыбчивая, милая «Катюша», которая была написана до войны, но стала одной из любимых песен Великой Отечественной.</a:t>
            </a:r>
          </a:p>
        </p:txBody>
      </p:sp>
      <p:pic>
        <p:nvPicPr>
          <p:cNvPr id="19462" name="Picture 6" descr="N"/>
          <p:cNvPicPr>
            <a:picLocks noChangeAspect="1" noChangeArrowheads="1"/>
          </p:cNvPicPr>
          <p:nvPr/>
        </p:nvPicPr>
        <p:blipFill>
          <a:blip r:embed="rId2">
            <a:grayscl/>
          </a:blip>
          <a:srcRect/>
          <a:stretch>
            <a:fillRect/>
          </a:stretch>
        </p:blipFill>
        <p:spPr bwMode="auto">
          <a:xfrm>
            <a:off x="6781800" y="0"/>
            <a:ext cx="2362200" cy="188277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from="(-#ppt_w/2)" to="(#ppt_x)" calcmode="lin" valueType="num">
                                      <p:cBhvr>
                                        <p:cTn id="7" dur="600" fill="hold">
                                          <p:stCondLst>
                                            <p:cond delay="0"/>
                                          </p:stCondLst>
                                        </p:cTn>
                                        <p:tgtEl>
                                          <p:spTgt spid="19458"/>
                                        </p:tgtEl>
                                        <p:attrNameLst>
                                          <p:attrName>ppt_x</p:attrName>
                                        </p:attrNameLst>
                                      </p:cBhvr>
                                    </p:anim>
                                    <p:anim from="0" to="-1.0" calcmode="lin" valueType="num">
                                      <p:cBhvr>
                                        <p:cTn id="8" dur="200" decel="50000" autoRev="1" fill="hold">
                                          <p:stCondLst>
                                            <p:cond delay="600"/>
                                          </p:stCondLst>
                                        </p:cTn>
                                        <p:tgtEl>
                                          <p:spTgt spid="19458"/>
                                        </p:tgtEl>
                                        <p:attrNameLst>
                                          <p:attrName>xshear</p:attrName>
                                        </p:attrNameLst>
                                      </p:cBhvr>
                                    </p:anim>
                                    <p:animScale>
                                      <p:cBhvr>
                                        <p:cTn id="9" dur="200" decel="100000" autoRev="1" fill="hold">
                                          <p:stCondLst>
                                            <p:cond delay="600"/>
                                          </p:stCondLst>
                                        </p:cTn>
                                        <p:tgtEl>
                                          <p:spTgt spid="19458"/>
                                        </p:tgtEl>
                                      </p:cBhvr>
                                      <p:from x="100000" y="100000"/>
                                      <p:to x="80000" y="100000"/>
                                    </p:animScale>
                                    <p:anim by="(#ppt_h/3+#ppt_w*0.1)" calcmode="lin" valueType="num">
                                      <p:cBhvr additive="sum">
                                        <p:cTn id="10" dur="200" decel="100000" autoRev="1" fill="hold">
                                          <p:stCondLst>
                                            <p:cond delay="600"/>
                                          </p:stCondLst>
                                        </p:cTn>
                                        <p:tgtEl>
                                          <p:spTgt spid="19458"/>
                                        </p:tgtEl>
                                        <p:attrNameLst>
                                          <p:attrName>ppt_x</p:attrName>
                                        </p:attrNameLst>
                                      </p:cBhvr>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additive="base">
                                        <p:cTn id="14" dur="5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dissolve">
                                      <p:cBhvr>
                                        <p:cTn id="19"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3300/salenaya.0/0_20482_86f0300d_XL"/>
          <p:cNvPicPr>
            <a:picLocks noChangeAspect="1" noChangeArrowheads="1"/>
          </p:cNvPicPr>
          <p:nvPr/>
        </p:nvPicPr>
        <p:blipFill>
          <a:blip r:embed="rId2" cstate="print"/>
          <a:srcRect/>
          <a:stretch>
            <a:fillRect/>
          </a:stretch>
        </p:blipFill>
        <p:spPr bwMode="auto">
          <a:xfrm>
            <a:off x="395536" y="404664"/>
            <a:ext cx="8136904" cy="610267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807003"/>
          <p:cNvPicPr>
            <a:picLocks noChangeAspect="1" noChangeArrowheads="1"/>
          </p:cNvPicPr>
          <p:nvPr/>
        </p:nvPicPr>
        <p:blipFill>
          <a:blip r:embed="rId2">
            <a:grayscl/>
          </a:blip>
          <a:srcRect/>
          <a:stretch>
            <a:fillRect/>
          </a:stretch>
        </p:blipFill>
        <p:spPr bwMode="auto">
          <a:xfrm>
            <a:off x="6324600" y="0"/>
            <a:ext cx="2819400" cy="1981200"/>
          </a:xfrm>
          <a:prstGeom prst="rect">
            <a:avLst/>
          </a:prstGeom>
          <a:noFill/>
          <a:ln w="9525">
            <a:noFill/>
            <a:miter lim="800000"/>
            <a:headEnd/>
            <a:tailEnd/>
          </a:ln>
        </p:spPr>
      </p:pic>
      <p:sp>
        <p:nvSpPr>
          <p:cNvPr id="23554" name="Rectangle 2"/>
          <p:cNvSpPr>
            <a:spLocks noGrp="1" noChangeArrowheads="1"/>
          </p:cNvSpPr>
          <p:nvPr>
            <p:ph type="title"/>
          </p:nvPr>
        </p:nvSpPr>
        <p:spPr>
          <a:xfrm>
            <a:off x="0" y="0"/>
            <a:ext cx="7620000" cy="1143000"/>
          </a:xfrm>
        </p:spPr>
        <p:txBody>
          <a:bodyPr/>
          <a:lstStyle/>
          <a:p>
            <a:pPr eaLnBrk="1" hangingPunct="1">
              <a:defRPr/>
            </a:pPr>
            <a:r>
              <a:rPr lang="ru-RU" smtClean="0"/>
              <a:t>В землянке</a:t>
            </a:r>
            <a:br>
              <a:rPr lang="ru-RU" smtClean="0"/>
            </a:br>
            <a:r>
              <a:rPr lang="ru-RU" sz="2000" smtClean="0"/>
              <a:t>слова А. Суркова, музыка К. Листова</a:t>
            </a:r>
            <a:endParaRPr lang="ru-RU" smtClean="0"/>
          </a:p>
        </p:txBody>
      </p:sp>
      <p:sp>
        <p:nvSpPr>
          <p:cNvPr id="23555" name="Rectangle 3"/>
          <p:cNvSpPr>
            <a:spLocks noGrp="1" noChangeArrowheads="1"/>
          </p:cNvSpPr>
          <p:nvPr>
            <p:ph type="body" idx="1"/>
          </p:nvPr>
        </p:nvSpPr>
        <p:spPr>
          <a:xfrm>
            <a:off x="0" y="1905000"/>
            <a:ext cx="8991600" cy="5105400"/>
          </a:xfrm>
        </p:spPr>
        <p:txBody>
          <a:bodyPr/>
          <a:lstStyle/>
          <a:p>
            <a:pPr eaLnBrk="1" hangingPunct="1">
              <a:defRPr/>
            </a:pPr>
            <a:r>
              <a:rPr lang="ru-RU" sz="2800" dirty="0" smtClean="0"/>
              <a:t>Зимой 1941/42г. по всем фронтам с молниеносной быстротой распространилась новая песня, слова и мотив передавались из уст в уста. Песня приходила к солдатам безымянной и её окружали легендами. Рассказывали будто сложил её молодой лейтенант  в окопах под Москвой. Но в том, что говорили о песне, одно оказалось верным: она действительно родилась «в белоснежных полях под Москвой» во время оборонительных сражений за столицу. Это были несколько стихотворных строчек из письма жене.</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from="(-#ppt_w/2)" to="(#ppt_x)" calcmode="lin" valueType="num">
                                      <p:cBhvr>
                                        <p:cTn id="7" dur="600" fill="hold">
                                          <p:stCondLst>
                                            <p:cond delay="0"/>
                                          </p:stCondLst>
                                        </p:cTn>
                                        <p:tgtEl>
                                          <p:spTgt spid="23554"/>
                                        </p:tgtEl>
                                        <p:attrNameLst>
                                          <p:attrName>ppt_x</p:attrName>
                                        </p:attrNameLst>
                                      </p:cBhvr>
                                    </p:anim>
                                    <p:anim from="0" to="-1.0" calcmode="lin" valueType="num">
                                      <p:cBhvr>
                                        <p:cTn id="8" dur="200" decel="50000" autoRev="1" fill="hold">
                                          <p:stCondLst>
                                            <p:cond delay="600"/>
                                          </p:stCondLst>
                                        </p:cTn>
                                        <p:tgtEl>
                                          <p:spTgt spid="23554"/>
                                        </p:tgtEl>
                                        <p:attrNameLst>
                                          <p:attrName>xshear</p:attrName>
                                        </p:attrNameLst>
                                      </p:cBhvr>
                                    </p:anim>
                                    <p:animScale>
                                      <p:cBhvr>
                                        <p:cTn id="9" dur="200" decel="100000" autoRev="1" fill="hold">
                                          <p:stCondLst>
                                            <p:cond delay="600"/>
                                          </p:stCondLst>
                                        </p:cTn>
                                        <p:tgtEl>
                                          <p:spTgt spid="23554"/>
                                        </p:tgtEl>
                                      </p:cBhvr>
                                      <p:from x="100000" y="100000"/>
                                      <p:to x="80000" y="100000"/>
                                    </p:animScale>
                                    <p:anim by="(#ppt_h/3+#ppt_w*0.1)" calcmode="lin" valueType="num">
                                      <p:cBhvr additive="sum">
                                        <p:cTn id="10" dur="200" decel="100000" autoRev="1" fill="hold">
                                          <p:stCondLst>
                                            <p:cond delay="600"/>
                                          </p:stCondLst>
                                        </p:cTn>
                                        <p:tgtEl>
                                          <p:spTgt spid="23554"/>
                                        </p:tgtEl>
                                        <p:attrNameLst>
                                          <p:attrName>ppt_x</p:attrName>
                                        </p:attrNameLst>
                                      </p:cBhvr>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 calcmode="lin" valueType="num">
                                      <p:cBhvr additive="base">
                                        <p:cTn id="14" dur="5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dissolve">
                                      <p:cBhvr>
                                        <p:cTn id="19"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a:t>А.Сурков «Землянка»</a:t>
            </a:r>
          </a:p>
        </p:txBody>
      </p:sp>
      <p:pic>
        <p:nvPicPr>
          <p:cNvPr id="39941" name="Picture 5" descr="4 008"/>
          <p:cNvPicPr>
            <a:picLocks noChangeAspect="1" noChangeArrowheads="1"/>
          </p:cNvPicPr>
          <p:nvPr/>
        </p:nvPicPr>
        <p:blipFill>
          <a:blip r:embed="rId2"/>
          <a:srcRect/>
          <a:stretch>
            <a:fillRect/>
          </a:stretch>
        </p:blipFill>
        <p:spPr bwMode="auto">
          <a:xfrm>
            <a:off x="1371600" y="1828800"/>
            <a:ext cx="6629400" cy="4783138"/>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14375" y="428625"/>
            <a:ext cx="7915275" cy="1755775"/>
          </a:xfrm>
        </p:spPr>
        <p:txBody>
          <a:bodyPr/>
          <a:lstStyle/>
          <a:p>
            <a:pPr eaLnBrk="1" hangingPunct="1"/>
            <a:r>
              <a:rPr b="1" i="1" smtClean="0">
                <a:solidFill>
                  <a:srgbClr val="FFFF00"/>
                </a:solidFill>
                <a:latin typeface="Monotype Corsiva" pitchFamily="66" charset="0"/>
              </a:rPr>
              <a:t>Нашим дедам и отцам, проливавшим свою кровь, чтобы мы  жили, посвящается...</a:t>
            </a:r>
            <a:endParaRPr smtClean="0">
              <a:solidFill>
                <a:srgbClr val="FFFF00"/>
              </a:solidFill>
              <a:latin typeface="Segoe"/>
            </a:endParaRPr>
          </a:p>
        </p:txBody>
      </p:sp>
      <p:sp>
        <p:nvSpPr>
          <p:cNvPr id="3" name="Subtitle 2"/>
          <p:cNvSpPr>
            <a:spLocks noGrp="1"/>
          </p:cNvSpPr>
          <p:nvPr>
            <p:ph type="subTitle" idx="1"/>
          </p:nvPr>
        </p:nvSpPr>
        <p:spPr>
          <a:xfrm>
            <a:off x="928662" y="3000372"/>
            <a:ext cx="7643813" cy="2714625"/>
          </a:xfrm>
        </p:spPr>
        <p:txBody>
          <a:bodyPr rtlCol="0">
            <a:normAutofit fontScale="92500" lnSpcReduction="20000"/>
          </a:bodyPr>
          <a:lstStyle/>
          <a:p>
            <a:pPr eaLnBrk="1" fontAlgn="auto" hangingPunct="1">
              <a:spcAft>
                <a:spcPts val="0"/>
              </a:spcAft>
              <a:defRPr/>
            </a:pPr>
            <a:r>
              <a:rPr lang="ru-RU" dirty="0" smtClean="0">
                <a:solidFill>
                  <a:schemeClr val="bg1">
                    <a:lumMod val="20000"/>
                    <a:lumOff val="80000"/>
                  </a:schemeClr>
                </a:solidFill>
                <a:latin typeface="Monotype Corsiva" pitchFamily="66" charset="0"/>
              </a:rPr>
              <a:t>Быстро летит время. В памяти стираются воспоминания о прошедших годах. Всё меньше становится среди нас ветеранов Великой войны. Война, в которой одна идеология, лица, стоявшие за ней, стремились подмять под себя народы мира, уничтожить многие из них. Людям, спасшим нас от незавидной участи, посвящается ….</a:t>
            </a:r>
            <a:endParaRPr lang="ru-RU" dirty="0">
              <a:solidFill>
                <a:schemeClr val="bg1">
                  <a:lumMod val="20000"/>
                  <a:lumOff val="80000"/>
                </a:schemeClr>
              </a:solidFill>
              <a:latin typeface="Monotype Corsiva" pitchFamily="66" charset="0"/>
            </a:endParaRPr>
          </a:p>
        </p:txBody>
      </p:sp>
      <p:pic>
        <p:nvPicPr>
          <p:cNvPr id="4" name="lit_vov_slide.mp3">
            <a:hlinkClick r:id="" action="ppaction://media"/>
          </p:cNvPr>
          <p:cNvPicPr>
            <a:picLocks noRot="1" noChangeAspect="1"/>
          </p:cNvPicPr>
          <p:nvPr>
            <a:audioFile r:link="rId1"/>
          </p:nvPr>
        </p:nvPicPr>
        <p:blipFill>
          <a:blip r:embed="rId3" cstate="email"/>
          <a:stretch>
            <a:fillRect/>
          </a:stretch>
        </p:blipFill>
        <p:spPr>
          <a:xfrm>
            <a:off x="480986" y="571480"/>
            <a:ext cx="304800" cy="304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5">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051.radikal.ru/0905/82/bf3197b3fe34.jpg"/>
          <p:cNvPicPr>
            <a:picLocks noChangeAspect="1" noChangeArrowheads="1"/>
          </p:cNvPicPr>
          <p:nvPr/>
        </p:nvPicPr>
        <p:blipFill>
          <a:blip r:embed="rId2" cstate="print"/>
          <a:srcRect/>
          <a:stretch>
            <a:fillRect/>
          </a:stretch>
        </p:blipFill>
        <p:spPr bwMode="auto">
          <a:xfrm>
            <a:off x="323528" y="404664"/>
            <a:ext cx="7932373" cy="59492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807006"/>
          <p:cNvPicPr>
            <a:picLocks noChangeAspect="1" noChangeArrowheads="1"/>
          </p:cNvPicPr>
          <p:nvPr/>
        </p:nvPicPr>
        <p:blipFill>
          <a:blip r:embed="rId2">
            <a:grayscl/>
          </a:blip>
          <a:srcRect/>
          <a:stretch>
            <a:fillRect/>
          </a:stretch>
        </p:blipFill>
        <p:spPr bwMode="auto">
          <a:xfrm>
            <a:off x="6096000" y="0"/>
            <a:ext cx="3048000" cy="2032000"/>
          </a:xfrm>
          <a:prstGeom prst="rect">
            <a:avLst/>
          </a:prstGeom>
          <a:noFill/>
          <a:ln w="9525">
            <a:noFill/>
            <a:miter lim="800000"/>
            <a:headEnd/>
            <a:tailEnd/>
          </a:ln>
        </p:spPr>
      </p:pic>
      <p:sp>
        <p:nvSpPr>
          <p:cNvPr id="22530" name="Rectangle 2"/>
          <p:cNvSpPr>
            <a:spLocks noGrp="1" noChangeArrowheads="1"/>
          </p:cNvSpPr>
          <p:nvPr>
            <p:ph type="title"/>
          </p:nvPr>
        </p:nvSpPr>
        <p:spPr>
          <a:xfrm>
            <a:off x="0" y="0"/>
            <a:ext cx="8229600" cy="1143000"/>
          </a:xfrm>
        </p:spPr>
        <p:txBody>
          <a:bodyPr/>
          <a:lstStyle/>
          <a:p>
            <a:pPr eaLnBrk="1" hangingPunct="1">
              <a:defRPr/>
            </a:pPr>
            <a:r>
              <a:rPr lang="ru-RU" smtClean="0"/>
              <a:t>Огонёк</a:t>
            </a:r>
            <a:br>
              <a:rPr lang="ru-RU" smtClean="0"/>
            </a:br>
            <a:r>
              <a:rPr lang="ru-RU" sz="2000" smtClean="0"/>
              <a:t>слова М. Исаковского и Б. Мокроусова, музыка неизвестного</a:t>
            </a:r>
            <a:endParaRPr lang="ru-RU" smtClean="0"/>
          </a:p>
        </p:txBody>
      </p:sp>
      <p:sp>
        <p:nvSpPr>
          <p:cNvPr id="22531" name="Rectangle 3"/>
          <p:cNvSpPr>
            <a:spLocks noGrp="1" noChangeArrowheads="1"/>
          </p:cNvSpPr>
          <p:nvPr>
            <p:ph type="body" idx="1"/>
          </p:nvPr>
        </p:nvSpPr>
        <p:spPr>
          <a:xfrm>
            <a:off x="152400" y="1905000"/>
            <a:ext cx="8610600" cy="4495800"/>
          </a:xfrm>
        </p:spPr>
        <p:txBody>
          <a:bodyPr/>
          <a:lstStyle/>
          <a:p>
            <a:pPr eaLnBrk="1" hangingPunct="1">
              <a:defRPr/>
            </a:pPr>
            <a:r>
              <a:rPr lang="ru-RU" dirty="0" smtClean="0"/>
              <a:t>Многие композиторы сочиняли музыку на текст. Но случилось так, что на фронте, да и в тылу «Огонёк» получил распространение на музыку неизвестного автора. Простая и немного сентиментальная мелодия как - то удивительно тесно слилась с задушевными словами большого мастера песни М. Исаковского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from="(-#ppt_w/2)" to="(#ppt_x)" calcmode="lin" valueType="num">
                                      <p:cBhvr>
                                        <p:cTn id="7" dur="600" fill="hold">
                                          <p:stCondLst>
                                            <p:cond delay="0"/>
                                          </p:stCondLst>
                                        </p:cTn>
                                        <p:tgtEl>
                                          <p:spTgt spid="22530"/>
                                        </p:tgtEl>
                                        <p:attrNameLst>
                                          <p:attrName>ppt_x</p:attrName>
                                        </p:attrNameLst>
                                      </p:cBhvr>
                                    </p:anim>
                                    <p:anim from="0" to="-1.0" calcmode="lin" valueType="num">
                                      <p:cBhvr>
                                        <p:cTn id="8" dur="200" decel="50000" autoRev="1" fill="hold">
                                          <p:stCondLst>
                                            <p:cond delay="600"/>
                                          </p:stCondLst>
                                        </p:cTn>
                                        <p:tgtEl>
                                          <p:spTgt spid="22530"/>
                                        </p:tgtEl>
                                        <p:attrNameLst>
                                          <p:attrName>xshear</p:attrName>
                                        </p:attrNameLst>
                                      </p:cBhvr>
                                    </p:anim>
                                    <p:animScale>
                                      <p:cBhvr>
                                        <p:cTn id="9" dur="200" decel="100000" autoRev="1" fill="hold">
                                          <p:stCondLst>
                                            <p:cond delay="600"/>
                                          </p:stCondLst>
                                        </p:cTn>
                                        <p:tgtEl>
                                          <p:spTgt spid="22530"/>
                                        </p:tgtEl>
                                      </p:cBhvr>
                                      <p:from x="100000" y="100000"/>
                                      <p:to x="80000" y="100000"/>
                                    </p:animScale>
                                    <p:anim by="(#ppt_h/3+#ppt_w*0.1)" calcmode="lin" valueType="num">
                                      <p:cBhvr additive="sum">
                                        <p:cTn id="10" dur="200" decel="100000" autoRev="1" fill="hold">
                                          <p:stCondLst>
                                            <p:cond delay="600"/>
                                          </p:stCondLst>
                                        </p:cTn>
                                        <p:tgtEl>
                                          <p:spTgt spid="22530"/>
                                        </p:tgtEl>
                                        <p:attrNameLst>
                                          <p:attrName>ppt_x</p:attrName>
                                        </p:attrNameLst>
                                      </p:cBhvr>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 calcmode="lin" valueType="num">
                                      <p:cBhvr additive="base">
                                        <p:cTn id="14" dur="5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dissolve">
                                      <p:cBhvr>
                                        <p:cTn id="19"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807032"/>
          <p:cNvPicPr>
            <a:picLocks noChangeAspect="1" noChangeArrowheads="1"/>
          </p:cNvPicPr>
          <p:nvPr/>
        </p:nvPicPr>
        <p:blipFill>
          <a:blip r:embed="rId3" cstate="email">
            <a:grayscl/>
          </a:blip>
          <a:srcRect/>
          <a:stretch>
            <a:fillRect/>
          </a:stretch>
        </p:blipFill>
        <p:spPr bwMode="auto">
          <a:xfrm>
            <a:off x="6400800" y="0"/>
            <a:ext cx="2743200" cy="1905000"/>
          </a:xfrm>
          <a:prstGeom prst="rect">
            <a:avLst/>
          </a:prstGeom>
          <a:noFill/>
          <a:ln w="9525">
            <a:noFill/>
            <a:miter lim="800000"/>
            <a:headEnd/>
            <a:tailEnd/>
          </a:ln>
        </p:spPr>
      </p:pic>
      <p:sp>
        <p:nvSpPr>
          <p:cNvPr id="24578" name="Rectangle 2"/>
          <p:cNvSpPr>
            <a:spLocks noGrp="1" noChangeArrowheads="1"/>
          </p:cNvSpPr>
          <p:nvPr>
            <p:ph type="title"/>
          </p:nvPr>
        </p:nvSpPr>
        <p:spPr>
          <a:xfrm>
            <a:off x="0" y="0"/>
            <a:ext cx="6629400" cy="1143000"/>
          </a:xfrm>
        </p:spPr>
        <p:txBody>
          <a:bodyPr/>
          <a:lstStyle/>
          <a:p>
            <a:pPr eaLnBrk="1" hangingPunct="1">
              <a:defRPr/>
            </a:pPr>
            <a:r>
              <a:rPr lang="ru-RU" dirty="0" smtClean="0"/>
              <a:t>На безымянной высоте</a:t>
            </a:r>
            <a:br>
              <a:rPr lang="ru-RU" dirty="0" smtClean="0"/>
            </a:br>
            <a:r>
              <a:rPr lang="ru-RU" sz="2000" dirty="0" smtClean="0"/>
              <a:t>слова М. </a:t>
            </a:r>
            <a:r>
              <a:rPr lang="ru-RU" sz="2000" dirty="0" err="1" smtClean="0"/>
              <a:t>Матусовского</a:t>
            </a:r>
            <a:r>
              <a:rPr lang="ru-RU" sz="2000" dirty="0" smtClean="0"/>
              <a:t>, музыка В. </a:t>
            </a:r>
            <a:r>
              <a:rPr lang="ru-RU" sz="2000" dirty="0" err="1" smtClean="0"/>
              <a:t>Баснера</a:t>
            </a:r>
            <a:endParaRPr lang="ru-RU" dirty="0" smtClean="0"/>
          </a:p>
        </p:txBody>
      </p:sp>
      <p:sp>
        <p:nvSpPr>
          <p:cNvPr id="24579" name="Rectangle 3"/>
          <p:cNvSpPr>
            <a:spLocks noGrp="1" noChangeArrowheads="1"/>
          </p:cNvSpPr>
          <p:nvPr>
            <p:ph type="body" idx="1"/>
          </p:nvPr>
        </p:nvSpPr>
        <p:spPr>
          <a:xfrm>
            <a:off x="0" y="1905000"/>
            <a:ext cx="8991600" cy="5105400"/>
          </a:xfrm>
        </p:spPr>
        <p:txBody>
          <a:bodyPr/>
          <a:lstStyle/>
          <a:p>
            <a:pPr eaLnBrk="1" hangingPunct="1">
              <a:lnSpc>
                <a:spcPct val="90000"/>
              </a:lnSpc>
              <a:defRPr/>
            </a:pPr>
            <a:r>
              <a:rPr lang="ru-RU" sz="2800" dirty="0" smtClean="0"/>
              <a:t>Просматривая военные блокноты поэт нашёл запись о подвиге 18 солдат на Безымянной высоте. Высота была занята немцами, мешала продвижению наших войск. Подступы к ней были неприступны. 18 солдат вызвались обойти высоту ночью с тыла и занять её. Это были сибирские добровольцы. Бой продолжался до рассвета. Вызывая огонь на себя, смельчаки дрались до последнего патрона. Последняя радиограмма заканчивалась словами : «Принимаем бой…» Утром высотой овладели советские войска, похоронив на ней погибших солдат.</a:t>
            </a:r>
          </a:p>
        </p:txBody>
      </p:sp>
      <p:pic>
        <p:nvPicPr>
          <p:cNvPr id="8" name="На безымянной высоте.mp3">
            <a:hlinkClick r:id="" action="ppaction://media"/>
          </p:cNvPr>
          <p:cNvPicPr>
            <a:picLocks noRot="1" noChangeAspect="1"/>
          </p:cNvPicPr>
          <p:nvPr>
            <a:audioFile r:link="rId1"/>
          </p:nvPr>
        </p:nvPicPr>
        <p:blipFill>
          <a:blip r:embed="rId4"/>
          <a:stretch>
            <a:fillRect/>
          </a:stretch>
        </p:blipFill>
        <p:spPr>
          <a:xfrm>
            <a:off x="357158" y="928670"/>
            <a:ext cx="304800" cy="304800"/>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203"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rodnyafoto.narod.ru/9MAI/stellen5.JPG"/>
          <p:cNvPicPr>
            <a:picLocks noChangeAspect="1" noChangeArrowheads="1"/>
          </p:cNvPicPr>
          <p:nvPr/>
        </p:nvPicPr>
        <p:blipFill>
          <a:blip r:embed="rId2" cstate="print"/>
          <a:srcRect/>
          <a:stretch>
            <a:fillRect/>
          </a:stretch>
        </p:blipFill>
        <p:spPr bwMode="auto">
          <a:xfrm>
            <a:off x="539552" y="404664"/>
            <a:ext cx="8124395" cy="609329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8229600" cy="1143000"/>
          </a:xfrm>
        </p:spPr>
        <p:txBody>
          <a:bodyPr/>
          <a:lstStyle/>
          <a:p>
            <a:pPr eaLnBrk="1" hangingPunct="1">
              <a:defRPr/>
            </a:pPr>
            <a:r>
              <a:rPr lang="ru-RU" dirty="0" smtClean="0"/>
              <a:t>На солнечной поляночке</a:t>
            </a:r>
            <a:br>
              <a:rPr lang="ru-RU" dirty="0" smtClean="0"/>
            </a:br>
            <a:r>
              <a:rPr lang="ru-RU" sz="2000" dirty="0" smtClean="0"/>
              <a:t>слова А.Фатьянова, музыка В.Соловьёва-Седова</a:t>
            </a:r>
          </a:p>
        </p:txBody>
      </p:sp>
      <p:sp>
        <p:nvSpPr>
          <p:cNvPr id="29699" name="Rectangle 3"/>
          <p:cNvSpPr>
            <a:spLocks noGrp="1" noChangeArrowheads="1"/>
          </p:cNvSpPr>
          <p:nvPr>
            <p:ph type="body" idx="1"/>
          </p:nvPr>
        </p:nvSpPr>
        <p:spPr>
          <a:xfrm>
            <a:off x="228600" y="1981200"/>
            <a:ext cx="8610600" cy="4495800"/>
          </a:xfrm>
        </p:spPr>
        <p:txBody>
          <a:bodyPr/>
          <a:lstStyle/>
          <a:p>
            <a:pPr algn="just"/>
            <a:r>
              <a:rPr lang="ru-RU" sz="2000" dirty="0" smtClean="0"/>
              <a:t>Летом 1942 года состоялось знакомство композитора Василия Соловьева-Седова и поэта Алексея Фатьянова. На второй день Алексей  принес  стихотворение, старательно выписанное на листе. Оно  сразу обворожило композитора.  Вскоре стихотворение Фатьянова «На солнечной поляночке» было напечатано в областной армейской газете «За Родину». В 1943 году Соловьев-Седой приступает к написанию музыки . Первоначально музыка «Тальяночки», так называли песню в период Войны, звучала как лирический вальс, но музыка не сливалась со стихами и Василий Соловьёв - Седой написал новую мелодию. На этот раз получилась та песня, которую мы все знаем и любим. Помните этот озорной плясовой припев?</a:t>
            </a:r>
            <a:endParaRPr lang="ru-RU" sz="2000" dirty="0"/>
          </a:p>
        </p:txBody>
      </p:sp>
      <p:pic>
        <p:nvPicPr>
          <p:cNvPr id="5" name="Тёмная ночь.mp3">
            <a:hlinkClick r:id="" action="ppaction://media"/>
          </p:cNvPr>
          <p:cNvPicPr>
            <a:picLocks noRot="1" noChangeAspect="1"/>
          </p:cNvPicPr>
          <p:nvPr>
            <a:audioFile r:link="rId1"/>
          </p:nvPr>
        </p:nvPicPr>
        <p:blipFill>
          <a:blip r:embed="rId3" cstate="email"/>
          <a:srcRect/>
          <a:stretch>
            <a:fillRect/>
          </a:stretch>
        </p:blipFill>
        <p:spPr bwMode="auto">
          <a:xfrm>
            <a:off x="304800" y="304800"/>
            <a:ext cx="304800" cy="304800"/>
          </a:xfrm>
          <a:prstGeom prst="rect">
            <a:avLst/>
          </a:prstGeom>
          <a:noFill/>
          <a:ln w="9525">
            <a:noFill/>
            <a:miter lim="800000"/>
            <a:headEnd/>
            <a:tailEnd/>
          </a:ln>
        </p:spPr>
      </p:pic>
      <p:pic>
        <p:nvPicPr>
          <p:cNvPr id="16386" name="Picture 2"/>
          <p:cNvPicPr>
            <a:picLocks noChangeAspect="1" noChangeArrowheads="1"/>
          </p:cNvPicPr>
          <p:nvPr/>
        </p:nvPicPr>
        <p:blipFill>
          <a:blip r:embed="rId4"/>
          <a:srcRect/>
          <a:stretch>
            <a:fillRect/>
          </a:stretch>
        </p:blipFill>
        <p:spPr bwMode="auto">
          <a:xfrm>
            <a:off x="7215206" y="142851"/>
            <a:ext cx="1571636" cy="1821669"/>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34" presetClass="entr" presetSubtype="0" fill="hold" grpId="0" nodeType="afterEffect">
                                  <p:stCondLst>
                                    <p:cond delay="0"/>
                                  </p:stCondLst>
                                  <p:childTnLst>
                                    <p:set>
                                      <p:cBhvr>
                                        <p:cTn id="9" dur="1" fill="hold">
                                          <p:stCondLst>
                                            <p:cond delay="0"/>
                                          </p:stCondLst>
                                        </p:cTn>
                                        <p:tgtEl>
                                          <p:spTgt spid="29698"/>
                                        </p:tgtEl>
                                        <p:attrNameLst>
                                          <p:attrName>style.visibility</p:attrName>
                                        </p:attrNameLst>
                                      </p:cBhvr>
                                      <p:to>
                                        <p:strVal val="visible"/>
                                      </p:to>
                                    </p:set>
                                    <p:anim from="(-#ppt_w/2)" to="(#ppt_x)" calcmode="lin" valueType="num">
                                      <p:cBhvr>
                                        <p:cTn id="10" dur="600" fill="hold">
                                          <p:stCondLst>
                                            <p:cond delay="0"/>
                                          </p:stCondLst>
                                        </p:cTn>
                                        <p:tgtEl>
                                          <p:spTgt spid="29698"/>
                                        </p:tgtEl>
                                        <p:attrNameLst>
                                          <p:attrName>ppt_x</p:attrName>
                                        </p:attrNameLst>
                                      </p:cBhvr>
                                    </p:anim>
                                    <p:anim from="0" to="-1.0" calcmode="lin" valueType="num">
                                      <p:cBhvr>
                                        <p:cTn id="11" dur="200" decel="50000" autoRev="1" fill="hold">
                                          <p:stCondLst>
                                            <p:cond delay="600"/>
                                          </p:stCondLst>
                                        </p:cTn>
                                        <p:tgtEl>
                                          <p:spTgt spid="29698"/>
                                        </p:tgtEl>
                                        <p:attrNameLst>
                                          <p:attrName>xshear</p:attrName>
                                        </p:attrNameLst>
                                      </p:cBhvr>
                                    </p:anim>
                                    <p:animScale>
                                      <p:cBhvr>
                                        <p:cTn id="12" dur="200" decel="100000" autoRev="1" fill="hold">
                                          <p:stCondLst>
                                            <p:cond delay="600"/>
                                          </p:stCondLst>
                                        </p:cTn>
                                        <p:tgtEl>
                                          <p:spTgt spid="29698"/>
                                        </p:tgtEl>
                                      </p:cBhvr>
                                      <p:from x="100000" y="100000"/>
                                      <p:to x="80000" y="100000"/>
                                    </p:animScale>
                                    <p:anim by="(#ppt_h/3+#ppt_w*0.1)" calcmode="lin" valueType="num">
                                      <p:cBhvr additive="sum">
                                        <p:cTn id="13" dur="200" decel="100000" autoRev="1" fill="hold">
                                          <p:stCondLst>
                                            <p:cond delay="600"/>
                                          </p:stCondLst>
                                        </p:cTn>
                                        <p:tgtEl>
                                          <p:spTgt spid="29698"/>
                                        </p:tgtEl>
                                        <p:attrNameLst>
                                          <p:attrName>ppt_x</p:attrName>
                                        </p:attrNameLst>
                                      </p:cBhvr>
                                    </p:anim>
                                  </p:childTnLst>
                                </p:cTn>
                              </p:par>
                            </p:childTnLst>
                          </p:cTn>
                        </p:par>
                        <p:par>
                          <p:cTn id="14" fill="hold">
                            <p:stCondLst>
                              <p:cond delay="1000"/>
                            </p:stCondLst>
                            <p:childTnLst>
                              <p:par>
                                <p:cTn id="15" presetID="7" presetClass="entr" presetSubtype="4" fill="hold" grpId="0" nodeType="after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 calcmode="lin" valueType="num">
                                      <p:cBhvr additive="base">
                                        <p:cTn id="17"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9"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9698" grpId="0"/>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500562" y="571480"/>
            <a:ext cx="3680139" cy="242889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28596" y="571480"/>
            <a:ext cx="3571900" cy="2428892"/>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428595" y="3357562"/>
            <a:ext cx="3536181" cy="2357454"/>
          </a:xfrm>
          <a:prstGeom prst="rect">
            <a:avLst/>
          </a:prstGeom>
          <a:noFill/>
          <a:ln w="9525">
            <a:no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4500562" y="3357562"/>
            <a:ext cx="3643338" cy="2343166"/>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7772400" cy="1143000"/>
          </a:xfrm>
        </p:spPr>
        <p:txBody>
          <a:bodyPr/>
          <a:lstStyle/>
          <a:p>
            <a:pPr>
              <a:defRPr/>
            </a:pPr>
            <a:r>
              <a:rPr lang="ru-RU" dirty="0" err="1" smtClean="0"/>
              <a:t>Бухенвальдский</a:t>
            </a:r>
            <a:r>
              <a:rPr lang="ru-RU" dirty="0" smtClean="0"/>
              <a:t> Набат</a:t>
            </a:r>
            <a:br>
              <a:rPr lang="ru-RU" dirty="0" smtClean="0"/>
            </a:br>
            <a:r>
              <a:rPr lang="ru-RU" sz="2400" dirty="0" smtClean="0"/>
              <a:t>слова А. Соболев, музыка В. </a:t>
            </a:r>
            <a:r>
              <a:rPr lang="ru-RU" sz="2400" dirty="0" err="1" smtClean="0"/>
              <a:t>Мурадели</a:t>
            </a:r>
            <a:r>
              <a:rPr lang="ru-RU" sz="2400" dirty="0" smtClean="0"/>
              <a:t> </a:t>
            </a:r>
            <a:endParaRPr lang="ru-RU" sz="2400" dirty="0"/>
          </a:p>
        </p:txBody>
      </p:sp>
      <p:pic>
        <p:nvPicPr>
          <p:cNvPr id="33794" name="Picture 2" descr="D:\Documents and Settings\Дом.8FE02AA9C3F34ED\Рабочий стол\Hatin01.jpg"/>
          <p:cNvPicPr>
            <a:picLocks noChangeAspect="1" noChangeArrowheads="1"/>
          </p:cNvPicPr>
          <p:nvPr/>
        </p:nvPicPr>
        <p:blipFill>
          <a:blip r:embed="rId3" cstate="email">
            <a:grayscl/>
          </a:blip>
          <a:srcRect/>
          <a:stretch>
            <a:fillRect/>
          </a:stretch>
        </p:blipFill>
        <p:spPr bwMode="auto">
          <a:xfrm>
            <a:off x="7048500" y="0"/>
            <a:ext cx="2095500" cy="2514600"/>
          </a:xfrm>
          <a:prstGeom prst="rect">
            <a:avLst/>
          </a:prstGeom>
          <a:noFill/>
          <a:ln w="9525">
            <a:noFill/>
            <a:miter lim="800000"/>
            <a:headEnd/>
            <a:tailEnd/>
          </a:ln>
        </p:spPr>
      </p:pic>
      <p:sp>
        <p:nvSpPr>
          <p:cNvPr id="3" name="Содержимое 2"/>
          <p:cNvSpPr>
            <a:spLocks noGrp="1"/>
          </p:cNvSpPr>
          <p:nvPr>
            <p:ph idx="1"/>
          </p:nvPr>
        </p:nvSpPr>
        <p:spPr>
          <a:xfrm>
            <a:off x="0" y="2362200"/>
            <a:ext cx="9144000" cy="4495800"/>
          </a:xfrm>
        </p:spPr>
        <p:txBody>
          <a:bodyPr/>
          <a:lstStyle/>
          <a:p>
            <a:pPr>
              <a:defRPr/>
            </a:pPr>
            <a:r>
              <a:rPr lang="ru-RU" sz="2800" dirty="0" smtClean="0">
                <a:cs typeface="Times New Roman" pitchFamily="18" charset="0"/>
              </a:rPr>
              <a:t>Эта песня была написана летом 1958 года поэтом Александром Соболевым, участником войны, евреем по национальности. Хотя песня конкретно касается концентрационного лагеря в Бухенвальде (Германия), но она звучит как напоминание о преступлениях фашизма, о безвинных жертвах, память о которых священна.</a:t>
            </a:r>
          </a:p>
          <a:p>
            <a:pPr>
              <a:defRPr/>
            </a:pPr>
            <a:r>
              <a:rPr lang="ru-RU" sz="2800" dirty="0" smtClean="0">
                <a:cs typeface="Times New Roman" pitchFamily="18" charset="0"/>
              </a:rPr>
              <a:t>Песня известна и популярна не только в России, но и во всём мире.</a:t>
            </a:r>
            <a:endParaRPr lang="ru-RU" sz="2800" dirty="0">
              <a:cs typeface="Times New Roman" pitchFamily="18" charset="0"/>
            </a:endParaRPr>
          </a:p>
        </p:txBody>
      </p:sp>
      <p:pic>
        <p:nvPicPr>
          <p:cNvPr id="8" name="Бухенвальдский Набат.mp3">
            <a:hlinkClick r:id="" action="ppaction://media"/>
          </p:cNvPr>
          <p:cNvPicPr>
            <a:picLocks noRot="1" noChangeAspect="1"/>
          </p:cNvPicPr>
          <p:nvPr>
            <a:audioFile r:link="rId1"/>
          </p:nvPr>
        </p:nvPicPr>
        <p:blipFill>
          <a:blip r:embed="rId4"/>
          <a:stretch>
            <a:fillRect/>
          </a:stretch>
        </p:blipFill>
        <p:spPr>
          <a:xfrm>
            <a:off x="357158" y="285728"/>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7"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1000"/>
                            </p:stCondLst>
                            <p:childTnLst>
                              <p:par>
                                <p:cTn id="22" presetID="9" presetClass="entr" presetSubtype="0" fill="hold" nodeType="after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dissolve">
                                      <p:cBhvr>
                                        <p:cTn id="24"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90716" fill="hold"/>
                                        <p:tgtEl>
                                          <p:spTgt spid="8"/>
                                        </p:tgtEl>
                                      </p:cBhvr>
                                    </p:cmd>
                                  </p:childTnLst>
                                </p:cTn>
                              </p:par>
                            </p:childTnLst>
                          </p:cTn>
                        </p:par>
                      </p:childTnLst>
                    </p:cTn>
                  </p:par>
                </p:childTnLst>
              </p:cTn>
              <p:nextCondLst>
                <p:cond evt="onClick" delay="0">
                  <p:tgtEl>
                    <p:spTgt spid="8"/>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lutsk.minsk-region.by/apimages/234.jpg"/>
          <p:cNvPicPr>
            <a:picLocks noChangeAspect="1" noChangeArrowheads="1"/>
          </p:cNvPicPr>
          <p:nvPr/>
        </p:nvPicPr>
        <p:blipFill>
          <a:blip r:embed="rId2" cstate="print"/>
          <a:srcRect/>
          <a:stretch>
            <a:fillRect/>
          </a:stretch>
        </p:blipFill>
        <p:spPr bwMode="auto">
          <a:xfrm>
            <a:off x="251520" y="260648"/>
            <a:ext cx="8468816" cy="63516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809082"/>
          <p:cNvPicPr>
            <a:picLocks noChangeAspect="1" noChangeArrowheads="1"/>
          </p:cNvPicPr>
          <p:nvPr/>
        </p:nvPicPr>
        <p:blipFill>
          <a:blip r:embed="rId2">
            <a:grayscl/>
          </a:blip>
          <a:srcRect/>
          <a:stretch>
            <a:fillRect/>
          </a:stretch>
        </p:blipFill>
        <p:spPr bwMode="auto">
          <a:xfrm>
            <a:off x="6248400" y="0"/>
            <a:ext cx="2895600" cy="1930400"/>
          </a:xfrm>
          <a:prstGeom prst="rect">
            <a:avLst/>
          </a:prstGeom>
          <a:noFill/>
          <a:ln w="9525">
            <a:noFill/>
            <a:miter lim="800000"/>
            <a:headEnd/>
            <a:tailEnd/>
          </a:ln>
        </p:spPr>
      </p:pic>
      <p:sp>
        <p:nvSpPr>
          <p:cNvPr id="30722" name="Rectangle 2"/>
          <p:cNvSpPr>
            <a:spLocks noGrp="1" noChangeArrowheads="1"/>
          </p:cNvSpPr>
          <p:nvPr>
            <p:ph type="title"/>
          </p:nvPr>
        </p:nvSpPr>
        <p:spPr>
          <a:xfrm>
            <a:off x="0" y="0"/>
            <a:ext cx="6858000" cy="1143000"/>
          </a:xfrm>
        </p:spPr>
        <p:txBody>
          <a:bodyPr/>
          <a:lstStyle/>
          <a:p>
            <a:pPr eaLnBrk="1" hangingPunct="1">
              <a:defRPr/>
            </a:pPr>
            <a:r>
              <a:rPr lang="ru-RU" dirty="0" smtClean="0"/>
              <a:t>День Победы</a:t>
            </a:r>
            <a:br>
              <a:rPr lang="ru-RU" dirty="0" smtClean="0"/>
            </a:br>
            <a:r>
              <a:rPr lang="ru-RU" sz="2400" dirty="0" smtClean="0"/>
              <a:t>слова В. Харитонова, музыка </a:t>
            </a:r>
            <a:r>
              <a:rPr lang="ru-RU" sz="2400" dirty="0" err="1" smtClean="0"/>
              <a:t>Д.Тухманова</a:t>
            </a:r>
            <a:endParaRPr lang="ru-RU" sz="2400" dirty="0" smtClean="0"/>
          </a:p>
        </p:txBody>
      </p:sp>
      <p:sp>
        <p:nvSpPr>
          <p:cNvPr id="30723" name="Rectangle 3"/>
          <p:cNvSpPr>
            <a:spLocks noGrp="1" noChangeArrowheads="1"/>
          </p:cNvSpPr>
          <p:nvPr>
            <p:ph type="body" idx="1"/>
          </p:nvPr>
        </p:nvSpPr>
        <p:spPr>
          <a:xfrm>
            <a:off x="228600" y="2133600"/>
            <a:ext cx="8686800" cy="4495800"/>
          </a:xfrm>
        </p:spPr>
        <p:txBody>
          <a:bodyPr/>
          <a:lstStyle/>
          <a:p>
            <a:pPr eaLnBrk="1" hangingPunct="1">
              <a:defRPr/>
            </a:pPr>
            <a:r>
              <a:rPr lang="ru-RU" dirty="0" smtClean="0"/>
              <a:t>Песня – поэма о прошлом, которая зовёт вперёд, в будущее, песня, которая трогает до слёз ветеранов и заставляет учащённо биться сердца молодых. Это песня человечности, это – песня борьбы. Впервые прозвучала в честь 30 – </a:t>
            </a:r>
            <a:r>
              <a:rPr lang="ru-RU" dirty="0" err="1" smtClean="0"/>
              <a:t>летию</a:t>
            </a:r>
            <a:r>
              <a:rPr lang="ru-RU" dirty="0" smtClean="0"/>
              <a:t> Победы, став любимой народной песней.</a:t>
            </a:r>
          </a:p>
          <a:p>
            <a:pPr eaLnBrk="1" hangingPunct="1">
              <a:defRPr/>
            </a:pPr>
            <a:r>
              <a:rPr lang="ru-RU" dirty="0" smtClean="0"/>
              <a:t>Это гимн нашей победе!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from="(-#ppt_w/2)" to="(#ppt_x)" calcmode="lin" valueType="num">
                                      <p:cBhvr>
                                        <p:cTn id="7" dur="600" fill="hold">
                                          <p:stCondLst>
                                            <p:cond delay="0"/>
                                          </p:stCondLst>
                                        </p:cTn>
                                        <p:tgtEl>
                                          <p:spTgt spid="30722"/>
                                        </p:tgtEl>
                                        <p:attrNameLst>
                                          <p:attrName>ppt_x</p:attrName>
                                        </p:attrNameLst>
                                      </p:cBhvr>
                                    </p:anim>
                                    <p:anim from="0" to="-1.0" calcmode="lin" valueType="num">
                                      <p:cBhvr>
                                        <p:cTn id="8" dur="200" decel="50000" autoRev="1" fill="hold">
                                          <p:stCondLst>
                                            <p:cond delay="600"/>
                                          </p:stCondLst>
                                        </p:cTn>
                                        <p:tgtEl>
                                          <p:spTgt spid="30722"/>
                                        </p:tgtEl>
                                        <p:attrNameLst>
                                          <p:attrName>xshear</p:attrName>
                                        </p:attrNameLst>
                                      </p:cBhvr>
                                    </p:anim>
                                    <p:animScale>
                                      <p:cBhvr>
                                        <p:cTn id="9" dur="200" decel="100000" autoRev="1" fill="hold">
                                          <p:stCondLst>
                                            <p:cond delay="600"/>
                                          </p:stCondLst>
                                        </p:cTn>
                                        <p:tgtEl>
                                          <p:spTgt spid="30722"/>
                                        </p:tgtEl>
                                      </p:cBhvr>
                                      <p:from x="100000" y="100000"/>
                                      <p:to x="80000" y="100000"/>
                                    </p:animScale>
                                    <p:anim by="(#ppt_h/3+#ppt_w*0.1)" calcmode="lin" valueType="num">
                                      <p:cBhvr additive="sum">
                                        <p:cTn id="10" dur="200" decel="100000" autoRev="1" fill="hold">
                                          <p:stCondLst>
                                            <p:cond delay="600"/>
                                          </p:stCondLst>
                                        </p:cTn>
                                        <p:tgtEl>
                                          <p:spTgt spid="30722"/>
                                        </p:tgtEl>
                                        <p:attrNameLst>
                                          <p:attrName>ppt_x</p:attrName>
                                        </p:attrNameLst>
                                      </p:cBhvr>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additive="base">
                                        <p:cTn id="14" dur="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7" presetClass="entr" presetSubtype="4" fill="hold" grpId="0" nodeType="after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1000"/>
                            </p:stCondLst>
                            <p:childTnLst>
                              <p:par>
                                <p:cTn id="22" presetID="9" presetClass="entr" presetSubtype="0" fill="hold" nodeType="afterEffect">
                                  <p:stCondLst>
                                    <p:cond delay="0"/>
                                  </p:stCondLst>
                                  <p:childTnLst>
                                    <p:set>
                                      <p:cBhvr>
                                        <p:cTn id="23" dur="1" fill="hold">
                                          <p:stCondLst>
                                            <p:cond delay="0"/>
                                          </p:stCondLst>
                                        </p:cTn>
                                        <p:tgtEl>
                                          <p:spTgt spid="30724"/>
                                        </p:tgtEl>
                                        <p:attrNameLst>
                                          <p:attrName>style.visibility</p:attrName>
                                        </p:attrNameLst>
                                      </p:cBhvr>
                                      <p:to>
                                        <p:strVal val="visible"/>
                                      </p:to>
                                    </p:set>
                                    <p:animEffect transition="in" filter="dissolve">
                                      <p:cBhvr>
                                        <p:cTn id="2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descr="i.jpeg"/>
          <p:cNvPicPr>
            <a:picLocks noChangeAspect="1"/>
          </p:cNvPicPr>
          <p:nvPr/>
        </p:nvPicPr>
        <p:blipFill>
          <a:blip r:embed="rId2"/>
          <a:srcRect/>
          <a:stretch>
            <a:fillRect/>
          </a:stretch>
        </p:blipFill>
        <p:spPr bwMode="auto">
          <a:xfrm>
            <a:off x="0" y="0"/>
            <a:ext cx="4321175" cy="3571875"/>
          </a:xfrm>
          <a:prstGeom prst="rect">
            <a:avLst/>
          </a:prstGeom>
          <a:noFill/>
          <a:ln w="9525">
            <a:noFill/>
            <a:miter lim="800000"/>
            <a:headEnd/>
            <a:tailEnd/>
          </a:ln>
        </p:spPr>
      </p:pic>
      <p:pic>
        <p:nvPicPr>
          <p:cNvPr id="5123" name="Рисунок 4" descr="i.jpeg1.jpeg"/>
          <p:cNvPicPr>
            <a:picLocks noChangeAspect="1"/>
          </p:cNvPicPr>
          <p:nvPr/>
        </p:nvPicPr>
        <p:blipFill>
          <a:blip r:embed="rId3"/>
          <a:srcRect/>
          <a:stretch>
            <a:fillRect/>
          </a:stretch>
        </p:blipFill>
        <p:spPr bwMode="auto">
          <a:xfrm>
            <a:off x="2428875" y="1414463"/>
            <a:ext cx="4246563" cy="5443537"/>
          </a:xfrm>
          <a:prstGeom prst="rect">
            <a:avLst/>
          </a:prstGeom>
          <a:noFill/>
          <a:ln w="9525">
            <a:noFill/>
            <a:miter lim="800000"/>
            <a:headEnd/>
            <a:tailEnd/>
          </a:ln>
        </p:spPr>
      </p:pic>
      <p:pic>
        <p:nvPicPr>
          <p:cNvPr id="5124" name="Рисунок 5" descr="Рисунок2.jpg"/>
          <p:cNvPicPr>
            <a:picLocks noChangeAspect="1"/>
          </p:cNvPicPr>
          <p:nvPr/>
        </p:nvPicPr>
        <p:blipFill>
          <a:blip r:embed="rId4"/>
          <a:srcRect/>
          <a:stretch>
            <a:fillRect/>
          </a:stretch>
        </p:blipFill>
        <p:spPr bwMode="auto">
          <a:xfrm>
            <a:off x="5786438" y="0"/>
            <a:ext cx="3357562" cy="47402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victory_60_parade_moscow13"/>
          <p:cNvPicPr>
            <a:picLocks noChangeAspect="1" noChangeArrowheads="1"/>
          </p:cNvPicPr>
          <p:nvPr/>
        </p:nvPicPr>
        <p:blipFill>
          <a:blip r:embed="rId2"/>
          <a:srcRect/>
          <a:stretch>
            <a:fillRect/>
          </a:stretch>
        </p:blipFill>
        <p:spPr bwMode="auto">
          <a:xfrm>
            <a:off x="468313" y="357188"/>
            <a:ext cx="8351837" cy="5568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victory_60_parade_moscow04"/>
          <p:cNvPicPr>
            <a:picLocks noChangeAspect="1" noChangeArrowheads="1"/>
          </p:cNvPicPr>
          <p:nvPr/>
        </p:nvPicPr>
        <p:blipFill>
          <a:blip r:embed="rId2"/>
          <a:srcRect/>
          <a:stretch>
            <a:fillRect/>
          </a:stretch>
        </p:blipFill>
        <p:spPr bwMode="auto">
          <a:xfrm>
            <a:off x="323850" y="549275"/>
            <a:ext cx="8569325" cy="5184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ova.extremedivision.ru/uploads/posts/2009-05/1242392448_1241880901_16.jpg"/>
          <p:cNvPicPr>
            <a:picLocks noChangeAspect="1" noChangeArrowheads="1"/>
          </p:cNvPicPr>
          <p:nvPr/>
        </p:nvPicPr>
        <p:blipFill>
          <a:blip r:embed="rId2" cstate="print"/>
          <a:srcRect/>
          <a:stretch>
            <a:fillRect/>
          </a:stretch>
        </p:blipFill>
        <p:spPr bwMode="auto">
          <a:xfrm>
            <a:off x="395536" y="260648"/>
            <a:ext cx="8324800" cy="6243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descr="C:\Documents and Settings\Admin\Рабочий стол\23 FEWRAL\5368992-background-of-russia-national-flag-during-win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7523" name="Picture 4" descr="victory_60_parade_moscow21"/>
          <p:cNvPicPr>
            <a:picLocks noChangeAspect="1" noChangeArrowheads="1"/>
          </p:cNvPicPr>
          <p:nvPr/>
        </p:nvPicPr>
        <p:blipFill>
          <a:blip r:embed="rId3"/>
          <a:srcRect/>
          <a:stretch>
            <a:fillRect/>
          </a:stretch>
        </p:blipFill>
        <p:spPr bwMode="auto">
          <a:xfrm>
            <a:off x="539750" y="336550"/>
            <a:ext cx="8208963" cy="57721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victory_60_parade_moscow03"/>
          <p:cNvPicPr>
            <a:picLocks noChangeAspect="1" noChangeArrowheads="1"/>
          </p:cNvPicPr>
          <p:nvPr/>
        </p:nvPicPr>
        <p:blipFill>
          <a:blip r:embed="rId2"/>
          <a:srcRect/>
          <a:stretch>
            <a:fillRect/>
          </a:stretch>
        </p:blipFill>
        <p:spPr bwMode="auto">
          <a:xfrm>
            <a:off x="323850" y="384175"/>
            <a:ext cx="8424863" cy="5559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6" descr="C:\Documents and Settings\Admin\Рабочий стол\23 FEWRAL\5368992-background-of-russia-national-flag-during-win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9571" name="Picture 4" descr="victory_60_parade_sevastopol"/>
          <p:cNvPicPr>
            <a:picLocks noChangeAspect="1" noChangeArrowheads="1"/>
          </p:cNvPicPr>
          <p:nvPr/>
        </p:nvPicPr>
        <p:blipFill>
          <a:blip r:embed="rId3"/>
          <a:srcRect/>
          <a:stretch>
            <a:fillRect/>
          </a:stretch>
        </p:blipFill>
        <p:spPr bwMode="auto">
          <a:xfrm>
            <a:off x="395288" y="336550"/>
            <a:ext cx="8424862" cy="56451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C:\Documents and Settings\Admin\Рабочий стол\23 FEWRAL\5368992-background-of-russia-national-flag-during-win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3667" name="Picture 4" descr="victory_60_parade_moscow02"/>
          <p:cNvPicPr>
            <a:picLocks noChangeAspect="1" noChangeArrowheads="1"/>
          </p:cNvPicPr>
          <p:nvPr/>
        </p:nvPicPr>
        <p:blipFill>
          <a:blip r:embed="rId3"/>
          <a:srcRect/>
          <a:stretch>
            <a:fillRect/>
          </a:stretch>
        </p:blipFill>
        <p:spPr bwMode="auto">
          <a:xfrm>
            <a:off x="250825" y="765175"/>
            <a:ext cx="8713788" cy="47339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65" name="Picture 17" descr="bd8d2a06815a[1]"/>
          <p:cNvPicPr>
            <a:picLocks noGrp="1" noChangeAspect="1" noChangeArrowheads="1"/>
          </p:cNvPicPr>
          <p:nvPr>
            <p:ph sz="quarter" idx="1"/>
          </p:nvPr>
        </p:nvPicPr>
        <p:blipFill>
          <a:blip r:embed="rId2"/>
          <a:srcRect/>
          <a:stretch>
            <a:fillRect/>
          </a:stretch>
        </p:blipFill>
        <p:spPr>
          <a:xfrm>
            <a:off x="250825" y="549275"/>
            <a:ext cx="3333750" cy="2476500"/>
          </a:xfrm>
        </p:spPr>
      </p:pic>
      <p:pic>
        <p:nvPicPr>
          <p:cNvPr id="130067" name="Picture 19" descr="Volgograd1[1]"/>
          <p:cNvPicPr>
            <a:picLocks noGrp="1" noChangeAspect="1" noChangeArrowheads="1"/>
          </p:cNvPicPr>
          <p:nvPr>
            <p:ph sz="quarter" idx="2"/>
          </p:nvPr>
        </p:nvPicPr>
        <p:blipFill>
          <a:blip r:embed="rId3"/>
          <a:srcRect/>
          <a:stretch>
            <a:fillRect/>
          </a:stretch>
        </p:blipFill>
        <p:spPr>
          <a:xfrm>
            <a:off x="5148263" y="549275"/>
            <a:ext cx="3240087" cy="2447925"/>
          </a:xfrm>
        </p:spPr>
      </p:pic>
      <p:pic>
        <p:nvPicPr>
          <p:cNvPr id="130068" name="Picture 20" descr="XH7LL7CA2E7AHMCA14R0B8CALVB0F3CAQGIX0MCAVBC6DICAGIU6V5CATZYVRYCATA73FLCAR6YEPHCA7T7LR2CA33UIVECANZ2PRZCA1PV18BCAPXTHI1CA01YVXFCAUR06LJCALM7167CAEXMV9ECANDJO7U"/>
          <p:cNvPicPr>
            <a:picLocks noGrp="1" noChangeAspect="1" noChangeArrowheads="1"/>
          </p:cNvPicPr>
          <p:nvPr>
            <p:ph sz="quarter" idx="3"/>
          </p:nvPr>
        </p:nvPicPr>
        <p:blipFill>
          <a:blip r:embed="rId4"/>
          <a:srcRect/>
          <a:stretch>
            <a:fillRect/>
          </a:stretch>
        </p:blipFill>
        <p:spPr>
          <a:xfrm>
            <a:off x="250825" y="3429000"/>
            <a:ext cx="3384550" cy="2160588"/>
          </a:xfrm>
        </p:spPr>
      </p:pic>
      <p:pic>
        <p:nvPicPr>
          <p:cNvPr id="130069" name="Picture 21" descr="9m_pic[1]"/>
          <p:cNvPicPr>
            <a:picLocks noGrp="1" noChangeAspect="1" noChangeArrowheads="1"/>
          </p:cNvPicPr>
          <p:nvPr>
            <p:ph sz="quarter" idx="4"/>
          </p:nvPr>
        </p:nvPicPr>
        <p:blipFill>
          <a:blip r:embed="rId5" cstate="email"/>
          <a:srcRect/>
          <a:stretch>
            <a:fillRect/>
          </a:stretch>
        </p:blipFill>
        <p:spPr>
          <a:xfrm>
            <a:off x="5095875" y="3357563"/>
            <a:ext cx="3279775" cy="2189162"/>
          </a:xfr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71472" y="500042"/>
            <a:ext cx="8072493" cy="5929353"/>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00034" y="285728"/>
            <a:ext cx="8143932" cy="6072229"/>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Рисунок 3" descr="kukrynyksy_begstvo_fashistov_iz_novgoroda_1944.jpg"/>
          <p:cNvPicPr>
            <a:picLocks noChangeAspect="1"/>
          </p:cNvPicPr>
          <p:nvPr/>
        </p:nvPicPr>
        <p:blipFill>
          <a:blip r:embed="rId2">
            <a:lum bright="20000"/>
          </a:blip>
          <a:stretch>
            <a:fillRect/>
          </a:stretch>
        </p:blipFill>
        <p:spPr>
          <a:xfrm>
            <a:off x="0" y="-46416"/>
            <a:ext cx="7620000" cy="6904416"/>
          </a:xfrm>
          <a:prstGeom prst="rect">
            <a:avLst/>
          </a:prstGeom>
          <a:ln>
            <a:noFill/>
          </a:ln>
          <a:effectLst>
            <a:softEdge rad="112500"/>
          </a:effectLst>
        </p:spPr>
      </p:pic>
      <p:sp>
        <p:nvSpPr>
          <p:cNvPr id="5" name="TextBox 4"/>
          <p:cNvSpPr txBox="1">
            <a:spLocks noChangeArrowheads="1"/>
          </p:cNvSpPr>
          <p:nvPr/>
        </p:nvSpPr>
        <p:spPr bwMode="auto">
          <a:xfrm>
            <a:off x="2143125" y="1714500"/>
            <a:ext cx="4419600" cy="1446213"/>
          </a:xfrm>
          <a:prstGeom prst="rect">
            <a:avLst/>
          </a:prstGeom>
          <a:solidFill>
            <a:srgbClr val="CCFFCC">
              <a:alpha val="52156"/>
            </a:srgbClr>
          </a:solidFill>
          <a:ln w="9525">
            <a:noFill/>
            <a:miter lim="800000"/>
            <a:headEnd/>
            <a:tailEnd/>
          </a:ln>
        </p:spPr>
        <p:txBody>
          <a:bodyPr>
            <a:spAutoFit/>
          </a:bodyPr>
          <a:lstStyle/>
          <a:p>
            <a:r>
              <a:rPr lang="ru-RU" sz="8800">
                <a:solidFill>
                  <a:srgbClr val="FF0000"/>
                </a:solidFill>
                <a:latin typeface="Arial Black" pitchFamily="34" charset="0"/>
              </a:rPr>
              <a:t>4 года</a:t>
            </a:r>
          </a:p>
        </p:txBody>
      </p:sp>
      <p:sp>
        <p:nvSpPr>
          <p:cNvPr id="6" name="TextBox 5"/>
          <p:cNvSpPr txBox="1">
            <a:spLocks noChangeArrowheads="1"/>
          </p:cNvSpPr>
          <p:nvPr/>
        </p:nvSpPr>
        <p:spPr bwMode="auto">
          <a:xfrm>
            <a:off x="0" y="3714750"/>
            <a:ext cx="3714750" cy="769938"/>
          </a:xfrm>
          <a:prstGeom prst="rect">
            <a:avLst/>
          </a:prstGeom>
          <a:solidFill>
            <a:srgbClr val="CCFFCC">
              <a:alpha val="52156"/>
            </a:srgbClr>
          </a:solidFill>
          <a:ln w="9525">
            <a:noFill/>
            <a:miter lim="800000"/>
            <a:headEnd/>
            <a:tailEnd/>
          </a:ln>
        </p:spPr>
        <p:txBody>
          <a:bodyPr>
            <a:spAutoFit/>
          </a:bodyPr>
          <a:lstStyle/>
          <a:p>
            <a:r>
              <a:rPr lang="ru-RU" sz="4400">
                <a:solidFill>
                  <a:srgbClr val="FF0000"/>
                </a:solidFill>
                <a:latin typeface="Arial Black" pitchFamily="34" charset="0"/>
              </a:rPr>
              <a:t>1418 дней</a:t>
            </a:r>
          </a:p>
        </p:txBody>
      </p:sp>
      <p:sp>
        <p:nvSpPr>
          <p:cNvPr id="7" name="TextBox 6"/>
          <p:cNvSpPr txBox="1">
            <a:spLocks noChangeArrowheads="1"/>
          </p:cNvSpPr>
          <p:nvPr/>
        </p:nvSpPr>
        <p:spPr bwMode="auto">
          <a:xfrm>
            <a:off x="3000375" y="5500688"/>
            <a:ext cx="5791200" cy="769937"/>
          </a:xfrm>
          <a:prstGeom prst="rect">
            <a:avLst/>
          </a:prstGeom>
          <a:solidFill>
            <a:srgbClr val="CCFFCC">
              <a:alpha val="52156"/>
            </a:srgbClr>
          </a:solidFill>
          <a:ln w="9525">
            <a:noFill/>
            <a:miter lim="800000"/>
            <a:headEnd/>
            <a:tailEnd/>
          </a:ln>
        </p:spPr>
        <p:txBody>
          <a:bodyPr>
            <a:spAutoFit/>
          </a:bodyPr>
          <a:lstStyle/>
          <a:p>
            <a:pPr algn="r"/>
            <a:r>
              <a:rPr lang="ru-RU" sz="4400">
                <a:solidFill>
                  <a:srgbClr val="FF0000"/>
                </a:solidFill>
                <a:latin typeface="Arial Black" pitchFamily="34" charset="0"/>
              </a:rPr>
              <a:t>34 тысячи часов</a:t>
            </a:r>
          </a:p>
        </p:txBody>
      </p:sp>
      <p:sp>
        <p:nvSpPr>
          <p:cNvPr id="8" name="TextBox 7"/>
          <p:cNvSpPr txBox="1"/>
          <p:nvPr/>
        </p:nvSpPr>
        <p:spPr>
          <a:xfrm>
            <a:off x="2857500" y="142875"/>
            <a:ext cx="6143625" cy="769938"/>
          </a:xfrm>
          <a:prstGeom prst="rect">
            <a:avLst/>
          </a:prstGeom>
          <a:solidFill>
            <a:schemeClr val="accent3">
              <a:lumMod val="40000"/>
              <a:lumOff val="60000"/>
            </a:schemeClr>
          </a:solidFill>
        </p:spPr>
        <p:txBody>
          <a:bodyPr>
            <a:spAutoFit/>
          </a:bodyPr>
          <a:lstStyle/>
          <a:p>
            <a:pPr algn="r">
              <a:defRPr/>
            </a:pPr>
            <a:r>
              <a:rPr lang="en-US" sz="4400" b="1" dirty="0">
                <a:solidFill>
                  <a:srgbClr val="FF0000"/>
                </a:solidFill>
                <a:latin typeface="Arial Black" pitchFamily="34" charset="0"/>
              </a:rPr>
              <a:t>2600 </a:t>
            </a:r>
            <a:r>
              <a:rPr lang="ru-RU" sz="4400" b="1" dirty="0">
                <a:solidFill>
                  <a:srgbClr val="FF0000"/>
                </a:solidFill>
                <a:latin typeface="Arial Black" pitchFamily="34" charset="0"/>
              </a:rPr>
              <a:t>километров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571472" y="357166"/>
            <a:ext cx="8215370" cy="607223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642910" y="357166"/>
            <a:ext cx="8143932" cy="6072229"/>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214414" y="357166"/>
            <a:ext cx="7215237" cy="5929353"/>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14348" y="500042"/>
            <a:ext cx="7929617" cy="5929354"/>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642910" y="357166"/>
            <a:ext cx="8143931" cy="607223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714348" y="500042"/>
            <a:ext cx="7786741" cy="5857916"/>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C:\Documents and Settings\Admin\Рабочий стол\23 FEWRAL\5368992-background-of-russia-national-flag-during-win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7891" name="Picture 3" descr="C:\Documents and Settings\Олег\Мои документы\Мои рисунки\23feb.gif"/>
          <p:cNvPicPr>
            <a:picLocks noGrp="1" noChangeAspect="1" noChangeArrowheads="1"/>
          </p:cNvPicPr>
          <p:nvPr>
            <p:ph idx="1"/>
          </p:nvPr>
        </p:nvPicPr>
        <p:blipFill>
          <a:blip r:embed="rId3"/>
          <a:srcRect/>
          <a:stretch>
            <a:fillRect/>
          </a:stretch>
        </p:blipFill>
        <p:spPr>
          <a:xfrm>
            <a:off x="642938" y="285750"/>
            <a:ext cx="8072437" cy="6054725"/>
          </a:xfrm>
        </p:spPr>
      </p:pic>
      <p:sp>
        <p:nvSpPr>
          <p:cNvPr id="3" name="Номер слайда 2"/>
          <p:cNvSpPr>
            <a:spLocks noGrp="1"/>
          </p:cNvSpPr>
          <p:nvPr>
            <p:ph type="sldNum" sz="quarter" idx="12"/>
          </p:nvPr>
        </p:nvSpPr>
        <p:spPr/>
        <p:txBody>
          <a:bodyPr/>
          <a:lstStyle/>
          <a:p>
            <a:pPr>
              <a:defRPr/>
            </a:pPr>
            <a:fld id="{FF413A69-4A3C-42EB-8CBB-C72437C8D18B}" type="slidenum">
              <a:rPr lang="ru-RU"/>
              <a:pPr>
                <a:defRPr/>
              </a:pPr>
              <a:t>46</a:t>
            </a:fld>
            <a:endParaRPr lang="ru-RU"/>
          </a:p>
        </p:txBody>
      </p:sp>
      <p:sp>
        <p:nvSpPr>
          <p:cNvPr id="5" name="TextBox 4"/>
          <p:cNvSpPr txBox="1"/>
          <p:nvPr/>
        </p:nvSpPr>
        <p:spPr>
          <a:xfrm>
            <a:off x="642938" y="2071688"/>
            <a:ext cx="8501062" cy="1938337"/>
          </a:xfrm>
          <a:prstGeom prst="rect">
            <a:avLst/>
          </a:prstGeom>
          <a:noFill/>
        </p:spPr>
        <p:txBody>
          <a:bodyPr>
            <a:spAutoFit/>
          </a:bodyPr>
          <a:lstStyle/>
          <a:p>
            <a:pPr algn="ctr">
              <a:defRPr/>
            </a:pPr>
            <a:r>
              <a:rPr lang="ru-RU" sz="6000" dirty="0">
                <a:solidFill>
                  <a:schemeClr val="tx2">
                    <a:lumMod val="90000"/>
                  </a:schemeClr>
                </a:solidFill>
                <a:latin typeface="+mj-lt"/>
              </a:rPr>
              <a:t>БЛАГОДАРЮ </a:t>
            </a:r>
          </a:p>
          <a:p>
            <a:pPr algn="ctr">
              <a:defRPr/>
            </a:pPr>
            <a:r>
              <a:rPr lang="ru-RU" sz="6000" dirty="0">
                <a:solidFill>
                  <a:schemeClr val="tx2">
                    <a:lumMod val="90000"/>
                  </a:schemeClr>
                </a:solidFill>
                <a:latin typeface="+mj-lt"/>
              </a:rPr>
              <a:t>ЗА  ВНИМАНИЕ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1103184945.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p:nvSpPr>
        <p:spPr bwMode="auto">
          <a:xfrm>
            <a:off x="304800" y="762000"/>
            <a:ext cx="8382000" cy="3786188"/>
          </a:xfrm>
          <a:prstGeom prst="rect">
            <a:avLst/>
          </a:prstGeom>
          <a:noFill/>
          <a:ln w="9525">
            <a:noFill/>
            <a:miter lim="800000"/>
            <a:headEnd/>
            <a:tailEnd/>
          </a:ln>
        </p:spPr>
        <p:txBody>
          <a:bodyPr>
            <a:spAutoFit/>
          </a:bodyPr>
          <a:lstStyle/>
          <a:p>
            <a:pPr algn="ctr"/>
            <a:r>
              <a:rPr lang="ru-RU" sz="9600">
                <a:solidFill>
                  <a:srgbClr val="C00000"/>
                </a:solidFill>
                <a:latin typeface="Arial Black" pitchFamily="34" charset="0"/>
              </a:rPr>
              <a:t>27</a:t>
            </a:r>
            <a:r>
              <a:rPr lang="ru-RU" sz="7200">
                <a:solidFill>
                  <a:srgbClr val="C00000"/>
                </a:solidFill>
                <a:latin typeface="Arial Black" pitchFamily="34" charset="0"/>
              </a:rPr>
              <a:t> </a:t>
            </a:r>
          </a:p>
          <a:p>
            <a:pPr algn="ctr"/>
            <a:r>
              <a:rPr lang="ru-RU" sz="7200">
                <a:solidFill>
                  <a:srgbClr val="C00000"/>
                </a:solidFill>
                <a:latin typeface="Arial Black" pitchFamily="34" charset="0"/>
              </a:rPr>
              <a:t>миллионов погибших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2" descr="http://i011.radikal.ru/0805/7e/423f5f74f959.jpg"/>
          <p:cNvPicPr>
            <a:picLocks noChangeAspect="1" noChangeArrowheads="1"/>
          </p:cNvPicPr>
          <p:nvPr/>
        </p:nvPicPr>
        <p:blipFill>
          <a:blip r:embed="rId2" cstate="print"/>
          <a:srcRect/>
          <a:stretch>
            <a:fillRect/>
          </a:stretch>
        </p:blipFill>
        <p:spPr bwMode="auto">
          <a:xfrm>
            <a:off x="323528" y="332656"/>
            <a:ext cx="8324800" cy="62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8" name="Rectangle 18"/>
          <p:cNvSpPr>
            <a:spLocks noGrp="1" noChangeArrowheads="1"/>
          </p:cNvSpPr>
          <p:nvPr>
            <p:ph type="body" sz="half" idx="1"/>
          </p:nvPr>
        </p:nvSpPr>
        <p:spPr/>
        <p:txBody>
          <a:bodyPr/>
          <a:lstStyle/>
          <a:p>
            <a:endParaRPr lang="ru-RU"/>
          </a:p>
        </p:txBody>
      </p:sp>
      <p:sp>
        <p:nvSpPr>
          <p:cNvPr id="92179" name="Rectangle 19"/>
          <p:cNvSpPr>
            <a:spLocks noGrp="1" noChangeArrowheads="1"/>
          </p:cNvSpPr>
          <p:nvPr>
            <p:ph type="body" sz="half" idx="2"/>
          </p:nvPr>
        </p:nvSpPr>
        <p:spPr/>
        <p:txBody>
          <a:bodyPr/>
          <a:lstStyle/>
          <a:p>
            <a:endParaRPr lang="ru-RU"/>
          </a:p>
        </p:txBody>
      </p:sp>
      <p:pic>
        <p:nvPicPr>
          <p:cNvPr id="92180" name="Picture 20" descr="3212b4890fa5075a70f377d5f7e66042_full[1]"/>
          <p:cNvPicPr>
            <a:picLocks noChangeAspect="1" noChangeArrowheads="1"/>
          </p:cNvPicPr>
          <p:nvPr/>
        </p:nvPicPr>
        <p:blipFill>
          <a:blip r:embed="rId2"/>
          <a:srcRect/>
          <a:stretch>
            <a:fillRect/>
          </a:stretch>
        </p:blipFill>
        <p:spPr bwMode="auto">
          <a:xfrm>
            <a:off x="0" y="981075"/>
            <a:ext cx="4627563" cy="5111750"/>
          </a:xfrm>
          <a:prstGeom prst="rect">
            <a:avLst/>
          </a:prstGeom>
          <a:noFill/>
        </p:spPr>
      </p:pic>
      <p:pic>
        <p:nvPicPr>
          <p:cNvPr id="92181" name="Picture 21" descr="000043_350492[1]"/>
          <p:cNvPicPr>
            <a:picLocks noChangeAspect="1" noChangeArrowheads="1"/>
          </p:cNvPicPr>
          <p:nvPr/>
        </p:nvPicPr>
        <p:blipFill>
          <a:blip r:embed="rId3"/>
          <a:srcRect/>
          <a:stretch>
            <a:fillRect/>
          </a:stretch>
        </p:blipFill>
        <p:spPr bwMode="auto">
          <a:xfrm>
            <a:off x="4643438" y="981075"/>
            <a:ext cx="4500562" cy="511175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rp-gsp.clan.su/gen/1356p.jpg"/>
          <p:cNvPicPr>
            <a:picLocks noChangeAspect="1" noChangeArrowheads="1"/>
          </p:cNvPicPr>
          <p:nvPr/>
        </p:nvPicPr>
        <p:blipFill>
          <a:blip r:embed="rId2" cstate="print"/>
          <a:srcRect/>
          <a:stretch>
            <a:fillRect/>
          </a:stretch>
        </p:blipFill>
        <p:spPr bwMode="auto">
          <a:xfrm>
            <a:off x="539552" y="548680"/>
            <a:ext cx="7956376" cy="591479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4" descr="9_may_04.gif"/>
          <p:cNvPicPr>
            <a:picLocks noChangeAspect="1"/>
          </p:cNvPicPr>
          <p:nvPr/>
        </p:nvPicPr>
        <p:blipFill>
          <a:blip r:embed="rId2"/>
          <a:srcRect/>
          <a:stretch>
            <a:fillRect/>
          </a:stretch>
        </p:blipFill>
        <p:spPr bwMode="auto">
          <a:xfrm>
            <a:off x="533400" y="304800"/>
            <a:ext cx="8077200" cy="6248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Шаблон оформления к 23 февраля сo звездой и георгиевской ленто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886</Words>
  <Application>Microsoft Office PowerPoint</Application>
  <PresentationFormat>Экран (4:3)</PresentationFormat>
  <Paragraphs>44</Paragraphs>
  <Slides>46</Slides>
  <Notes>1</Notes>
  <HiddenSlides>0</HiddenSlides>
  <MMClips>5</MMClips>
  <ScaleCrop>false</ScaleCrop>
  <HeadingPairs>
    <vt:vector size="4" baseType="variant">
      <vt:variant>
        <vt:lpstr>Тема</vt:lpstr>
      </vt:variant>
      <vt:variant>
        <vt:i4>3</vt:i4>
      </vt:variant>
      <vt:variant>
        <vt:lpstr>Заголовки слайдов</vt:lpstr>
      </vt:variant>
      <vt:variant>
        <vt:i4>46</vt:i4>
      </vt:variant>
    </vt:vector>
  </HeadingPairs>
  <TitlesOfParts>
    <vt:vector size="49" baseType="lpstr">
      <vt:lpstr>Занавес</vt:lpstr>
      <vt:lpstr>Шаблон оформления к 23 февраля сo звездой и георгиевской лентой</vt:lpstr>
      <vt:lpstr>Трава</vt:lpstr>
      <vt:lpstr>Слайд 1</vt:lpstr>
      <vt:lpstr>Нашим дедам и отцам, проливавшим свою кровь, чтобы мы  жили, посвящается...</vt:lpstr>
      <vt:lpstr>Слайд 3</vt:lpstr>
      <vt:lpstr>Слайд 4</vt:lpstr>
      <vt:lpstr>Слайд 5</vt:lpstr>
      <vt:lpstr>Слайд 6</vt:lpstr>
      <vt:lpstr>Слайд 7</vt:lpstr>
      <vt:lpstr>Слайд 8</vt:lpstr>
      <vt:lpstr>Слайд 9</vt:lpstr>
      <vt:lpstr>Пусть небо будет голубым, Пусть в небе не клубится дым, Пусть пушки грозные молчат И пулеметы не строчат, Чтоб жили люди, города... Мир нужен на земле всегда! (Н. Найденова) </vt:lpstr>
      <vt:lpstr> </vt:lpstr>
      <vt:lpstr>Песни военных лет…</vt:lpstr>
      <vt:lpstr>Слайд 13</vt:lpstr>
      <vt:lpstr>Священная война слова А. В. Александрова, музыка В. Лебедева – Кумача </vt:lpstr>
      <vt:lpstr>Слайд 15</vt:lpstr>
      <vt:lpstr>Катюша музыка М. Блантера, поэт М. Исаковский</vt:lpstr>
      <vt:lpstr>Слайд 17</vt:lpstr>
      <vt:lpstr>В землянке слова А. Суркова, музыка К. Листова</vt:lpstr>
      <vt:lpstr>А.Сурков «Землянка»</vt:lpstr>
      <vt:lpstr>Слайд 20</vt:lpstr>
      <vt:lpstr>Огонёк слова М. Исаковского и Б. Мокроусова, музыка неизвестного</vt:lpstr>
      <vt:lpstr>Слайд 22</vt:lpstr>
      <vt:lpstr>На безымянной высоте слова М. Матусовского, музыка В. Баснера</vt:lpstr>
      <vt:lpstr>Слайд 24</vt:lpstr>
      <vt:lpstr>На солнечной поляночке слова А.Фатьянова, музыка В.Соловьёва-Седова</vt:lpstr>
      <vt:lpstr>Слайд 26</vt:lpstr>
      <vt:lpstr>Бухенвальдский Набат слова А. Соболев, музыка В. Мурадели </vt:lpstr>
      <vt:lpstr>Слайд 28</vt:lpstr>
      <vt:lpstr>День Победы слова В. Харитонова, музыка Д.Тухманова</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BEST_XP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СОШ 11</dc:creator>
  <cp:lastModifiedBy>Admin</cp:lastModifiedBy>
  <cp:revision>42</cp:revision>
  <dcterms:created xsi:type="dcterms:W3CDTF">2012-04-25T20:45:48Z</dcterms:created>
  <dcterms:modified xsi:type="dcterms:W3CDTF">2012-05-11T11:56:23Z</dcterms:modified>
</cp:coreProperties>
</file>