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63" r:id="rId3"/>
    <p:sldId id="267" r:id="rId4"/>
    <p:sldId id="264" r:id="rId5"/>
    <p:sldId id="278" r:id="rId6"/>
    <p:sldId id="257" r:id="rId7"/>
    <p:sldId id="269" r:id="rId8"/>
    <p:sldId id="270" r:id="rId9"/>
    <p:sldId id="277" r:id="rId10"/>
    <p:sldId id="273" r:id="rId11"/>
    <p:sldId id="274" r:id="rId12"/>
    <p:sldId id="266" r:id="rId13"/>
    <p:sldId id="258" r:id="rId14"/>
    <p:sldId id="259" r:id="rId15"/>
    <p:sldId id="260" r:id="rId16"/>
    <p:sldId id="268" r:id="rId17"/>
    <p:sldId id="261" r:id="rId18"/>
    <p:sldId id="26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73641-353A-4BD7-9DD0-4583207AFB95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0480C-F4B4-4481-B7C8-4E3B22AE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ADEB81-C44E-4BDB-B748-0480A57282E3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F8E8-FEB1-4FB5-8E22-4CE732DD0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A9C2-9FB2-459F-A312-F88E7B408F99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5C4A-461F-4D78-BFDB-B1B03950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ZAL-1\&#1056;&#1072;&#1073;&#1086;&#1095;&#1080;&#1081;%20&#1089;&#1090;&#1086;&#1083;\17%20&#1044;&#1086;&#1088;&#1086;&#1078;&#1082;&#1072;%2017.wma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052;&#1086;&#1076;&#1091;&#1083;&#1100;%20&#1086;&#1087;&#1082;\&#1093;&#1088;&#1072;&#1084;&#1099;%20&#1056;&#1086;&#1089;&#1089;&#1080;&#1080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1428736"/>
            <a:ext cx="4929190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 урока «Храм»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встав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96120"/>
            <a:ext cx="3357586" cy="277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Схемы форм православного храма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http://festival.1september.ru/articles/533895/img4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7929618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Разновидности храмов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400" dirty="0" smtClean="0"/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9" descr="1540167vym[1]"/>
          <p:cNvPicPr>
            <a:picLocks noChangeAspect="1" noChangeArrowheads="1"/>
          </p:cNvPicPr>
          <p:nvPr/>
        </p:nvPicPr>
        <p:blipFill>
          <a:blip r:embed="rId2" cstate="print"/>
          <a:srcRect b="7346"/>
          <a:stretch>
            <a:fillRect/>
          </a:stretch>
        </p:blipFill>
        <p:spPr>
          <a:xfrm>
            <a:off x="428596" y="1285860"/>
            <a:ext cx="4066065" cy="2826849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0" y="1214422"/>
            <a:ext cx="42862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Храм в форме корабля</a:t>
            </a:r>
          </a:p>
          <a:p>
            <a:endParaRPr lang="ru-RU" dirty="0"/>
          </a:p>
        </p:txBody>
      </p:sp>
      <p:pic>
        <p:nvPicPr>
          <p:cNvPr id="6" name="Picture 10" descr="sp07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3929066"/>
            <a:ext cx="2643206" cy="2643206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71802" y="5929330"/>
            <a:ext cx="31004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Храм в форме круга</a:t>
            </a:r>
          </a:p>
          <a:p>
            <a:endParaRPr lang="ru-RU" dirty="0"/>
          </a:p>
        </p:txBody>
      </p:sp>
      <p:pic>
        <p:nvPicPr>
          <p:cNvPr id="8" name="Picture 8" descr="IMGP1243[1]"/>
          <p:cNvPicPr>
            <a:picLocks noChangeAspect="1" noChangeArrowheads="1"/>
          </p:cNvPicPr>
          <p:nvPr/>
        </p:nvPicPr>
        <p:blipFill>
          <a:blip r:embed="rId4" cstate="print"/>
          <a:srcRect l="17748"/>
          <a:stretch>
            <a:fillRect/>
          </a:stretch>
        </p:blipFill>
        <p:spPr>
          <a:xfrm>
            <a:off x="5143504" y="1785926"/>
            <a:ext cx="3641719" cy="331946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72132" y="4929198"/>
            <a:ext cx="327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Храм в форме креста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lIns="91440" rIns="91440" bIns="45720"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214313" y="2214563"/>
            <a:ext cx="4495800" cy="40814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u="sng" smtClean="0"/>
          </a:p>
          <a:p>
            <a:pPr>
              <a:buFont typeface="Wingdings 3" pitchFamily="18" charset="2"/>
              <a:buNone/>
            </a:pPr>
            <a:endParaRPr lang="ru-RU" sz="2000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685800"/>
            <a:ext cx="48768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1">
              <a:solidFill>
                <a:schemeClr val="bg1"/>
              </a:solidFill>
            </a:endParaRPr>
          </a:p>
          <a:p>
            <a:endParaRPr lang="ru-RU" sz="2400" b="1">
              <a:solidFill>
                <a:schemeClr val="bg1"/>
              </a:solidFill>
            </a:endParaRPr>
          </a:p>
          <a:p>
            <a:endParaRPr lang="ru-RU" sz="2400" b="1">
              <a:solidFill>
                <a:schemeClr val="bg1"/>
              </a:solidFill>
            </a:endParaRPr>
          </a:p>
          <a:p>
            <a:r>
              <a:rPr lang="ru-RU" sz="2400" b="1">
                <a:solidFill>
                  <a:schemeClr val="bg1"/>
                </a:solidFill>
              </a:rPr>
              <a:t>Прежде чем зайти в собор,</a:t>
            </a:r>
          </a:p>
          <a:p>
            <a:r>
              <a:rPr lang="ru-RU" sz="2400" b="1">
                <a:solidFill>
                  <a:schemeClr val="bg1"/>
                </a:solidFill>
              </a:rPr>
              <a:t>Головной сними убор</a:t>
            </a:r>
          </a:p>
          <a:p>
            <a:r>
              <a:rPr lang="ru-RU" sz="2400" b="1">
                <a:solidFill>
                  <a:schemeClr val="bg1"/>
                </a:solidFill>
              </a:rPr>
              <a:t>Злые мысли отгони;</a:t>
            </a:r>
          </a:p>
          <a:p>
            <a:r>
              <a:rPr lang="ru-RU" sz="2400" b="1">
                <a:solidFill>
                  <a:schemeClr val="bg1"/>
                </a:solidFill>
              </a:rPr>
              <a:t>Не нужны тебе они…</a:t>
            </a:r>
          </a:p>
          <a:p>
            <a:endParaRPr lang="ru-RU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191000" y="3352800"/>
            <a:ext cx="49530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1">
              <a:solidFill>
                <a:schemeClr val="bg1"/>
              </a:solidFill>
            </a:endParaRPr>
          </a:p>
          <a:p>
            <a:r>
              <a:rPr lang="ru-RU" sz="2400" b="1">
                <a:solidFill>
                  <a:schemeClr val="bg1"/>
                </a:solidFill>
              </a:rPr>
              <a:t>Скромную надень одежду</a:t>
            </a:r>
          </a:p>
          <a:p>
            <a:r>
              <a:rPr lang="ru-RU" sz="2400" b="1">
                <a:solidFill>
                  <a:schemeClr val="bg1"/>
                </a:solidFill>
              </a:rPr>
              <a:t>В брюках в храм идет невежда,</a:t>
            </a:r>
          </a:p>
          <a:p>
            <a:r>
              <a:rPr lang="ru-RU" sz="2400" b="1">
                <a:solidFill>
                  <a:schemeClr val="bg1"/>
                </a:solidFill>
              </a:rPr>
              <a:t>Голову платком покрой </a:t>
            </a:r>
          </a:p>
          <a:p>
            <a:r>
              <a:rPr lang="ru-RU" sz="2400" b="1">
                <a:solidFill>
                  <a:schemeClr val="bg1"/>
                </a:solidFill>
              </a:rPr>
              <a:t>И тихонько в храме стой.</a:t>
            </a:r>
          </a:p>
        </p:txBody>
      </p:sp>
      <p:sp>
        <p:nvSpPr>
          <p:cNvPr id="22534" name="WordArt 9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Памятка мальчику</a:t>
            </a:r>
          </a:p>
        </p:txBody>
      </p:sp>
      <p:sp>
        <p:nvSpPr>
          <p:cNvPr id="22535" name="WordArt 10"/>
          <p:cNvSpPr>
            <a:spLocks noChangeArrowheads="1" noChangeShapeType="1" noTextEdit="1"/>
          </p:cNvSpPr>
          <p:nvPr/>
        </p:nvSpPr>
        <p:spPr bwMode="auto">
          <a:xfrm>
            <a:off x="4800600" y="3429000"/>
            <a:ext cx="36099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Памятка девочке</a:t>
            </a:r>
          </a:p>
        </p:txBody>
      </p:sp>
      <p:pic>
        <p:nvPicPr>
          <p:cNvPr id="22536" name="Picture 8" descr="D:\ФОТО\Ефремова\По праволсвавию\для ФЕН\IMG_4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357188"/>
            <a:ext cx="196373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 cstate="print"/>
          <a:srcRect l="52148" t="45000" r="39063" b="27812"/>
          <a:stretch>
            <a:fillRect/>
          </a:stretch>
        </p:blipFill>
        <p:spPr bwMode="auto">
          <a:xfrm>
            <a:off x="1500188" y="4500563"/>
            <a:ext cx="10715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Shem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609600"/>
            <a:ext cx="8458200" cy="5791200"/>
          </a:xfr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0" y="5715000"/>
            <a:ext cx="1576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Паперть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33400" y="2362200"/>
            <a:ext cx="1649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Притвор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477000" y="4724400"/>
            <a:ext cx="1906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Иконостас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769225" y="3733800"/>
            <a:ext cx="137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Алтарь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461250" y="2209800"/>
            <a:ext cx="168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Престол</a:t>
            </a:r>
            <a:r>
              <a:rPr lang="ru-RU" sz="2800"/>
              <a:t> 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400800" y="228600"/>
            <a:ext cx="2208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Жертвенник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81000" y="1143000"/>
            <a:ext cx="219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Диаконская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038600" y="2895600"/>
            <a:ext cx="103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Неф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Изображение 12 0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44950" y="228600"/>
            <a:ext cx="5099050" cy="6629400"/>
          </a:xfr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52400"/>
            <a:ext cx="42672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храме используются высокие столики особой формы со скошенной верхней доской – аналои. На них кладут иконы, крест и Евангелие для целования, чтобы прихожане могли к ним приложиться (целовать), выражая так, по древнему обычаю, своё благоговейное почитание их.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Изображение 12 01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7162800" cy="5195888"/>
          </a:xfr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50419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Специальный стол с изображением распятия и подставками для свечей называется «канун». Перед ним совершаются панихиды и другие богослужения, сюда ставятся свечи для поминания усопших.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Изображение 12 00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079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иконами и аналоем с праздничной иконой и Евангелием стоят подсвечники, на которые христиане ставят свои символические жертвы – свечи, означающие горящие любовью к Богу сердца.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" y="50292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обеим сторонам от солеи расположены клиросы, где стоят певчие и чтецы.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42930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8600"/>
            <a:ext cx="4343400" cy="6400800"/>
          </a:xfr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1600200"/>
            <a:ext cx="4953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Алтарь закрывается от средней части храма иконостасом. Русский иконостас устроен наиболее сложно.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Изображение 12 02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4557713" cy="6324600"/>
          </a:xfr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800600" y="2914818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Иконостас имеет три двери. Средние двери называются Царскими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вратами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857620" y="750889"/>
            <a:ext cx="464344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/>
          </a:p>
          <a:p>
            <a:pPr indent="457200" algn="ctr"/>
            <a:endParaRPr lang="ru-RU" sz="2400" b="1" dirty="0" smtClean="0"/>
          </a:p>
          <a:p>
            <a:pPr indent="457200" algn="ctr"/>
            <a:endParaRPr lang="ru-RU" sz="24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074"/>
            <a:ext cx="8358246" cy="614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1714480" y="4429132"/>
            <a:ext cx="2928958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Антиминс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86314" y="3857628"/>
            <a:ext cx="3214710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Евангелие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6248" y="785794"/>
            <a:ext cx="3857652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Напрестольный крест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00232" y="2643182"/>
            <a:ext cx="5072098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Дарохранительница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загадки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400" dirty="0">
                <a:solidFill>
                  <a:schemeClr val="tx2">
                    <a:lumMod val="75000"/>
                  </a:schemeClr>
                </a:solidFill>
              </a:rPr>
              <a:t>На горе стоит свеча,</a:t>
            </a:r>
            <a:br>
              <a:rPr lang="ru-RU" sz="3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dirty="0">
                <a:solidFill>
                  <a:schemeClr val="tx2">
                    <a:lumMod val="75000"/>
                  </a:schemeClr>
                </a:solidFill>
              </a:rPr>
              <a:t>В ней молитва горяча.</a:t>
            </a:r>
            <a:r>
              <a:rPr lang="ru-RU" sz="34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400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accent3">
                    <a:lumMod val="50000"/>
                  </a:schemeClr>
                </a:solidFill>
              </a:rPr>
              <a:t>Уточки </a:t>
            </a:r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крякнули,</a:t>
            </a:r>
            <a:br>
              <a:rPr lang="ru-RU" sz="3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Бережки звякнули:</a:t>
            </a:r>
            <a:br>
              <a:rPr lang="ru-RU" sz="3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Собирайтесь, детушки,</a:t>
            </a:r>
            <a:br>
              <a:rPr lang="ru-RU" sz="3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К одной матушке.</a:t>
            </a:r>
            <a:r>
              <a:rPr lang="ru-RU" sz="3400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400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Стоит </a:t>
            </a:r>
            <a:r>
              <a:rPr lang="ru-RU" dirty="0" err="1" smtClean="0">
                <a:solidFill>
                  <a:srgbClr val="7030A0"/>
                </a:solidFill>
              </a:rPr>
              <a:t>утушка</a:t>
            </a:r>
            <a:r>
              <a:rPr lang="ru-RU" dirty="0" smtClean="0">
                <a:solidFill>
                  <a:srgbClr val="7030A0"/>
                </a:solidFill>
              </a:rPr>
              <a:t> -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Золотые краешки,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краешки брякнут,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краешки звякнут: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Собирайтесь, детушки,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Под мои крылышки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Picture 2" descr="D:\11кураев\7700691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000636"/>
            <a:ext cx="184785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357158" y="428604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странник очарованный скитаясь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горестным российским пустырям,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вечной неприкаянностью маюсь,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 силах отыскать дорогу в храм…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Н. Рубцов</a:t>
            </a:r>
          </a:p>
        </p:txBody>
      </p:sp>
      <p:pic>
        <p:nvPicPr>
          <p:cNvPr id="3" name="Рисунок 2" descr="soul_00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3786190"/>
            <a:ext cx="4143404" cy="3107553"/>
          </a:xfrm>
          <a:prstGeom prst="ellipse">
            <a:avLst/>
          </a:prstGeom>
          <a:effectLst/>
        </p:spPr>
      </p:pic>
      <p:pic>
        <p:nvPicPr>
          <p:cNvPr id="5" name="17 Дорожка 1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72396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рамы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festival.1september.ru/articles/533895/img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9144000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temple_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56" y="214290"/>
            <a:ext cx="4475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oul_00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714752"/>
            <a:ext cx="3881465" cy="2911099"/>
          </a:xfrm>
          <a:prstGeom prst="ellipse">
            <a:avLst/>
          </a:prstGeom>
          <a:effectLst/>
        </p:spPr>
      </p:pic>
      <p:pic>
        <p:nvPicPr>
          <p:cNvPr id="4" name="Picture 2" descr="G:\Мои рисунки\G30_rk0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43504" y="214290"/>
            <a:ext cx="3357586" cy="33491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3" descr="встави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397499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ram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381000"/>
            <a:ext cx="5046663" cy="6172200"/>
          </a:xfr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4800" y="685800"/>
            <a:ext cx="3581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Божий по своему внешнему виду отличается от прочих зданий. Очень часто храм Божий имеет в основании форму креста, ибо Крестом Спаситель избавил нас от власти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диавола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БОЛЬШОЙ      </a:t>
            </a:r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ЛЁГКИЙ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КРАСИВЫЙ  </a:t>
            </a:r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rgbClr val="0070C0"/>
                </a:solidFill>
              </a:rPr>
              <a:t>ДОБРЫЙ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ВЕЛИКОЛЕПНЫЙ     </a:t>
            </a:r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СТРОГИЙ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МОЩНЫЙ   </a:t>
            </a:r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rgbClr val="C00000"/>
                </a:solidFill>
              </a:rPr>
              <a:t>ВЕСЁЛЫЙ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ХРУПКИЙ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НЕЖНЫЙ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ВОЗДУШНЫЙ</a:t>
            </a:r>
          </a:p>
          <a:p>
            <a:endParaRPr lang="ru-RU" dirty="0"/>
          </a:p>
        </p:txBody>
      </p:sp>
      <p:pic>
        <p:nvPicPr>
          <p:cNvPr id="7" name="Picture 3" descr="G:\DCIM\105_PANA\P105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528" y="3000372"/>
            <a:ext cx="2750363" cy="36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ВИДЕОКЛИПА «Храмы России»</a:t>
            </a:r>
            <a:endParaRPr lang="ru-RU" dirty="0"/>
          </a:p>
        </p:txBody>
      </p:sp>
      <p:pic>
        <p:nvPicPr>
          <p:cNvPr id="3" name="храмы России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33895/img2_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69945" b="4800"/>
          <a:stretch>
            <a:fillRect/>
          </a:stretch>
        </p:blipFill>
        <p:spPr bwMode="auto">
          <a:xfrm>
            <a:off x="3571868" y="4214818"/>
            <a:ext cx="2214578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estival.1september.ru/articles/533895/img2_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2022" r="31461" b="19084"/>
          <a:stretch>
            <a:fillRect/>
          </a:stretch>
        </p:blipFill>
        <p:spPr bwMode="auto">
          <a:xfrm>
            <a:off x="6357950" y="4143380"/>
            <a:ext cx="192882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533895/img2_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69382" b="9924"/>
          <a:stretch>
            <a:fillRect/>
          </a:stretch>
        </p:blipFill>
        <p:spPr bwMode="auto">
          <a:xfrm>
            <a:off x="5715008" y="571480"/>
            <a:ext cx="2571768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533895/img2_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68853" t="15200" r="1639" b="7200"/>
          <a:stretch>
            <a:fillRect/>
          </a:stretch>
        </p:blipFill>
        <p:spPr bwMode="auto">
          <a:xfrm>
            <a:off x="3143240" y="1000108"/>
            <a:ext cx="2357454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estival.1september.ru/articles/533895/img2_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67978" b="3817"/>
          <a:stretch>
            <a:fillRect/>
          </a:stretch>
        </p:blipFill>
        <p:spPr bwMode="auto">
          <a:xfrm>
            <a:off x="500034" y="785794"/>
            <a:ext cx="2214578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festival.1september.ru/articles/533895/img2_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2787" r="36339" b="10400"/>
          <a:stretch>
            <a:fillRect/>
          </a:stretch>
        </p:blipFill>
        <p:spPr bwMode="auto">
          <a:xfrm>
            <a:off x="1071538" y="4214818"/>
            <a:ext cx="2143140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298</Words>
  <Application>Microsoft Office PowerPoint</Application>
  <PresentationFormat>Экран (4:3)</PresentationFormat>
  <Paragraphs>67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 урока «Храм»</vt:lpstr>
      <vt:lpstr>загадки</vt:lpstr>
      <vt:lpstr>Слайд 3</vt:lpstr>
      <vt:lpstr>Храмы</vt:lpstr>
      <vt:lpstr>Слайд 5</vt:lpstr>
      <vt:lpstr>Слайд 6</vt:lpstr>
      <vt:lpstr>Слайд 7</vt:lpstr>
      <vt:lpstr>ПРОСМОТР ВИДЕОКЛИПА «Храмы России»</vt:lpstr>
      <vt:lpstr>Слайд 9</vt:lpstr>
      <vt:lpstr>Схемы форм православного храма</vt:lpstr>
      <vt:lpstr>Разновидности храмов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ZAL-1</dc:creator>
  <cp:lastModifiedBy>Ирина</cp:lastModifiedBy>
  <cp:revision>11</cp:revision>
  <dcterms:created xsi:type="dcterms:W3CDTF">2012-07-05T09:30:48Z</dcterms:created>
  <dcterms:modified xsi:type="dcterms:W3CDTF">2012-12-09T13:24:36Z</dcterms:modified>
</cp:coreProperties>
</file>