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58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00"/>
    <a:srgbClr val="FF3300"/>
    <a:srgbClr val="4D4D4D"/>
    <a:srgbClr val="5F5F5F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eb-web.ru/feb/tyutchev/texts/pss06/tu1/tu1-269-.ht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для уроков\Картинки для презентаций\256e1ea0bf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Окружающий мир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3016"/>
            <a:ext cx="9144000" cy="3284984"/>
          </a:xfrm>
          <a:noFill/>
        </p:spPr>
        <p:txBody>
          <a:bodyPr>
            <a:norm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«Как вести себя во время 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грозы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учитель\Desktop\для уроков\Картинки для презентаций\animashki-8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392488" cy="39346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933056"/>
            <a:ext cx="9144000" cy="2636912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Как вести себя во время </a:t>
            </a:r>
            <a:r>
              <a:rPr lang="ru-RU" b="1" dirty="0" smtClean="0">
                <a:solidFill>
                  <a:srgbClr val="FF0000"/>
                </a:solidFill>
              </a:rPr>
              <a:t>грозы</a:t>
            </a:r>
          </a:p>
          <a:p>
            <a:pPr>
              <a:buNone/>
            </a:pPr>
            <a:r>
              <a:rPr lang="ru-RU" dirty="0" smtClean="0"/>
              <a:t>    Избежать опасности можно соблюдая ряд правил: первое правило - никогда не прячьтесь от </a:t>
            </a:r>
            <a:r>
              <a:rPr lang="ru-RU" dirty="0" smtClean="0">
                <a:solidFill>
                  <a:srgbClr val="FF5050"/>
                </a:solidFill>
              </a:rPr>
              <a:t>молнии</a:t>
            </a:r>
            <a:r>
              <a:rPr lang="ru-RU" dirty="0" smtClean="0"/>
              <a:t> под одиноко стоящим деревом, под высокими металлическими конструкциями, помните, </a:t>
            </a:r>
            <a:r>
              <a:rPr lang="ru-RU" dirty="0" smtClean="0">
                <a:solidFill>
                  <a:srgbClr val="FF0000"/>
                </a:solidFill>
              </a:rPr>
              <a:t>молния</a:t>
            </a:r>
            <a:r>
              <a:rPr lang="ru-RU" dirty="0" smtClean="0"/>
              <a:t> никогда не попадает в кустарник, лучше спрячьтесь под ним. Если Вы находитесь в сельской местности: закройте окна, двери, дымоходы и вентиляционные отверстия. Не растапливайте печь, поскольку высокотемпературные газы, выходящие из печной трубы, имеют низкое сопротивление. Не разговаривайте по телефону: </a:t>
            </a:r>
            <a:r>
              <a:rPr lang="ru-RU" dirty="0" smtClean="0">
                <a:solidFill>
                  <a:srgbClr val="FF0000"/>
                </a:solidFill>
              </a:rPr>
              <a:t>молния</a:t>
            </a:r>
            <a:r>
              <a:rPr lang="ru-RU" dirty="0" smtClean="0"/>
              <a:t> иногда попадает в натянутые между столбами провода. </a:t>
            </a:r>
            <a:br>
              <a:rPr lang="ru-RU" dirty="0" smtClean="0"/>
            </a:br>
            <a:r>
              <a:rPr lang="ru-RU" dirty="0" smtClean="0"/>
              <a:t>Во время ударов </a:t>
            </a:r>
            <a:r>
              <a:rPr lang="ru-RU" dirty="0" smtClean="0">
                <a:solidFill>
                  <a:srgbClr val="FF0000"/>
                </a:solidFill>
              </a:rPr>
              <a:t>молнии</a:t>
            </a:r>
            <a:r>
              <a:rPr lang="ru-RU" dirty="0" smtClean="0"/>
              <a:t> не подходите близко к электропроводке</a:t>
            </a:r>
            <a:r>
              <a:rPr lang="ru-RU" dirty="0" smtClean="0">
                <a:solidFill>
                  <a:srgbClr val="5F5F5F"/>
                </a:solidFill>
              </a:rPr>
              <a:t>, </a:t>
            </a:r>
            <a:r>
              <a:rPr lang="ru-RU" dirty="0" smtClean="0">
                <a:solidFill>
                  <a:srgbClr val="4D4D4D"/>
                </a:solidFill>
              </a:rPr>
              <a:t>молниеотводу</a:t>
            </a:r>
            <a:r>
              <a:rPr lang="ru-RU" dirty="0" smtClean="0"/>
              <a:t>, водостокам с крыш, антенне, не стойте рядом с окном, по возможности выключите телевизор, радио и другие электробытовые приборы.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- ветер не даст вам представления о том, куда движется </a:t>
            </a:r>
            <a:r>
              <a:rPr lang="ru-RU" sz="2800" dirty="0" smtClean="0">
                <a:solidFill>
                  <a:srgbClr val="FF3300"/>
                </a:solidFill>
              </a:rPr>
              <a:t>гроза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FF3300"/>
                </a:solidFill>
              </a:rPr>
              <a:t>грозы</a:t>
            </a:r>
            <a:r>
              <a:rPr lang="ru-RU" sz="2800" dirty="0" smtClean="0"/>
              <a:t>, вопреки всякой логике, часто идут против ветра; </a:t>
            </a:r>
            <a:br>
              <a:rPr lang="ru-RU" sz="2800" dirty="0" smtClean="0"/>
            </a:br>
            <a:r>
              <a:rPr lang="ru-RU" sz="2800" dirty="0" smtClean="0"/>
              <a:t>- расстояние от </a:t>
            </a:r>
            <a:r>
              <a:rPr lang="ru-RU" sz="2800" dirty="0" smtClean="0">
                <a:solidFill>
                  <a:srgbClr val="FF3300"/>
                </a:solidFill>
              </a:rPr>
              <a:t>грозы</a:t>
            </a:r>
            <a:r>
              <a:rPr lang="ru-RU" sz="2800" dirty="0" smtClean="0"/>
              <a:t> до места вашей дислокации можно определить по времени между вспышкой молнии и раскатом </a:t>
            </a:r>
            <a:r>
              <a:rPr lang="ru-RU" sz="2800" dirty="0" smtClean="0">
                <a:solidFill>
                  <a:srgbClr val="FF0000"/>
                </a:solidFill>
              </a:rPr>
              <a:t>грома</a:t>
            </a:r>
            <a:r>
              <a:rPr lang="ru-RU" sz="2800" dirty="0" smtClean="0"/>
              <a:t> (1 секунда - расстояние 300-400 метров, 2 секунды - 600-800 метров, 3 секунды - 1000 м); </a:t>
            </a:r>
            <a:br>
              <a:rPr lang="ru-RU" sz="2800" dirty="0" smtClean="0"/>
            </a:br>
            <a:r>
              <a:rPr lang="ru-RU" sz="2800" dirty="0" smtClean="0"/>
              <a:t>- перед началом </a:t>
            </a:r>
            <a:r>
              <a:rPr lang="ru-RU" sz="2800" dirty="0" smtClean="0">
                <a:solidFill>
                  <a:srgbClr val="FF3300"/>
                </a:solidFill>
              </a:rPr>
              <a:t>грозы</a:t>
            </a:r>
            <a:r>
              <a:rPr lang="ru-RU" sz="2800" dirty="0" smtClean="0"/>
              <a:t> обычно наблюдается либо отсутствие ветра, либо ветер меняет </a:t>
            </a:r>
            <a:br>
              <a:rPr lang="ru-RU" sz="2800" dirty="0" smtClean="0"/>
            </a:br>
            <a:r>
              <a:rPr lang="ru-RU" sz="2800" dirty="0" smtClean="0"/>
              <a:t>направление.</a:t>
            </a:r>
          </a:p>
          <a:p>
            <a:pPr>
              <a:buNone/>
            </a:pPr>
            <a:r>
              <a:rPr lang="ru-RU" sz="2800" dirty="0" smtClean="0"/>
              <a:t>   Определив, что </a:t>
            </a:r>
            <a:r>
              <a:rPr lang="ru-RU" sz="2800" dirty="0" smtClean="0">
                <a:solidFill>
                  <a:srgbClr val="FF3300"/>
                </a:solidFill>
              </a:rPr>
              <a:t>гроза</a:t>
            </a:r>
            <a:r>
              <a:rPr lang="ru-RU" sz="2800" dirty="0" smtClean="0"/>
              <a:t> движется по направлению к вам, посмотрите, насколько ваше положение «безопасно»</a:t>
            </a:r>
          </a:p>
          <a:p>
            <a:endParaRPr lang="ru-RU" dirty="0"/>
          </a:p>
        </p:txBody>
      </p:sp>
      <p:sp>
        <p:nvSpPr>
          <p:cNvPr id="5" name="Молния 4"/>
          <p:cNvSpPr/>
          <p:nvPr/>
        </p:nvSpPr>
        <p:spPr>
          <a:xfrm>
            <a:off x="0" y="188640"/>
            <a:ext cx="7200800" cy="6480720"/>
          </a:xfrm>
          <a:prstGeom prst="lightningBolt">
            <a:avLst/>
          </a:prstGeom>
          <a:solidFill>
            <a:srgbClr val="FFFF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для уроков\Картинки для презентаций\75241204_large_2053417032_38c613f70e_o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5112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Если во время </a:t>
            </a:r>
            <a:r>
              <a:rPr lang="ru-RU" dirty="0" smtClean="0">
                <a:solidFill>
                  <a:srgbClr val="FF3300"/>
                </a:solidFill>
              </a:rPr>
              <a:t>грозы</a:t>
            </a:r>
            <a:r>
              <a:rPr lang="ru-RU" dirty="0" smtClean="0">
                <a:solidFill>
                  <a:srgbClr val="FFC000"/>
                </a:solidFill>
              </a:rPr>
              <a:t> на стенах вашей комнаты наблюдаются оранжевые отсветы, и вам кажется, будто за окном развели костёр, не верьте этому «кажется», потому что: а) вы живете на 11 этаже; б) за окном ливень… Немедленно захлопните форточку (если еще не поздно) - к вам в гости просится </a:t>
            </a:r>
            <a:r>
              <a:rPr lang="ru-RU" dirty="0" smtClean="0">
                <a:solidFill>
                  <a:srgbClr val="FFFF00"/>
                </a:solidFill>
              </a:rPr>
              <a:t>шаровая молния.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3718679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Шаровая молния </a:t>
            </a:r>
            <a:r>
              <a:rPr lang="ru-RU" dirty="0" smtClean="0">
                <a:solidFill>
                  <a:srgbClr val="FFC000"/>
                </a:solidFill>
              </a:rPr>
              <a:t>- это шар (!), диаметром от 10 до 35 сантиметров (хотя встречаются и километровые экземпляры, но спокойно, такое вряд ли влезет в вашу форточку). Зачастую имеет желтый цвет (не исключаются и другие цвета: если даже нечто перед вами имеет расцветку мухомора, никто не гарантирует, что это - не </a:t>
            </a:r>
            <a:r>
              <a:rPr lang="ru-RU" dirty="0" smtClean="0">
                <a:solidFill>
                  <a:srgbClr val="FFFF00"/>
                </a:solidFill>
              </a:rPr>
              <a:t>шаровая молния</a:t>
            </a:r>
            <a:r>
              <a:rPr lang="ru-RU" dirty="0" smtClean="0">
                <a:solidFill>
                  <a:srgbClr val="FFC000"/>
                </a:solidFill>
              </a:rPr>
              <a:t>), температура его от 100 до 1000 градусов, а вес 5-7 граммов (даже у километрового).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Шаровая молния </a:t>
            </a:r>
            <a:r>
              <a:rPr lang="ru-RU" dirty="0" smtClean="0"/>
              <a:t>просто обожает проникать в дома. Предметы и препятствия на пути ее нисколько не пугают, ученым пока не известно, являются ли стекла надежной защитой от нее. Она умеет проникать в различные щели (розетки, </a:t>
            </a:r>
            <a:r>
              <a:rPr lang="ru-RU" dirty="0" err="1" smtClean="0"/>
              <a:t>домофоны</a:t>
            </a:r>
            <a:r>
              <a:rPr lang="ru-RU" dirty="0" smtClean="0"/>
              <a:t> и т.д.), но вот вылетать из них она, скорее всего, не будет.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ru-RU" dirty="0" smtClean="0"/>
              <a:t>    Если в помещении </a:t>
            </a:r>
            <a:r>
              <a:rPr lang="ru-RU" dirty="0" smtClean="0">
                <a:solidFill>
                  <a:srgbClr val="FFFF00"/>
                </a:solidFill>
              </a:rPr>
              <a:t>шаровая молния</a:t>
            </a:r>
            <a:r>
              <a:rPr lang="ru-RU" dirty="0" smtClean="0"/>
              <a:t>, не хватайтесь за железные предметы , не пробуйте убежать от нее, не пытайтесь выгнать ее веником, книгой и т.д. Стойте, не двигаясь, сохраняйте спокойствие. Если рядом дверь, а </a:t>
            </a:r>
            <a:r>
              <a:rPr lang="ru-RU" dirty="0" smtClean="0">
                <a:solidFill>
                  <a:srgbClr val="FFFF00"/>
                </a:solidFill>
              </a:rPr>
              <a:t>шаровая молния </a:t>
            </a:r>
            <a:r>
              <a:rPr lang="ru-RU" dirty="0" smtClean="0"/>
              <a:t>на приличном расстоянии от вас, укройтесь за дверью.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учитель\Desktop\для уроков\Картинки для презентаций\3computers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4203621" cy="3341340"/>
          </a:xfrm>
          <a:prstGeom prst="rect">
            <a:avLst/>
          </a:prstGeom>
          <a:noFill/>
        </p:spPr>
      </p:pic>
      <p:pic>
        <p:nvPicPr>
          <p:cNvPr id="4099" name="Picture 3" descr="C:\Users\учитель\Desktop\для уроков\Картинки для презентаций\L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536" y="0"/>
            <a:ext cx="4176464" cy="306955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188640"/>
            <a:ext cx="4176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Может ли молния блокировать компьютер?</a:t>
            </a:r>
          </a:p>
          <a:p>
            <a:r>
              <a:rPr lang="ru-RU" dirty="0" smtClean="0"/>
              <a:t>Да. Ток молнии проходит через компьютер, как и через телевизор, и может его разрушить. Недостаточно , однако, выключить кнопку из компьютера, нужно выдернуть штепсель из розетки. То же самое касается и телевизора.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Запрещено:                                                                      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укрываться возле одиноких деревьев; 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прислоняться к скалам и отвесным стенам; 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останавливаться на опушке леса; 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останавливаться возле водоемов; 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прятаться под скальным навесом; 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бегать и суетиться; 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передвигаться плотной группой; 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находиться в мокрой одежде; 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находиться возле костра; 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хранить металлические предметы в палатке; 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использовать электроприборы в доме.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для уроков\Картинки для презентаций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57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hlinkClick r:id="rId3"/>
              </a:rPr>
              <a:t>ВЕСЕННЯЯ ГРОЗА</a:t>
            </a:r>
            <a:endParaRPr lang="ru-RU" b="1" dirty="0" smtClean="0"/>
          </a:p>
          <a:p>
            <a:r>
              <a:rPr lang="ru-RU" dirty="0" smtClean="0">
                <a:solidFill>
                  <a:srgbClr val="FFFF00"/>
                </a:solidFill>
              </a:rPr>
              <a:t>Люблю грозу в начале мая,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Когда весенний, первый гром,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Как бы </a:t>
            </a:r>
            <a:r>
              <a:rPr lang="ru-RU" dirty="0" err="1" smtClean="0">
                <a:solidFill>
                  <a:srgbClr val="FFFF00"/>
                </a:solidFill>
              </a:rPr>
              <a:t>резвяся</a:t>
            </a:r>
            <a:r>
              <a:rPr lang="ru-RU" dirty="0" smtClean="0">
                <a:solidFill>
                  <a:srgbClr val="FFFF00"/>
                </a:solidFill>
              </a:rPr>
              <a:t> и играя,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Грохочет в небе голубом.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Гремят раскаты молодые!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Вот дождик брызнул, пыль летит...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Повисли перлы дождевые,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 солнце нити золотит...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 горы бежит поток проворный,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 лесу не молкнет птичий гам,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 гам лесной, и шум нагорный —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Все вторит весело громам...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Ты скажешь: ветреная </a:t>
            </a:r>
            <a:r>
              <a:rPr lang="ru-RU" u="sng" dirty="0" smtClean="0">
                <a:solidFill>
                  <a:srgbClr val="FFFF00"/>
                </a:solidFill>
                <a:hlinkClick r:id="rId3"/>
              </a:rPr>
              <a:t>Геба</a:t>
            </a:r>
            <a:r>
              <a:rPr lang="ru-RU" dirty="0" smtClean="0">
                <a:solidFill>
                  <a:srgbClr val="FFFF00"/>
                </a:solidFill>
              </a:rPr>
              <a:t>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Кормя </a:t>
            </a:r>
            <a:r>
              <a:rPr lang="ru-RU" u="sng" dirty="0" err="1" smtClean="0">
                <a:solidFill>
                  <a:srgbClr val="FFFF00"/>
                </a:solidFill>
                <a:hlinkClick r:id="rId3"/>
              </a:rPr>
              <a:t>Зевесова</a:t>
            </a:r>
            <a:r>
              <a:rPr lang="ru-RU" u="sng" dirty="0" smtClean="0">
                <a:solidFill>
                  <a:srgbClr val="FFFF00"/>
                </a:solidFill>
                <a:hlinkClick r:id="rId3"/>
              </a:rPr>
              <a:t> орла</a:t>
            </a:r>
            <a:r>
              <a:rPr lang="ru-RU" dirty="0" smtClean="0">
                <a:solidFill>
                  <a:srgbClr val="FFFF00"/>
                </a:solidFill>
              </a:rPr>
              <a:t>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Громокипящий кубок с неба,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Смеясь, на землю пролила! 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450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Окружающий мир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54</cp:revision>
  <dcterms:created xsi:type="dcterms:W3CDTF">2014-01-29T11:34:15Z</dcterms:created>
  <dcterms:modified xsi:type="dcterms:W3CDTF">2014-01-29T16:33:26Z</dcterms:modified>
</cp:coreProperties>
</file>