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8" r:id="rId3"/>
    <p:sldId id="289" r:id="rId4"/>
    <p:sldId id="309" r:id="rId5"/>
    <p:sldId id="292" r:id="rId6"/>
    <p:sldId id="294" r:id="rId7"/>
    <p:sldId id="312" r:id="rId8"/>
    <p:sldId id="295" r:id="rId9"/>
    <p:sldId id="296" r:id="rId10"/>
    <p:sldId id="313" r:id="rId11"/>
    <p:sldId id="297" r:id="rId12"/>
    <p:sldId id="314" r:id="rId13"/>
    <p:sldId id="298" r:id="rId14"/>
    <p:sldId id="299" r:id="rId15"/>
    <p:sldId id="315" r:id="rId16"/>
    <p:sldId id="300" r:id="rId17"/>
    <p:sldId id="321" r:id="rId18"/>
    <p:sldId id="304" r:id="rId19"/>
    <p:sldId id="316" r:id="rId20"/>
    <p:sldId id="310" r:id="rId21"/>
    <p:sldId id="317" r:id="rId22"/>
    <p:sldId id="311" r:id="rId23"/>
    <p:sldId id="301" r:id="rId24"/>
    <p:sldId id="318" r:id="rId25"/>
    <p:sldId id="302" r:id="rId26"/>
    <p:sldId id="290" r:id="rId27"/>
    <p:sldId id="319" r:id="rId28"/>
    <p:sldId id="291" r:id="rId29"/>
    <p:sldId id="305" r:id="rId30"/>
    <p:sldId id="320" r:id="rId31"/>
    <p:sldId id="306" r:id="rId32"/>
    <p:sldId id="308" r:id="rId33"/>
    <p:sldId id="30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487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E57E6-F313-4FF4-8A4E-BBD326DD98BB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4164F-0329-4C5C-AFAF-C1E3D1B42E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129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4164F-0329-4C5C-AFAF-C1E3D1B42E2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A989-5623-4294-897E-BE8CCED4A4CA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09D4-CD6D-4DB1-BCED-EB821D69E4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A989-5623-4294-897E-BE8CCED4A4CA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09D4-CD6D-4DB1-BCED-EB821D69E4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A989-5623-4294-897E-BE8CCED4A4CA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09D4-CD6D-4DB1-BCED-EB821D69E4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A989-5623-4294-897E-BE8CCED4A4CA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09D4-CD6D-4DB1-BCED-EB821D69E4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A989-5623-4294-897E-BE8CCED4A4CA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09D4-CD6D-4DB1-BCED-EB821D69E4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A989-5623-4294-897E-BE8CCED4A4CA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09D4-CD6D-4DB1-BCED-EB821D69E4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A989-5623-4294-897E-BE8CCED4A4CA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09D4-CD6D-4DB1-BCED-EB821D69E4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A989-5623-4294-897E-BE8CCED4A4CA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09D4-CD6D-4DB1-BCED-EB821D69E4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A989-5623-4294-897E-BE8CCED4A4CA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09D4-CD6D-4DB1-BCED-EB821D69E4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A989-5623-4294-897E-BE8CCED4A4CA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09D4-CD6D-4DB1-BCED-EB821D69E4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A989-5623-4294-897E-BE8CCED4A4CA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09D4-CD6D-4DB1-BCED-EB821D69E4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4A989-5623-4294-897E-BE8CCED4A4CA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09D4-CD6D-4DB1-BCED-EB821D69E4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846640" cy="2475706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 ТАЙНЫ СЛОВАРНЫХ СЛОВ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00800" cy="1752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4200" i="1" dirty="0" smtClean="0">
                <a:solidFill>
                  <a:srgbClr val="663300"/>
                </a:solidFill>
              </a:rPr>
              <a:t> </a:t>
            </a:r>
          </a:p>
          <a:p>
            <a:pPr algn="l"/>
            <a:r>
              <a:rPr lang="ru-RU" sz="7200" i="1" dirty="0" smtClean="0">
                <a:solidFill>
                  <a:srgbClr val="663300"/>
                </a:solidFill>
              </a:rPr>
              <a:t>АВТОРЫ: Ковалевская Ольга и </a:t>
            </a:r>
            <a:r>
              <a:rPr lang="ru-RU" sz="7200" i="1" dirty="0" err="1" smtClean="0">
                <a:solidFill>
                  <a:srgbClr val="663300"/>
                </a:solidFill>
              </a:rPr>
              <a:t>Тропец</a:t>
            </a:r>
            <a:r>
              <a:rPr lang="ru-RU" sz="7200" i="1" dirty="0" smtClean="0">
                <a:solidFill>
                  <a:srgbClr val="663300"/>
                </a:solidFill>
              </a:rPr>
              <a:t> Виктория</a:t>
            </a:r>
          </a:p>
          <a:p>
            <a:pPr algn="l"/>
            <a:r>
              <a:rPr lang="ru-RU" sz="7200" i="1" dirty="0" smtClean="0">
                <a:solidFill>
                  <a:srgbClr val="663300"/>
                </a:solidFill>
              </a:rPr>
              <a:t>ГБОУ СОШ № 1008</a:t>
            </a:r>
          </a:p>
          <a:p>
            <a:pPr algn="l"/>
            <a:r>
              <a:rPr lang="ru-RU" sz="7200" i="1" dirty="0" smtClean="0">
                <a:solidFill>
                  <a:srgbClr val="663300"/>
                </a:solidFill>
              </a:rPr>
              <a:t>3б класс</a:t>
            </a:r>
          </a:p>
          <a:p>
            <a:pPr algn="l"/>
            <a:r>
              <a:rPr lang="ru-RU" sz="7200" i="1" dirty="0" smtClean="0">
                <a:solidFill>
                  <a:srgbClr val="663300"/>
                </a:solidFill>
              </a:rPr>
              <a:t>Научный руководитель – учитель </a:t>
            </a:r>
            <a:r>
              <a:rPr lang="ru-RU" sz="7200" i="1" dirty="0" err="1" smtClean="0">
                <a:solidFill>
                  <a:srgbClr val="663300"/>
                </a:solidFill>
              </a:rPr>
              <a:t>Шнырёва</a:t>
            </a:r>
            <a:r>
              <a:rPr lang="ru-RU" sz="7200" i="1" dirty="0" smtClean="0">
                <a:solidFill>
                  <a:srgbClr val="663300"/>
                </a:solidFill>
              </a:rPr>
              <a:t> И.Ю.</a:t>
            </a:r>
          </a:p>
          <a:p>
            <a:pPr algn="r"/>
            <a:endParaRPr lang="ru-RU" sz="7200" i="1" dirty="0">
              <a:solidFill>
                <a:srgbClr val="663300"/>
              </a:solidFill>
            </a:endParaRPr>
          </a:p>
          <a:p>
            <a:r>
              <a:rPr lang="ru-RU" sz="7200" b="1" i="1" dirty="0" smtClean="0">
                <a:solidFill>
                  <a:srgbClr val="663300"/>
                </a:solidFill>
              </a:rPr>
              <a:t>2014</a:t>
            </a:r>
            <a:endParaRPr lang="ru-RU" sz="7200" b="1" i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0"/>
            <a:ext cx="38056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</a:rPr>
              <a:t>Б</a:t>
            </a:r>
            <a:r>
              <a:rPr lang="ru-RU" sz="8000" dirty="0" smtClean="0">
                <a:solidFill>
                  <a:srgbClr val="FF0000"/>
                </a:solidFill>
              </a:rPr>
              <a:t>Е</a:t>
            </a:r>
            <a:r>
              <a:rPr lang="ru-RU" sz="8000" dirty="0" smtClean="0">
                <a:solidFill>
                  <a:srgbClr val="0070C0"/>
                </a:solidFill>
              </a:rPr>
              <a:t>РЁЗА</a:t>
            </a: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0355"/>
            <a:ext cx="7416824" cy="5447645"/>
          </a:xfrm>
          <a:prstGeom prst="rect">
            <a:avLst/>
          </a:prstGeom>
          <a:ln w="19050"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Слово «берёза» произошло от старославянского слова «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брезньнь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» что означало «апрель». Общеславянское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berza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возникло на базе индоевропейского корня в значении «что-то блестящее, белеющее». По своему происхождению слову «береза» родственны прусское, литовское и индийское произношение этого слова. 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Зайки\Desktop\учиться весело\кремл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620688"/>
            <a:ext cx="6766750" cy="4740912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5445224"/>
            <a:ext cx="38872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0070C0"/>
                </a:solidFill>
              </a:rPr>
              <a:t>КРЕМЛЬ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620688"/>
            <a:ext cx="38872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КРЕМЛЬ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76872"/>
            <a:ext cx="3600401" cy="3046988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663300"/>
                </a:solidFill>
              </a:rPr>
              <a:t>В Кремле побывать — ума понабрать.</a:t>
            </a:r>
            <a:endParaRPr lang="ru-RU" sz="4800" dirty="0">
              <a:solidFill>
                <a:srgbClr val="663300"/>
              </a:solidFill>
            </a:endParaRPr>
          </a:p>
        </p:txBody>
      </p:sp>
      <p:pic>
        <p:nvPicPr>
          <p:cNvPr id="1026" name="Picture 2" descr="http://rusfacts.ru/wp-content/uploads/2012/09/%D0%9A%D1%80%D0%B5%D0%BC%D0%BB%D1%8C1-640x4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2204864"/>
            <a:ext cx="4512502" cy="3384376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7772400" cy="14700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988840"/>
            <a:ext cx="6552728" cy="4536504"/>
          </a:xfrm>
          <a:ln w="19050">
            <a:solidFill>
              <a:srgbClr val="66330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663300"/>
                </a:solidFill>
              </a:rPr>
              <a:t>   	Производное от </a:t>
            </a:r>
            <a:r>
              <a:rPr lang="ru-RU" sz="3600" dirty="0" err="1" smtClean="0">
                <a:solidFill>
                  <a:srgbClr val="663300"/>
                </a:solidFill>
              </a:rPr>
              <a:t>кремъ</a:t>
            </a:r>
            <a:r>
              <a:rPr lang="ru-RU" sz="3600" dirty="0" smtClean="0">
                <a:solidFill>
                  <a:srgbClr val="663300"/>
                </a:solidFill>
              </a:rPr>
              <a:t> "крепость", того же корня, что и кромка, кроме, укромный. Кремль это ограниченная, обнесенная (стенами) часть города" и, значит, "город в городе." </a:t>
            </a:r>
          </a:p>
          <a:p>
            <a:pPr algn="l"/>
            <a:r>
              <a:rPr lang="ru-RU" sz="3600" dirty="0" smtClean="0">
                <a:solidFill>
                  <a:srgbClr val="663300"/>
                </a:solidFill>
              </a:rPr>
              <a:t>  </a:t>
            </a:r>
            <a:endParaRPr lang="ru-RU" sz="3600" dirty="0">
              <a:solidFill>
                <a:srgbClr val="66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620688"/>
            <a:ext cx="38872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КРЕМЛЬ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Зайки\Desktop\учиться весело\моро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649580"/>
            <a:ext cx="6524427" cy="4571136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843808" y="5534561"/>
            <a:ext cx="39026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solidFill>
                  <a:srgbClr val="0070C0"/>
                </a:solidFill>
              </a:rPr>
              <a:t>М</a:t>
            </a:r>
            <a:r>
              <a:rPr lang="ru-RU" sz="8000" dirty="0" smtClean="0">
                <a:solidFill>
                  <a:srgbClr val="C00000"/>
                </a:solidFill>
              </a:rPr>
              <a:t>О</a:t>
            </a:r>
            <a:r>
              <a:rPr lang="ru-RU" sz="8000" dirty="0" smtClean="0">
                <a:solidFill>
                  <a:srgbClr val="0070C0"/>
                </a:solidFill>
              </a:rPr>
              <a:t>РОЗ</a:t>
            </a:r>
            <a:endParaRPr lang="ru-RU" sz="8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0"/>
            <a:ext cx="39026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solidFill>
                  <a:srgbClr val="0070C0"/>
                </a:solidFill>
              </a:rPr>
              <a:t>М</a:t>
            </a:r>
            <a:r>
              <a:rPr lang="ru-RU" sz="8000" dirty="0" smtClean="0">
                <a:solidFill>
                  <a:srgbClr val="C00000"/>
                </a:solidFill>
              </a:rPr>
              <a:t>О</a:t>
            </a:r>
            <a:r>
              <a:rPr lang="ru-RU" sz="8000" dirty="0" smtClean="0">
                <a:solidFill>
                  <a:srgbClr val="0070C0"/>
                </a:solidFill>
              </a:rPr>
              <a:t>РОЗ</a:t>
            </a: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3456384" cy="5016758"/>
          </a:xfrm>
          <a:prstGeom prst="rect">
            <a:avLst/>
          </a:prstGeom>
          <a:ln w="38100"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</a:rPr>
              <a:t>	Мороз не велик, да стоять не велит.</a:t>
            </a:r>
          </a:p>
          <a:p>
            <a:r>
              <a:rPr lang="ru-RU" sz="3200" b="1" dirty="0" smtClean="0">
                <a:solidFill>
                  <a:srgbClr val="663300"/>
                </a:solidFill>
              </a:rPr>
              <a:t> 	Спасибо, мороз, что снегу нанес.</a:t>
            </a:r>
          </a:p>
          <a:p>
            <a:r>
              <a:rPr lang="ru-RU" sz="3200" b="1" dirty="0" smtClean="0">
                <a:solidFill>
                  <a:srgbClr val="663300"/>
                </a:solidFill>
              </a:rPr>
              <a:t> 	Береги нос в большой мороз! </a:t>
            </a:r>
          </a:p>
          <a:p>
            <a:r>
              <a:rPr lang="ru-RU" sz="3200" b="1" dirty="0" smtClean="0">
                <a:solidFill>
                  <a:srgbClr val="663300"/>
                </a:solidFill>
              </a:rPr>
              <a:t> </a:t>
            </a:r>
          </a:p>
        </p:txBody>
      </p:sp>
      <p:pic>
        <p:nvPicPr>
          <p:cNvPr id="19458" name="Picture 2" descr="http://videofine.ru/upload/video/thumbs/medium/2013/03/09/zimnja-skazka1362853033-513b7ca92fac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2132856"/>
            <a:ext cx="4572000" cy="3429001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0070C0"/>
                </a:solidFill>
              </a:rPr>
              <a:t>М</a:t>
            </a:r>
            <a:r>
              <a:rPr lang="ru-RU" sz="8000" dirty="0" smtClean="0">
                <a:solidFill>
                  <a:srgbClr val="C00000"/>
                </a:solidFill>
              </a:rPr>
              <a:t>О</a:t>
            </a:r>
            <a:r>
              <a:rPr lang="ru-RU" sz="8000" dirty="0" smtClean="0">
                <a:solidFill>
                  <a:srgbClr val="0070C0"/>
                </a:solidFill>
              </a:rPr>
              <a:t>РОЗ</a:t>
            </a: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7772400" cy="3960440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400" i="1" dirty="0" smtClean="0">
                <a:solidFill>
                  <a:srgbClr val="663300"/>
                </a:solidFill>
              </a:rPr>
              <a:t>	Если углубиться в  древность, то слово «МОРОЗ» имеет много общего с индоевропейскими языками, потому что славянский язык относится к ним, и когда-то, примерно, 3 тыс. лет назад, все народы Европы и частично современной Азии говорили на одном общем праязыке. Поэтому ученые вывели настоящую формулу происхождения слово «МОРОЗ» от своего древнего корня.</a:t>
            </a:r>
          </a:p>
          <a:p>
            <a:pPr algn="l"/>
            <a:r>
              <a:rPr lang="ru-RU" sz="2400" i="1" dirty="0" err="1" smtClean="0">
                <a:solidFill>
                  <a:srgbClr val="663300"/>
                </a:solidFill>
              </a:rPr>
              <a:t>Среднеиндоевропейская</a:t>
            </a:r>
            <a:r>
              <a:rPr lang="ru-RU" sz="2400" i="1" dirty="0" smtClean="0">
                <a:solidFill>
                  <a:srgbClr val="663300"/>
                </a:solidFill>
              </a:rPr>
              <a:t> формула была такая:</a:t>
            </a:r>
          </a:p>
          <a:p>
            <a:pPr algn="l"/>
            <a:r>
              <a:rPr lang="ru-RU" sz="2400" i="1" dirty="0" smtClean="0">
                <a:solidFill>
                  <a:srgbClr val="663300"/>
                </a:solidFill>
              </a:rPr>
              <a:t>смертельно опасно + зимою. </a:t>
            </a:r>
            <a:r>
              <a:rPr lang="ru-RU" sz="2000" i="1" dirty="0" smtClean="0">
                <a:solidFill>
                  <a:srgbClr val="663300"/>
                </a:solidFill>
              </a:rPr>
              <a:t> </a:t>
            </a:r>
          </a:p>
          <a:p>
            <a:pPr algn="l"/>
            <a:endParaRPr lang="ru-RU" sz="2000" i="1" dirty="0" smtClean="0">
              <a:solidFill>
                <a:srgbClr val="663300"/>
              </a:solidFill>
            </a:endParaRPr>
          </a:p>
          <a:p>
            <a:pPr algn="l"/>
            <a:endParaRPr lang="ru-RU" sz="2000" i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Зайки\Desktop\учиться весело\пирог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908720"/>
            <a:ext cx="5856622" cy="4156651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441858" y="5431429"/>
            <a:ext cx="37802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rgbClr val="0070C0"/>
                </a:solidFill>
              </a:rPr>
              <a:t>П</a:t>
            </a:r>
            <a:r>
              <a:rPr lang="ru-RU" sz="8000" dirty="0">
                <a:solidFill>
                  <a:srgbClr val="C00000"/>
                </a:solidFill>
              </a:rPr>
              <a:t>И</a:t>
            </a:r>
            <a:r>
              <a:rPr lang="ru-RU" sz="8000" dirty="0">
                <a:solidFill>
                  <a:srgbClr val="0070C0"/>
                </a:solidFill>
              </a:rPr>
              <a:t>РОГ</a:t>
            </a:r>
          </a:p>
        </p:txBody>
      </p:sp>
    </p:spTree>
    <p:extLst>
      <p:ext uri="{BB962C8B-B14F-4D97-AF65-F5344CB8AC3E}">
        <p14:creationId xmlns="" xmlns:p14="http://schemas.microsoft.com/office/powerpoint/2010/main" val="380907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4499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4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260648"/>
            <a:ext cx="40382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/>
              <a:t> </a:t>
            </a:r>
            <a:r>
              <a:rPr lang="ru-RU" sz="8000" dirty="0" smtClean="0">
                <a:solidFill>
                  <a:srgbClr val="0070C0"/>
                </a:solidFill>
              </a:rPr>
              <a:t>П</a:t>
            </a:r>
            <a:r>
              <a:rPr lang="ru-RU" sz="8000" dirty="0" smtClean="0">
                <a:solidFill>
                  <a:srgbClr val="FF0000"/>
                </a:solidFill>
              </a:rPr>
              <a:t>И</a:t>
            </a:r>
            <a:r>
              <a:rPr lang="ru-RU" sz="8000" dirty="0" smtClean="0">
                <a:solidFill>
                  <a:srgbClr val="0070C0"/>
                </a:solidFill>
              </a:rPr>
              <a:t>РОГ</a:t>
            </a:r>
            <a:endParaRPr lang="ru-RU" sz="80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://kita.com.ua/uploads/tiny_mce/loadimg/th_31c21c8ba2c11886ad8503e7b47dad78.jpg?hash=66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988840"/>
            <a:ext cx="4148460" cy="3115444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1412776"/>
            <a:ext cx="4320480" cy="5445224"/>
          </a:xfrm>
          <a:prstGeom prst="rect">
            <a:avLst/>
          </a:prstGeom>
          <a:ln w="38100"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r>
              <a:rPr lang="ru-RU" sz="3600" dirty="0" smtClean="0"/>
              <a:t>	</a:t>
            </a:r>
            <a:r>
              <a:rPr lang="ru-RU" sz="3600" dirty="0" smtClean="0">
                <a:solidFill>
                  <a:srgbClr val="663300"/>
                </a:solidFill>
              </a:rPr>
              <a:t>Изба красна углами, обед — пирогами.</a:t>
            </a:r>
          </a:p>
          <a:p>
            <a:r>
              <a:rPr lang="ru-RU" sz="3600" dirty="0" smtClean="0">
                <a:solidFill>
                  <a:srgbClr val="663300"/>
                </a:solidFill>
              </a:rPr>
              <a:t>	 Съел молодец тридцать три пирога</a:t>
            </a:r>
          </a:p>
          <a:p>
            <a:r>
              <a:rPr lang="ru-RU" sz="3600" dirty="0" smtClean="0">
                <a:solidFill>
                  <a:srgbClr val="663300"/>
                </a:solidFill>
              </a:rPr>
              <a:t> с пирогом, да всё с творогом.</a:t>
            </a:r>
          </a:p>
          <a:p>
            <a:endParaRPr lang="ru-RU" sz="4000" dirty="0" smtClean="0">
              <a:solidFill>
                <a:srgbClr val="663300"/>
              </a:solidFill>
            </a:endParaRPr>
          </a:p>
          <a:p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00808"/>
            <a:ext cx="6984776" cy="4832092"/>
          </a:xfrm>
          <a:prstGeom prst="rect">
            <a:avLst/>
          </a:prstGeom>
          <a:ln w="19050"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663300"/>
                </a:solidFill>
              </a:rPr>
              <a:t>	Историки затрудняются точно сказать, когда именно на Руси появился первый пирог. Ясно одно – это случилось много сотен лет назад. Также не до конца определено и происхождение слова «пирог». По одной из версий оно произошло от древнерусского «</a:t>
            </a:r>
            <a:r>
              <a:rPr lang="ru-RU" sz="2800" dirty="0" err="1" smtClean="0">
                <a:solidFill>
                  <a:srgbClr val="663300"/>
                </a:solidFill>
              </a:rPr>
              <a:t>пыро</a:t>
            </a:r>
            <a:r>
              <a:rPr lang="ru-RU" sz="2800" dirty="0" smtClean="0">
                <a:solidFill>
                  <a:srgbClr val="663300"/>
                </a:solidFill>
              </a:rPr>
              <a:t>», что значило «пшеница».  Однако, слова «пирог» и «пир» также имеют общий корень, и их сходство выглядит весьма очевидным.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404664"/>
            <a:ext cx="439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</a:rPr>
              <a:t> П</a:t>
            </a:r>
            <a:r>
              <a:rPr lang="ru-RU" sz="8000" dirty="0" smtClean="0">
                <a:solidFill>
                  <a:srgbClr val="FF0000"/>
                </a:solidFill>
              </a:rPr>
              <a:t>И</a:t>
            </a:r>
            <a:r>
              <a:rPr lang="ru-RU" sz="8000" dirty="0" smtClean="0">
                <a:solidFill>
                  <a:srgbClr val="0070C0"/>
                </a:solidFill>
              </a:rPr>
              <a:t>РОГ</a:t>
            </a:r>
            <a:endParaRPr lang="ru-RU" sz="8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778098"/>
          </a:xfrm>
        </p:spPr>
        <p:txBody>
          <a:bodyPr/>
          <a:lstStyle/>
          <a:p>
            <a:r>
              <a:rPr lang="ru-RU" dirty="0" smtClean="0"/>
              <a:t>Цели работы: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08720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663300"/>
                </a:solidFill>
              </a:rPr>
              <a:t> 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663300"/>
                </a:solidFill>
              </a:rPr>
              <a:t>  совершенствовать знание родного языка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663300"/>
                </a:solidFill>
              </a:rPr>
              <a:t> помочь школьникам в запоминании   словарных слов</a:t>
            </a:r>
          </a:p>
          <a:p>
            <a:endParaRPr lang="ru-RU" sz="3200" dirty="0">
              <a:solidFill>
                <a:srgbClr val="6633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3284984"/>
            <a:ext cx="2016224" cy="2076822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6875" y="3501008"/>
            <a:ext cx="2445963" cy="1872208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64090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836712"/>
            <a:ext cx="7751187" cy="4096256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771800" y="5301208"/>
            <a:ext cx="46532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solidFill>
                  <a:srgbClr val="0070C0"/>
                </a:solidFill>
              </a:rPr>
              <a:t>РОД</a:t>
            </a:r>
            <a:r>
              <a:rPr lang="ru-RU" sz="8000" dirty="0" smtClean="0">
                <a:solidFill>
                  <a:srgbClr val="FF0000"/>
                </a:solidFill>
              </a:rPr>
              <a:t>И</a:t>
            </a:r>
            <a:r>
              <a:rPr lang="ru-RU" sz="8000" dirty="0" smtClean="0">
                <a:solidFill>
                  <a:srgbClr val="0070C0"/>
                </a:solidFill>
              </a:rPr>
              <a:t>НА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620688"/>
            <a:ext cx="45955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solidFill>
                  <a:srgbClr val="0070C0"/>
                </a:solidFill>
              </a:rPr>
              <a:t>РОД</a:t>
            </a:r>
            <a:r>
              <a:rPr lang="ru-RU" sz="8000" dirty="0" smtClean="0">
                <a:solidFill>
                  <a:srgbClr val="FF0000"/>
                </a:solidFill>
              </a:rPr>
              <a:t>И</a:t>
            </a:r>
            <a:r>
              <a:rPr lang="ru-RU" sz="8000" dirty="0" smtClean="0">
                <a:solidFill>
                  <a:srgbClr val="0070C0"/>
                </a:solidFill>
              </a:rPr>
              <a:t>НА</a:t>
            </a: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72816"/>
            <a:ext cx="4392488" cy="4062651"/>
          </a:xfrm>
          <a:prstGeom prst="rect">
            <a:avLst/>
          </a:prstGeom>
          <a:ln w="38100"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663300"/>
                </a:solidFill>
              </a:rPr>
              <a:t>Нет ничего на свете краше, чем Родина наша. Жить — родине служить.</a:t>
            </a:r>
          </a:p>
          <a:p>
            <a:endParaRPr lang="ru-RU" sz="4000" dirty="0" smtClean="0"/>
          </a:p>
          <a:p>
            <a:endParaRPr lang="ru-RU" dirty="0"/>
          </a:p>
        </p:txBody>
      </p:sp>
      <p:pic>
        <p:nvPicPr>
          <p:cNvPr id="13314" name="Picture 2" descr="http://i50.fastpic.ru/big/2012/1208/ed/1d0b772ec18bac4cbd97d5d6111ae7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1160" y="2420888"/>
            <a:ext cx="4422840" cy="2812926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7776864" cy="4032448"/>
          </a:xfrm>
          <a:ln w="38100">
            <a:solidFill>
              <a:srgbClr val="66330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	</a:t>
            </a:r>
            <a:r>
              <a:rPr lang="ru-RU" sz="3600" dirty="0" smtClean="0">
                <a:solidFill>
                  <a:srgbClr val="663300"/>
                </a:solidFill>
              </a:rPr>
              <a:t>Общеславянское - производное от слова «род». Исходное значение — "семья", далее "место рождения" (еще у Пушкина) и "отчизна, отечество" (с Державина).</a:t>
            </a:r>
            <a:br>
              <a:rPr lang="ru-RU" sz="3600" dirty="0" smtClean="0">
                <a:solidFill>
                  <a:srgbClr val="663300"/>
                </a:solidFill>
              </a:rPr>
            </a:br>
            <a:r>
              <a:rPr lang="ru-RU" sz="3600" dirty="0" smtClean="0">
                <a:solidFill>
                  <a:srgbClr val="663300"/>
                </a:solidFill>
              </a:rPr>
              <a:t> </a:t>
            </a:r>
            <a:endParaRPr lang="ru-RU" sz="3600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8597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404664"/>
            <a:ext cx="45955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solidFill>
                  <a:srgbClr val="0070C0"/>
                </a:solidFill>
              </a:rPr>
              <a:t>РОД</a:t>
            </a:r>
            <a:r>
              <a:rPr lang="ru-RU" sz="8000" dirty="0" smtClean="0">
                <a:solidFill>
                  <a:srgbClr val="FF0000"/>
                </a:solidFill>
              </a:rPr>
              <a:t>И</a:t>
            </a:r>
            <a:r>
              <a:rPr lang="ru-RU" sz="8000" dirty="0" smtClean="0">
                <a:solidFill>
                  <a:srgbClr val="0070C0"/>
                </a:solidFill>
              </a:rPr>
              <a:t>НА</a:t>
            </a:r>
            <a:endParaRPr lang="ru-RU" sz="8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Зайки\Desktop\учиться весело\соро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332656"/>
            <a:ext cx="6559923" cy="4596005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5301208"/>
            <a:ext cx="44456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solidFill>
                  <a:srgbClr val="0070C0"/>
                </a:solidFill>
              </a:rPr>
              <a:t>С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8000" dirty="0" smtClean="0">
                <a:solidFill>
                  <a:srgbClr val="0070C0"/>
                </a:solidFill>
              </a:rPr>
              <a:t>РОКА</a:t>
            </a:r>
            <a:endParaRPr lang="ru-RU" sz="8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32656"/>
            <a:ext cx="504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solidFill>
                  <a:srgbClr val="0070C0"/>
                </a:solidFill>
              </a:rPr>
              <a:t>С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8000" dirty="0" smtClean="0">
                <a:solidFill>
                  <a:srgbClr val="0070C0"/>
                </a:solidFill>
              </a:rPr>
              <a:t>РОКА</a:t>
            </a: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276872"/>
            <a:ext cx="4248472" cy="4524315"/>
          </a:xfrm>
          <a:prstGeom prst="rect">
            <a:avLst/>
          </a:prstGeom>
          <a:ln w="38100"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dirty="0" smtClean="0"/>
              <a:t>Сорока на хвосте принесла. (Поговорка о неизвестно откуда полученных сведениях, непроверенных слухах).</a:t>
            </a:r>
            <a:endParaRPr lang="ru-RU" sz="3600" dirty="0"/>
          </a:p>
        </p:txBody>
      </p:sp>
      <p:pic>
        <p:nvPicPr>
          <p:cNvPr id="10242" name="Picture 2" descr="http://www.luzziportal.it/img/Album/Animali/Gazz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3140968"/>
            <a:ext cx="3048000" cy="2286001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70C0"/>
                </a:solidFill>
              </a:rPr>
              <a:t>С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8000" dirty="0" smtClean="0">
                <a:solidFill>
                  <a:srgbClr val="0070C0"/>
                </a:solidFill>
              </a:rPr>
              <a:t>РОКА</a:t>
            </a: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4400" dirty="0" smtClean="0">
                <a:solidFill>
                  <a:srgbClr val="663300"/>
                </a:solidFill>
              </a:rPr>
              <a:t>Общеславянское слово,  имеющее точные соответствия только в балтийских языках.  В исходном виде выглядевшее как </a:t>
            </a:r>
            <a:r>
              <a:rPr lang="ru-RU" sz="4400" dirty="0" err="1" smtClean="0">
                <a:solidFill>
                  <a:srgbClr val="663300"/>
                </a:solidFill>
              </a:rPr>
              <a:t>sorka</a:t>
            </a:r>
            <a:r>
              <a:rPr lang="ru-RU" sz="4400" dirty="0" smtClean="0">
                <a:solidFill>
                  <a:srgbClr val="663300"/>
                </a:solidFill>
              </a:rPr>
              <a:t> – сорока после развития полногласия.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7" descr="ребус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836712"/>
            <a:ext cx="5681939" cy="4036378"/>
          </a:xfrm>
          <a:prstGeom prst="rect">
            <a:avLst/>
          </a:prstGeom>
          <a:ln w="38100">
            <a:solidFill>
              <a:srgbClr val="6633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5013176"/>
            <a:ext cx="52866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solidFill>
                  <a:srgbClr val="0070C0"/>
                </a:solidFill>
              </a:rPr>
              <a:t>СТОЛ</a:t>
            </a:r>
            <a:r>
              <a:rPr lang="ru-RU" sz="8000" dirty="0" smtClean="0">
                <a:solidFill>
                  <a:srgbClr val="FF0000"/>
                </a:solidFill>
              </a:rPr>
              <a:t>И</a:t>
            </a:r>
            <a:r>
              <a:rPr lang="ru-RU" sz="8000" dirty="0" smtClean="0">
                <a:solidFill>
                  <a:srgbClr val="0070C0"/>
                </a:solidFill>
              </a:rPr>
              <a:t>ЦА</a:t>
            </a:r>
            <a:endParaRPr lang="ru-RU" sz="8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16832"/>
            <a:ext cx="3960440" cy="4524315"/>
          </a:xfrm>
          <a:prstGeom prst="rect">
            <a:avLst/>
          </a:prstGeom>
          <a:ln w="38100"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663300"/>
                </a:solidFill>
              </a:rPr>
              <a:t>- А, батюшка, признайтесь, что едва</a:t>
            </a:r>
          </a:p>
          <a:p>
            <a:r>
              <a:rPr lang="ru-RU" sz="3600" dirty="0" smtClean="0">
                <a:solidFill>
                  <a:srgbClr val="663300"/>
                </a:solidFill>
              </a:rPr>
              <a:t>Где сыщется столица, как Москва (А. Грибоедов. Горе от ума).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548680"/>
            <a:ext cx="52866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solidFill>
                  <a:srgbClr val="0070C0"/>
                </a:solidFill>
              </a:rPr>
              <a:t>СТ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8000" dirty="0" smtClean="0">
                <a:solidFill>
                  <a:srgbClr val="0070C0"/>
                </a:solidFill>
              </a:rPr>
              <a:t>ЛИЦА</a:t>
            </a:r>
            <a:endParaRPr lang="ru-RU" sz="8000" dirty="0">
              <a:solidFill>
                <a:srgbClr val="0070C0"/>
              </a:solidFill>
            </a:endParaRPr>
          </a:p>
        </p:txBody>
      </p:sp>
      <p:pic>
        <p:nvPicPr>
          <p:cNvPr id="43010" name="Picture 2" descr="http://astratur54.ru/files/images/kurstur/kurstur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204864"/>
            <a:ext cx="4355976" cy="3266982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Зайки\Desktop\сто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1844824"/>
            <a:ext cx="3419872" cy="4703023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1287244"/>
            <a:ext cx="5040560" cy="5570756"/>
          </a:xfrm>
          <a:prstGeom prst="rect">
            <a:avLst/>
          </a:prstGeom>
          <a:ln w="38100"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endParaRPr lang="ru-RU" sz="2000" dirty="0" smtClean="0">
              <a:solidFill>
                <a:srgbClr val="663300"/>
              </a:solidFill>
            </a:endParaRPr>
          </a:p>
          <a:p>
            <a:r>
              <a:rPr lang="ru-RU" sz="2800" dirty="0" smtClean="0">
                <a:solidFill>
                  <a:srgbClr val="663300"/>
                </a:solidFill>
              </a:rPr>
              <a:t>	Существительное столица отмечается в словарях с 18 века. Образовано оно от слова стол «стул, трон».</a:t>
            </a:r>
          </a:p>
          <a:p>
            <a:r>
              <a:rPr lang="ru-RU" sz="2800" dirty="0" smtClean="0">
                <a:solidFill>
                  <a:srgbClr val="663300"/>
                </a:solidFill>
              </a:rPr>
              <a:t>	Слово столица имеет два значения:</a:t>
            </a:r>
          </a:p>
          <a:p>
            <a:r>
              <a:rPr lang="ru-RU" sz="2800" dirty="0" smtClean="0">
                <a:solidFill>
                  <a:srgbClr val="663300"/>
                </a:solidFill>
              </a:rPr>
              <a:t>1. Главный город государства.</a:t>
            </a:r>
          </a:p>
          <a:p>
            <a:r>
              <a:rPr lang="ru-RU" sz="2800" dirty="0" smtClean="0">
                <a:solidFill>
                  <a:srgbClr val="663300"/>
                </a:solidFill>
              </a:rPr>
              <a:t>2. Какой-либо город, село, являющиеся центром области, края и др.</a:t>
            </a:r>
          </a:p>
          <a:p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188640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0070C0"/>
                </a:solidFill>
              </a:rPr>
              <a:t>СТ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8000" dirty="0" smtClean="0">
                <a:solidFill>
                  <a:srgbClr val="0070C0"/>
                </a:solidFill>
              </a:rPr>
              <a:t>ЛИЦА</a:t>
            </a:r>
            <a:endParaRPr lang="ru-RU" sz="8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Зайки\Desktop\учиться весело\ягод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764704"/>
            <a:ext cx="5804286" cy="3815533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195736" y="5157192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</a:rPr>
              <a:t>ЯГ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8000" dirty="0" smtClean="0">
                <a:solidFill>
                  <a:srgbClr val="0070C0"/>
                </a:solidFill>
              </a:rPr>
              <a:t>ДА</a:t>
            </a:r>
            <a:endParaRPr lang="ru-RU" sz="8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7976" cy="270892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ru-RU" sz="4000" i="1" dirty="0" smtClean="0">
                <a:solidFill>
                  <a:srgbClr val="663300"/>
                </a:solidFill>
              </a:rPr>
              <a:t>Задачи работы: </a:t>
            </a:r>
            <a:r>
              <a:rPr lang="ru-RU" sz="3100" dirty="0" smtClean="0">
                <a:solidFill>
                  <a:srgbClr val="663300"/>
                </a:solidFill>
              </a:rPr>
              <a:t>изучить этимологию (происхождение) словарных слов, подобрать пословицы, поговорки с этими словами, составить ребусы к словарным словам.</a:t>
            </a:r>
            <a:endParaRPr lang="ru-RU" sz="3100" dirty="0">
              <a:solidFill>
                <a:srgbClr val="6633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2564903"/>
            <a:ext cx="8892480" cy="23762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>
                <a:solidFill>
                  <a:srgbClr val="663300"/>
                </a:solidFill>
              </a:rPr>
              <a:t>   Методы работы: </a:t>
            </a:r>
            <a:r>
              <a:rPr lang="ru-RU" dirty="0" smtClean="0">
                <a:solidFill>
                  <a:srgbClr val="663300"/>
                </a:solidFill>
              </a:rPr>
              <a:t>поиск и отбор информации в литературе, Интернете, создание рисунков, фотографий, оформление презентации и тезисов, выступление на конкурсе.</a:t>
            </a: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4455432"/>
            <a:ext cx="3377952" cy="2402568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7052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60648"/>
            <a:ext cx="4536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</a:rPr>
              <a:t>ЯГ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8000" dirty="0" smtClean="0">
                <a:solidFill>
                  <a:srgbClr val="0070C0"/>
                </a:solidFill>
              </a:rPr>
              <a:t>ДА</a:t>
            </a: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36912"/>
            <a:ext cx="3672408" cy="3024336"/>
          </a:xfrm>
          <a:prstGeom prst="rect">
            <a:avLst/>
          </a:prstGeom>
          <a:ln w="38100"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663300"/>
                </a:solidFill>
              </a:rPr>
              <a:t>	Красна ягодка, да на вкус горька.</a:t>
            </a:r>
            <a:endParaRPr lang="ru-RU" sz="4800" dirty="0">
              <a:solidFill>
                <a:srgbClr val="663300"/>
              </a:solidFill>
            </a:endParaRPr>
          </a:p>
        </p:txBody>
      </p:sp>
      <p:pic>
        <p:nvPicPr>
          <p:cNvPr id="4098" name="Picture 2" descr="http://www.stihi.ru/pics/2010/04/14/67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2420888"/>
            <a:ext cx="4751851" cy="3563888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70C0"/>
                </a:solidFill>
              </a:rPr>
              <a:t>ЯГ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8000" dirty="0" smtClean="0">
                <a:solidFill>
                  <a:srgbClr val="0070C0"/>
                </a:solidFill>
              </a:rPr>
              <a:t>ДА</a:t>
            </a: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663300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/>
              <a:t>	В глубочайшей древности существовало в праславянском языке слово «ага». От этого «ага» сначала было произведено при помощи суффикса – ода слово «</a:t>
            </a:r>
            <a:r>
              <a:rPr lang="ru-RU" sz="3600" dirty="0" err="1" smtClean="0"/>
              <a:t>агода</a:t>
            </a:r>
            <a:r>
              <a:rPr lang="ru-RU" sz="3600" dirty="0" smtClean="0"/>
              <a:t>», которое затем превратилось в  «ягода». Изначально оно имело значение «то, что выросло».</a:t>
            </a:r>
          </a:p>
          <a:p>
            <a:pPr>
              <a:buNone/>
            </a:pPr>
            <a:r>
              <a:rPr lang="ru-RU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1916832"/>
            <a:ext cx="4176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502688"/>
            <a:ext cx="6246440" cy="4339650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663300"/>
                </a:solidFill>
              </a:rPr>
              <a:t>Волина В.В. «Откуда пришли слова: занимательный этимологический словарь».</a:t>
            </a:r>
          </a:p>
          <a:p>
            <a:endParaRPr lang="ru-RU" sz="2000" dirty="0" smtClean="0">
              <a:solidFill>
                <a:srgbClr val="663300"/>
              </a:solidFill>
            </a:endParaRPr>
          </a:p>
          <a:p>
            <a:r>
              <a:rPr lang="ru-RU" sz="2000" dirty="0" smtClean="0">
                <a:solidFill>
                  <a:srgbClr val="663300"/>
                </a:solidFill>
              </a:rPr>
              <a:t>Усачев А. Великий могучий  русский язык. Крылатые слова в стихах и картинках для детей всех возрастов».	</a:t>
            </a:r>
          </a:p>
          <a:p>
            <a:endParaRPr lang="ru-RU" sz="2000" dirty="0" smtClean="0">
              <a:solidFill>
                <a:srgbClr val="663300"/>
              </a:solidFill>
            </a:endParaRPr>
          </a:p>
          <a:p>
            <a:r>
              <a:rPr lang="ru-RU" sz="2000" dirty="0" smtClean="0">
                <a:solidFill>
                  <a:srgbClr val="663300"/>
                </a:solidFill>
              </a:rPr>
              <a:t>Интернет - ресурсы	</a:t>
            </a:r>
          </a:p>
          <a:p>
            <a:r>
              <a:rPr lang="ru-RU" sz="2000" dirty="0" err="1" smtClean="0">
                <a:solidFill>
                  <a:srgbClr val="663300"/>
                </a:solidFill>
              </a:rPr>
              <a:t>wings-words.ru</a:t>
            </a:r>
            <a:r>
              <a:rPr lang="ru-RU" sz="2000" dirty="0" smtClean="0">
                <a:solidFill>
                  <a:srgbClr val="663300"/>
                </a:solidFill>
              </a:rPr>
              <a:t> Сайт крылатых фраз.</a:t>
            </a:r>
          </a:p>
          <a:p>
            <a:endParaRPr lang="ru-RU" sz="2000" dirty="0" smtClean="0">
              <a:solidFill>
                <a:srgbClr val="663300"/>
              </a:solidFill>
            </a:endParaRPr>
          </a:p>
          <a:p>
            <a:r>
              <a:rPr lang="ru-RU" sz="2000" dirty="0" err="1" smtClean="0">
                <a:solidFill>
                  <a:srgbClr val="663300"/>
                </a:solidFill>
              </a:rPr>
              <a:t>classes.ru</a:t>
            </a:r>
            <a:r>
              <a:rPr lang="ru-RU" sz="2000" dirty="0" smtClean="0">
                <a:solidFill>
                  <a:srgbClr val="663300"/>
                </a:solidFill>
              </a:rPr>
              <a:t>/</a:t>
            </a:r>
            <a:r>
              <a:rPr lang="ru-RU" sz="2000" dirty="0" err="1" smtClean="0">
                <a:solidFill>
                  <a:srgbClr val="663300"/>
                </a:solidFill>
              </a:rPr>
              <a:t>all-russian</a:t>
            </a:r>
            <a:r>
              <a:rPr lang="ru-RU" sz="2000" dirty="0" smtClean="0">
                <a:solidFill>
                  <a:srgbClr val="663300"/>
                </a:solidFill>
              </a:rPr>
              <a:t>/</a:t>
            </a:r>
            <a:r>
              <a:rPr lang="ru-RU" sz="2000" dirty="0" err="1" smtClean="0">
                <a:solidFill>
                  <a:srgbClr val="663300"/>
                </a:solidFill>
              </a:rPr>
              <a:t>russian-...Этимологический</a:t>
            </a:r>
            <a:r>
              <a:rPr lang="ru-RU" sz="2000" dirty="0" smtClean="0">
                <a:solidFill>
                  <a:srgbClr val="663300"/>
                </a:solidFill>
              </a:rPr>
              <a:t> словарь русского  языка.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404664"/>
            <a:ext cx="37317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663300"/>
                </a:solidFill>
              </a:rPr>
              <a:t>ЛИТЕРАТУРА</a:t>
            </a:r>
            <a:endParaRPr lang="ru-RU" sz="44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3874442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ru-RU" dirty="0" smtClean="0"/>
              <a:t>	</a:t>
            </a:r>
            <a:r>
              <a:rPr lang="ru-RU" dirty="0" smtClean="0">
                <a:solidFill>
                  <a:srgbClr val="663300"/>
                </a:solidFill>
              </a:rPr>
              <a:t>Словарные слова – это слова, правописание которых надо запомнить. Эти слова проверить нельзя.</a:t>
            </a:r>
            <a:br>
              <a:rPr lang="ru-RU" dirty="0" smtClean="0">
                <a:solidFill>
                  <a:srgbClr val="663300"/>
                </a:solidFill>
              </a:rPr>
            </a:b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21506" name="Picture 2" descr="http://www.100book.ru/b3930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3573016"/>
            <a:ext cx="4381500" cy="3067050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Зайки\Desktop\учиться весело\Scan0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88640"/>
            <a:ext cx="6621025" cy="481457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95736" y="5229200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</a:rPr>
              <a:t>А</a:t>
            </a:r>
            <a:r>
              <a:rPr lang="ru-RU" sz="8000" dirty="0" smtClean="0">
                <a:solidFill>
                  <a:srgbClr val="C00000"/>
                </a:solidFill>
              </a:rPr>
              <a:t>И</a:t>
            </a:r>
            <a:r>
              <a:rPr lang="ru-RU" sz="8000" dirty="0" smtClean="0">
                <a:solidFill>
                  <a:srgbClr val="0070C0"/>
                </a:solidFill>
              </a:rPr>
              <a:t>СТ</a:t>
            </a:r>
            <a:endParaRPr lang="ru-RU" sz="8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6478488" cy="144016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70C0"/>
                </a:solidFill>
              </a:rPr>
              <a:t/>
            </a:r>
            <a:br>
              <a:rPr lang="ru-RU" sz="8800" dirty="0" smtClean="0">
                <a:solidFill>
                  <a:srgbClr val="0070C0"/>
                </a:solidFill>
              </a:rPr>
            </a:br>
            <a:r>
              <a:rPr lang="ru-RU" sz="8000" dirty="0" smtClean="0">
                <a:solidFill>
                  <a:srgbClr val="0070C0"/>
                </a:solidFill>
              </a:rPr>
              <a:t>А</a:t>
            </a:r>
            <a:r>
              <a:rPr lang="ru-RU" sz="8000" dirty="0" smtClean="0">
                <a:solidFill>
                  <a:srgbClr val="C00000"/>
                </a:solidFill>
              </a:rPr>
              <a:t>И</a:t>
            </a:r>
            <a:r>
              <a:rPr lang="ru-RU" sz="8000" dirty="0" smtClean="0">
                <a:solidFill>
                  <a:srgbClr val="0070C0"/>
                </a:solidFill>
              </a:rPr>
              <a:t>СТ</a:t>
            </a:r>
            <a:r>
              <a:rPr lang="ru-RU" sz="8800" dirty="0" smtClean="0"/>
              <a:t/>
            </a:r>
            <a:br>
              <a:rPr lang="ru-RU" sz="8800" dirty="0" smtClean="0"/>
            </a:br>
            <a:endParaRPr lang="ru-RU" sz="8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4248472" cy="3865984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16832"/>
            <a:ext cx="3744416" cy="4524315"/>
          </a:xfrm>
          <a:prstGeom prst="rect">
            <a:avLst/>
          </a:prstGeom>
          <a:ln w="38100"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663300"/>
                </a:solidFill>
              </a:rPr>
              <a:t>Он живет на крыше дома – </a:t>
            </a:r>
          </a:p>
          <a:p>
            <a:r>
              <a:rPr lang="ru-RU" sz="3200" dirty="0" smtClean="0">
                <a:solidFill>
                  <a:srgbClr val="663300"/>
                </a:solidFill>
              </a:rPr>
              <a:t>Длинноногий, длинноносый, </a:t>
            </a:r>
          </a:p>
          <a:p>
            <a:r>
              <a:rPr lang="ru-RU" sz="3200" dirty="0" smtClean="0">
                <a:solidFill>
                  <a:srgbClr val="663300"/>
                </a:solidFill>
              </a:rPr>
              <a:t>Длинношеий, безголосый. </a:t>
            </a:r>
          </a:p>
          <a:p>
            <a:r>
              <a:rPr lang="ru-RU" sz="3200" dirty="0" smtClean="0">
                <a:solidFill>
                  <a:srgbClr val="663300"/>
                </a:solidFill>
              </a:rPr>
              <a:t>Он летает на охоту</a:t>
            </a:r>
          </a:p>
          <a:p>
            <a:r>
              <a:rPr lang="ru-RU" sz="3200" dirty="0" smtClean="0">
                <a:solidFill>
                  <a:srgbClr val="663300"/>
                </a:solidFill>
              </a:rPr>
              <a:t>За лягушками к болоту.</a:t>
            </a:r>
            <a:endParaRPr lang="ru-RU" sz="3200" dirty="0">
              <a:solidFill>
                <a:srgbClr val="663300"/>
              </a:solidFill>
            </a:endParaRPr>
          </a:p>
        </p:txBody>
      </p:sp>
      <p:pic>
        <p:nvPicPr>
          <p:cNvPr id="19458" name="Picture 2" descr="http://moscvichka.ru/photo/moscvichka/2013/09/doc6brup0tzq551jd180m0j_800_4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1844824"/>
            <a:ext cx="3429000" cy="4572000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12776"/>
            <a:ext cx="8640960" cy="5355312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ru-RU" sz="2800" dirty="0" smtClean="0"/>
              <a:t>	</a:t>
            </a:r>
            <a:r>
              <a:rPr lang="ru-RU" sz="3600" dirty="0" smtClean="0">
                <a:solidFill>
                  <a:srgbClr val="663300"/>
                </a:solidFill>
              </a:rPr>
              <a:t>Из средневерхненемецкого диалекта было заимствовано слово “</a:t>
            </a:r>
            <a:r>
              <a:rPr lang="ru-RU" sz="3600" dirty="0" err="1" smtClean="0">
                <a:solidFill>
                  <a:srgbClr val="663300"/>
                </a:solidFill>
              </a:rPr>
              <a:t>Heister</a:t>
            </a:r>
            <a:r>
              <a:rPr lang="ru-RU" sz="3600" dirty="0" smtClean="0">
                <a:solidFill>
                  <a:srgbClr val="663300"/>
                </a:solidFill>
              </a:rPr>
              <a:t>”. Это одно из старых местных названий сороки</a:t>
            </a:r>
            <a:r>
              <a:rPr lang="en-US" sz="3600" dirty="0" smtClean="0">
                <a:solidFill>
                  <a:srgbClr val="663300"/>
                </a:solidFill>
              </a:rPr>
              <a:t>.</a:t>
            </a:r>
            <a:r>
              <a:rPr lang="ru-RU" sz="3600" dirty="0" smtClean="0">
                <a:solidFill>
                  <a:srgbClr val="663300"/>
                </a:solidFill>
              </a:rPr>
              <a:t>  Название было перенесено на черного аиста.  </a:t>
            </a:r>
          </a:p>
          <a:p>
            <a:r>
              <a:rPr lang="ru-RU" sz="3600" dirty="0" smtClean="0">
                <a:solidFill>
                  <a:srgbClr val="663300"/>
                </a:solidFill>
              </a:rPr>
              <a:t>	Первоначально название “аист” относилось только к черному аисту. Белый  на территории России стал гнездиться лишь в</a:t>
            </a:r>
            <a:r>
              <a:rPr lang="en-US" sz="3600" dirty="0" smtClean="0">
                <a:solidFill>
                  <a:srgbClr val="663300"/>
                </a:solidFill>
              </a:rPr>
              <a:t> XIX</a:t>
            </a:r>
            <a:r>
              <a:rPr lang="ru-RU" sz="3600" dirty="0" smtClean="0">
                <a:solidFill>
                  <a:srgbClr val="663300"/>
                </a:solidFill>
              </a:rPr>
              <a:t> веке.</a:t>
            </a:r>
            <a:endParaRPr lang="ru-RU" sz="3600" dirty="0">
              <a:solidFill>
                <a:srgbClr val="66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0"/>
            <a:ext cx="29947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</a:rPr>
              <a:t>А</a:t>
            </a:r>
            <a:r>
              <a:rPr lang="ru-RU" sz="8000" dirty="0" smtClean="0">
                <a:solidFill>
                  <a:srgbClr val="C00000"/>
                </a:solidFill>
              </a:rPr>
              <a:t>И</a:t>
            </a:r>
            <a:r>
              <a:rPr lang="ru-RU" sz="8000" dirty="0" smtClean="0">
                <a:solidFill>
                  <a:srgbClr val="0070C0"/>
                </a:solidFill>
              </a:rPr>
              <a:t>СТ</a:t>
            </a:r>
            <a:endParaRPr lang="ru-RU" sz="8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Зайки\Desktop\учиться весело\берёз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548680"/>
            <a:ext cx="6487915" cy="4545554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843808" y="5373216"/>
            <a:ext cx="34398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Б</a:t>
            </a:r>
            <a:r>
              <a:rPr lang="ru-RU" sz="7200" dirty="0" smtClean="0">
                <a:solidFill>
                  <a:srgbClr val="FF0000"/>
                </a:solidFill>
              </a:rPr>
              <a:t>Е</a:t>
            </a:r>
            <a:r>
              <a:rPr lang="ru-RU" sz="7200" dirty="0" smtClean="0">
                <a:solidFill>
                  <a:srgbClr val="0070C0"/>
                </a:solidFill>
              </a:rPr>
              <a:t>РЁЗА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4632" cy="1872208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0070C0"/>
                </a:solidFill>
              </a:rPr>
              <a:t>Б</a:t>
            </a:r>
            <a:r>
              <a:rPr lang="ru-RU" sz="8000" dirty="0" smtClean="0">
                <a:solidFill>
                  <a:srgbClr val="FF0000"/>
                </a:solidFill>
              </a:rPr>
              <a:t>Е</a:t>
            </a:r>
            <a:r>
              <a:rPr lang="ru-RU" sz="8000" dirty="0" smtClean="0">
                <a:solidFill>
                  <a:srgbClr val="0070C0"/>
                </a:solidFill>
              </a:rPr>
              <a:t>РЁЗА</a:t>
            </a:r>
            <a:r>
              <a:rPr lang="ru-RU" sz="4800" dirty="0" smtClean="0">
                <a:solidFill>
                  <a:srgbClr val="0070C0"/>
                </a:solidFill>
              </a:rPr>
              <a:t/>
            </a:r>
            <a:br>
              <a:rPr lang="ru-RU" sz="4800" dirty="0" smtClean="0">
                <a:solidFill>
                  <a:srgbClr val="0070C0"/>
                </a:solidFill>
              </a:rPr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4536504" cy="3937992"/>
          </a:xfrm>
          <a:ln w="38100">
            <a:solidFill>
              <a:srgbClr val="663300"/>
            </a:solidFill>
          </a:ln>
        </p:spPr>
        <p:txBody>
          <a:bodyPr>
            <a:normAutofit fontScale="92500"/>
          </a:bodyPr>
          <a:lstStyle/>
          <a:p>
            <a:pPr algn="l"/>
            <a:r>
              <a:rPr lang="ru-RU" sz="4400" dirty="0" smtClean="0">
                <a:solidFill>
                  <a:srgbClr val="663300"/>
                </a:solidFill>
              </a:rPr>
              <a:t> 	</a:t>
            </a:r>
            <a:r>
              <a:rPr lang="ru-RU" sz="5400" i="1" dirty="0" smtClean="0">
                <a:solidFill>
                  <a:srgbClr val="663300"/>
                </a:solidFill>
              </a:rPr>
              <a:t>Зелена, а не луг, бела, а не снег,  кудрява,</a:t>
            </a:r>
          </a:p>
          <a:p>
            <a:pPr algn="l"/>
            <a:r>
              <a:rPr lang="ru-RU" sz="5400" i="1" dirty="0" smtClean="0">
                <a:solidFill>
                  <a:srgbClr val="663300"/>
                </a:solidFill>
              </a:rPr>
              <a:t> а не голова.</a:t>
            </a:r>
            <a:endParaRPr lang="ru-RU" sz="5400" i="1" dirty="0">
              <a:solidFill>
                <a:srgbClr val="663300"/>
              </a:solidFill>
            </a:endParaRPr>
          </a:p>
        </p:txBody>
      </p:sp>
      <p:pic>
        <p:nvPicPr>
          <p:cNvPr id="18434" name="Picture 2" descr="http://mediasubs.ru/group/uploads/po/pozitiv/image2/LWIzZmYtM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1412776"/>
            <a:ext cx="3257550" cy="4714876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248</Words>
  <Application>Microsoft Office PowerPoint</Application>
  <PresentationFormat>Экран (4:3)</PresentationFormat>
  <Paragraphs>100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ТАЙНЫ СЛОВАРНЫХ СЛОВ</vt:lpstr>
      <vt:lpstr>Цели работы:</vt:lpstr>
      <vt:lpstr>Задачи работы: изучить этимологию (происхождение) словарных слов, подобрать пословицы, поговорки с этими словами, составить ребусы к словарным словам.</vt:lpstr>
      <vt:lpstr> Словарные слова – это слова, правописание которых надо запомнить. Эти слова проверить нельзя. </vt:lpstr>
      <vt:lpstr>Слайд 5</vt:lpstr>
      <vt:lpstr> АИСТ </vt:lpstr>
      <vt:lpstr>Слайд 7</vt:lpstr>
      <vt:lpstr>Слайд 8</vt:lpstr>
      <vt:lpstr>БЕРЁЗА </vt:lpstr>
      <vt:lpstr>Слайд 10</vt:lpstr>
      <vt:lpstr>Слайд 11</vt:lpstr>
      <vt:lpstr>Слайд 12</vt:lpstr>
      <vt:lpstr> </vt:lpstr>
      <vt:lpstr>Слайд 14</vt:lpstr>
      <vt:lpstr>Слайд 15</vt:lpstr>
      <vt:lpstr>МОРОЗ</vt:lpstr>
      <vt:lpstr>Слайд 17</vt:lpstr>
      <vt:lpstr> </vt:lpstr>
      <vt:lpstr>Слайд 19</vt:lpstr>
      <vt:lpstr>Слайд 20</vt:lpstr>
      <vt:lpstr>Слайд 21</vt:lpstr>
      <vt:lpstr>  Общеславянское - производное от слова «род». Исходное значение — "семья", далее "место рождения" (еще у Пушкина) и "отчизна, отечество" (с Державина).  </vt:lpstr>
      <vt:lpstr>Слайд 23</vt:lpstr>
      <vt:lpstr>Слайд 24</vt:lpstr>
      <vt:lpstr>СОРОКА</vt:lpstr>
      <vt:lpstr>Слайд 26</vt:lpstr>
      <vt:lpstr>Слайд 27</vt:lpstr>
      <vt:lpstr>Слайд 28</vt:lpstr>
      <vt:lpstr>Слайд 29</vt:lpstr>
      <vt:lpstr>Слайд 30</vt:lpstr>
      <vt:lpstr>ЯГОДА</vt:lpstr>
      <vt:lpstr>Слайд 32</vt:lpstr>
      <vt:lpstr>Слайд 33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УЧЕБНЫЕ КНИГИ ДЛЯ ДЕТЕЙ НА РУСИ</dc:title>
  <dc:creator>c400</dc:creator>
  <cp:lastModifiedBy>c400</cp:lastModifiedBy>
  <cp:revision>223</cp:revision>
  <dcterms:created xsi:type="dcterms:W3CDTF">2014-01-09T13:13:58Z</dcterms:created>
  <dcterms:modified xsi:type="dcterms:W3CDTF">2014-05-14T16:24:50Z</dcterms:modified>
</cp:coreProperties>
</file>